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13" r:id="rId5"/>
  </p:sldMasterIdLst>
  <p:notesMasterIdLst>
    <p:notesMasterId r:id="rId79"/>
  </p:notesMasterIdLst>
  <p:sldIdLst>
    <p:sldId id="257" r:id="rId6"/>
    <p:sldId id="303" r:id="rId7"/>
    <p:sldId id="322" r:id="rId8"/>
    <p:sldId id="294" r:id="rId9"/>
    <p:sldId id="280" r:id="rId10"/>
    <p:sldId id="349" r:id="rId11"/>
    <p:sldId id="350" r:id="rId12"/>
    <p:sldId id="258" r:id="rId13"/>
    <p:sldId id="359" r:id="rId14"/>
    <p:sldId id="262" r:id="rId15"/>
    <p:sldId id="287" r:id="rId16"/>
    <p:sldId id="288" r:id="rId17"/>
    <p:sldId id="360" r:id="rId18"/>
    <p:sldId id="4145" r:id="rId19"/>
    <p:sldId id="4146" r:id="rId20"/>
    <p:sldId id="4147" r:id="rId21"/>
    <p:sldId id="4377" r:id="rId22"/>
    <p:sldId id="4378" r:id="rId23"/>
    <p:sldId id="4379" r:id="rId24"/>
    <p:sldId id="285" r:id="rId25"/>
    <p:sldId id="4380" r:id="rId26"/>
    <p:sldId id="4368" r:id="rId27"/>
    <p:sldId id="4381" r:id="rId28"/>
    <p:sldId id="4304" r:id="rId29"/>
    <p:sldId id="348" r:id="rId30"/>
    <p:sldId id="4382" r:id="rId31"/>
    <p:sldId id="4383" r:id="rId32"/>
    <p:sldId id="4384" r:id="rId33"/>
    <p:sldId id="4385" r:id="rId34"/>
    <p:sldId id="4386" r:id="rId35"/>
    <p:sldId id="4387" r:id="rId36"/>
    <p:sldId id="286" r:id="rId37"/>
    <p:sldId id="324" r:id="rId38"/>
    <p:sldId id="326" r:id="rId39"/>
    <p:sldId id="356" r:id="rId40"/>
    <p:sldId id="327" r:id="rId41"/>
    <p:sldId id="328" r:id="rId42"/>
    <p:sldId id="329" r:id="rId43"/>
    <p:sldId id="330" r:id="rId44"/>
    <p:sldId id="358" r:id="rId45"/>
    <p:sldId id="357" r:id="rId46"/>
    <p:sldId id="335" r:id="rId47"/>
    <p:sldId id="333" r:id="rId48"/>
    <p:sldId id="336" r:id="rId49"/>
    <p:sldId id="344" r:id="rId50"/>
    <p:sldId id="352" r:id="rId51"/>
    <p:sldId id="353" r:id="rId52"/>
    <p:sldId id="272" r:id="rId53"/>
    <p:sldId id="270" r:id="rId54"/>
    <p:sldId id="354" r:id="rId55"/>
    <p:sldId id="271" r:id="rId56"/>
    <p:sldId id="268" r:id="rId57"/>
    <p:sldId id="259" r:id="rId58"/>
    <p:sldId id="274" r:id="rId59"/>
    <p:sldId id="263" r:id="rId60"/>
    <p:sldId id="265" r:id="rId61"/>
    <p:sldId id="260" r:id="rId62"/>
    <p:sldId id="261" r:id="rId63"/>
    <p:sldId id="275" r:id="rId64"/>
    <p:sldId id="266" r:id="rId65"/>
    <p:sldId id="355" r:id="rId66"/>
    <p:sldId id="273" r:id="rId67"/>
    <p:sldId id="267" r:id="rId68"/>
    <p:sldId id="277" r:id="rId69"/>
    <p:sldId id="269" r:id="rId70"/>
    <p:sldId id="343" r:id="rId71"/>
    <p:sldId id="345" r:id="rId72"/>
    <p:sldId id="256" r:id="rId73"/>
    <p:sldId id="351" r:id="rId74"/>
    <p:sldId id="332" r:id="rId75"/>
    <p:sldId id="276" r:id="rId76"/>
    <p:sldId id="347" r:id="rId77"/>
    <p:sldId id="28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70389"/>
  </p:normalViewPr>
  <p:slideViewPr>
    <p:cSldViewPr snapToGrid="0">
      <p:cViewPr varScale="1">
        <p:scale>
          <a:sx n="58" d="100"/>
          <a:sy n="58" d="100"/>
        </p:scale>
        <p:origin x="60" y="1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state-my.sharepoint.com/personal/jjg8_msstate_edu/Documents/Research%20Collaborations%201890-1862/Research%20Collaborations%20Survey%20Finding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dirty="0"/>
              <a:t>Aspects of Research</a:t>
            </a:r>
            <a:r>
              <a:rPr lang="en-US" sz="1200" b="1" baseline="0" dirty="0"/>
              <a:t> Productivity Indicating Successful </a:t>
            </a:r>
            <a:r>
              <a:rPr lang="en-US" sz="1200" b="1" dirty="0"/>
              <a:t> Collaboration Between 1862 and 1890 Institutions</a:t>
            </a:r>
          </a:p>
        </c:rich>
      </c:tx>
      <c:layout>
        <c:manualLayout>
          <c:xMode val="edge"/>
          <c:yMode val="edge"/>
          <c:x val="0.12410364120491918"/>
          <c:y val="3.358778625954198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42990936645111627"/>
          <c:y val="0.19105890219089175"/>
          <c:w val="0.44396904846044244"/>
          <c:h val="0.65345868085376191"/>
        </c:manualLayout>
      </c:layout>
      <c:barChart>
        <c:barDir val="bar"/>
        <c:grouping val="clustered"/>
        <c:varyColors val="0"/>
        <c:ser>
          <c:idx val="0"/>
          <c:order val="0"/>
          <c:tx>
            <c:strRef>
              <c:f>'[Research Collaborations Survey Findings.xlsx]Sheet1'!$C$38</c:f>
              <c:strCache>
                <c:ptCount val="1"/>
                <c:pt idx="0">
                  <c:v>1862
(n=20)</c:v>
                </c:pt>
              </c:strCache>
            </c:strRef>
          </c:tx>
          <c:spPr>
            <a:solidFill>
              <a:schemeClr val="accent1"/>
            </a:solidFill>
            <a:ln>
              <a:noFill/>
            </a:ln>
            <a:effectLst/>
          </c:spPr>
          <c:invertIfNegative val="0"/>
          <c:dLbls>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Collaborations Survey Findings.xlsx]Sheet1'!$B$39:$B$42</c:f>
              <c:strCache>
                <c:ptCount val="4"/>
                <c:pt idx="0">
                  <c:v>Joint-funded grant proposals.</c:v>
                </c:pt>
                <c:pt idx="1">
                  <c:v>Joint-funded training grants that support graduate students or postdocs.</c:v>
                </c:pt>
                <c:pt idx="2">
                  <c:v>Co-authored publications in peer reviewed journals.</c:v>
                </c:pt>
                <c:pt idx="3">
                  <c:v>Cross-institutional training programs (i.e., grant writing workshops).</c:v>
                </c:pt>
              </c:strCache>
            </c:strRef>
          </c:cat>
          <c:val>
            <c:numRef>
              <c:f>'[Research Collaborations Survey Findings.xlsx]Sheet1'!$C$39:$C$42</c:f>
              <c:numCache>
                <c:formatCode>###0.00</c:formatCode>
                <c:ptCount val="4"/>
                <c:pt idx="0">
                  <c:v>0.95</c:v>
                </c:pt>
                <c:pt idx="1">
                  <c:v>0.70000000000000007</c:v>
                </c:pt>
                <c:pt idx="2">
                  <c:v>0.89999999999999991</c:v>
                </c:pt>
                <c:pt idx="3">
                  <c:v>0.49999999999999994</c:v>
                </c:pt>
              </c:numCache>
            </c:numRef>
          </c:val>
          <c:extLst>
            <c:ext xmlns:c16="http://schemas.microsoft.com/office/drawing/2014/chart" uri="{C3380CC4-5D6E-409C-BE32-E72D297353CC}">
              <c16:uniqueId val="{00000000-DD30-4A47-9B24-75C2392FB7D9}"/>
            </c:ext>
          </c:extLst>
        </c:ser>
        <c:ser>
          <c:idx val="1"/>
          <c:order val="1"/>
          <c:tx>
            <c:strRef>
              <c:f>'[Research Collaborations Survey Findings.xlsx]Sheet1'!$D$38</c:f>
              <c:strCache>
                <c:ptCount val="1"/>
                <c:pt idx="0">
                  <c:v>1890 (n=19)</c:v>
                </c:pt>
              </c:strCache>
            </c:strRef>
          </c:tx>
          <c:spPr>
            <a:solidFill>
              <a:schemeClr val="accent2"/>
            </a:solidFill>
            <a:ln>
              <a:noFill/>
            </a:ln>
            <a:effectLst/>
          </c:spPr>
          <c:invertIfNegative val="0"/>
          <c:dLbls>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Collaborations Survey Findings.xlsx]Sheet1'!$B$39:$B$42</c:f>
              <c:strCache>
                <c:ptCount val="4"/>
                <c:pt idx="0">
                  <c:v>Joint-funded grant proposals.</c:v>
                </c:pt>
                <c:pt idx="1">
                  <c:v>Joint-funded training grants that support graduate students or postdocs.</c:v>
                </c:pt>
                <c:pt idx="2">
                  <c:v>Co-authored publications in peer reviewed journals.</c:v>
                </c:pt>
                <c:pt idx="3">
                  <c:v>Cross-institutional training programs (i.e., grant writing workshops).</c:v>
                </c:pt>
              </c:strCache>
            </c:strRef>
          </c:cat>
          <c:val>
            <c:numRef>
              <c:f>'[Research Collaborations Survey Findings.xlsx]Sheet1'!$D$39:$D$42</c:f>
              <c:numCache>
                <c:formatCode>###0.00</c:formatCode>
                <c:ptCount val="4"/>
                <c:pt idx="0">
                  <c:v>0.94736842105263142</c:v>
                </c:pt>
                <c:pt idx="1">
                  <c:v>0.52631578947368418</c:v>
                </c:pt>
                <c:pt idx="2">
                  <c:v>0.78947368421052622</c:v>
                </c:pt>
                <c:pt idx="3">
                  <c:v>0.63157894736842124</c:v>
                </c:pt>
              </c:numCache>
            </c:numRef>
          </c:val>
          <c:extLst>
            <c:ext xmlns:c16="http://schemas.microsoft.com/office/drawing/2014/chart" uri="{C3380CC4-5D6E-409C-BE32-E72D297353CC}">
              <c16:uniqueId val="{00000001-DD30-4A47-9B24-75C2392FB7D9}"/>
            </c:ext>
          </c:extLst>
        </c:ser>
        <c:dLbls>
          <c:dLblPos val="inEnd"/>
          <c:showLegendKey val="0"/>
          <c:showVal val="1"/>
          <c:showCatName val="0"/>
          <c:showSerName val="0"/>
          <c:showPercent val="0"/>
          <c:showBubbleSize val="0"/>
        </c:dLbls>
        <c:gapWidth val="50"/>
        <c:axId val="1159591520"/>
        <c:axId val="1159586720"/>
      </c:barChart>
      <c:catAx>
        <c:axId val="115959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000" b="0" i="0" u="none" strike="noStrike" kern="1200" baseline="0">
                <a:solidFill>
                  <a:schemeClr val="tx1">
                    <a:lumMod val="65000"/>
                    <a:lumOff val="35000"/>
                    <a:alpha val="93000"/>
                  </a:schemeClr>
                </a:solidFill>
                <a:latin typeface="Arial" panose="020B0604020202020204" pitchFamily="34" charset="0"/>
                <a:ea typeface="+mn-ea"/>
                <a:cs typeface="Arial" panose="020B0604020202020204" pitchFamily="34" charset="0"/>
              </a:defRPr>
            </a:pPr>
            <a:endParaRPr lang="en-US"/>
          </a:p>
        </c:txPr>
        <c:crossAx val="1159586720"/>
        <c:crosses val="autoZero"/>
        <c:auto val="1"/>
        <c:lblAlgn val="ctr"/>
        <c:lblOffset val="100"/>
        <c:noMultiLvlLbl val="0"/>
      </c:catAx>
      <c:valAx>
        <c:axId val="1159586720"/>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Percentage of Respondents</a:t>
                </a:r>
              </a:p>
            </c:rich>
          </c:tx>
          <c:layout>
            <c:manualLayout>
              <c:xMode val="edge"/>
              <c:yMode val="edge"/>
              <c:x val="0.47355439588076453"/>
              <c:y val="0.924967289369477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59591520"/>
        <c:crosses val="autoZero"/>
        <c:crossBetween val="between"/>
      </c:valAx>
      <c:spPr>
        <a:noFill/>
        <a:ln>
          <a:noFill/>
        </a:ln>
        <a:effectLst/>
      </c:spPr>
    </c:plotArea>
    <c:legend>
      <c:legendPos val="r"/>
      <c:layout>
        <c:manualLayout>
          <c:xMode val="edge"/>
          <c:yMode val="edge"/>
          <c:x val="0.86707622968179165"/>
          <c:y val="0.4640520257534973"/>
          <c:w val="0.12031589188330598"/>
          <c:h val="0.2058931010830533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dirty="0"/>
              <a:t>Roadblocks</a:t>
            </a:r>
            <a:r>
              <a:rPr lang="en-US" sz="1200" b="1" baseline="0" dirty="0"/>
              <a:t> or Challenges that Hinder</a:t>
            </a:r>
            <a:r>
              <a:rPr lang="en-US" sz="1200" b="1" dirty="0"/>
              <a:t> Collaboration Between 1862 and 1890 Institutions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38300639826063387"/>
          <c:y val="0.15067426718666574"/>
          <c:w val="0.49217467572705131"/>
          <c:h val="0.69384317986885546"/>
        </c:manualLayout>
      </c:layout>
      <c:barChart>
        <c:barDir val="bar"/>
        <c:grouping val="clustered"/>
        <c:varyColors val="0"/>
        <c:ser>
          <c:idx val="0"/>
          <c:order val="0"/>
          <c:tx>
            <c:strRef>
              <c:f>'[Research Collaborations Survey Findings.xlsx]Sheet1'!$C$13</c:f>
              <c:strCache>
                <c:ptCount val="1"/>
                <c:pt idx="0">
                  <c:v>1862
(n=20)</c:v>
                </c:pt>
              </c:strCache>
            </c:strRef>
          </c:tx>
          <c:spPr>
            <a:solidFill>
              <a:schemeClr val="accent1"/>
            </a:solidFill>
            <a:ln>
              <a:noFill/>
            </a:ln>
            <a:effectLst/>
          </c:spPr>
          <c:invertIfNegative val="0"/>
          <c:dLbls>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Collaborations Survey Findings.xlsx]Sheet1'!$B$14:$B$16</c:f>
              <c:strCache>
                <c:ptCount val="3"/>
                <c:pt idx="0">
                  <c:v>Misaligned policies in offices of sponsored programs, HR, intellectual properties, etc.</c:v>
                </c:pt>
                <c:pt idx="1">
                  <c:v>Faculty have difficulty in identifying research partners.</c:v>
                </c:pt>
                <c:pt idx="2">
                  <c:v>Curricular or other university requirements discourage student exchanges.</c:v>
                </c:pt>
              </c:strCache>
            </c:strRef>
          </c:cat>
          <c:val>
            <c:numRef>
              <c:f>'[Research Collaborations Survey Findings.xlsx]Sheet1'!$C$14:$C$16</c:f>
              <c:numCache>
                <c:formatCode>###0.000</c:formatCode>
                <c:ptCount val="3"/>
                <c:pt idx="0">
                  <c:v>0.45</c:v>
                </c:pt>
                <c:pt idx="1">
                  <c:v>0.70000000000000007</c:v>
                </c:pt>
                <c:pt idx="2">
                  <c:v>0.19999999999999998</c:v>
                </c:pt>
              </c:numCache>
            </c:numRef>
          </c:val>
          <c:extLst>
            <c:ext xmlns:c16="http://schemas.microsoft.com/office/drawing/2014/chart" uri="{C3380CC4-5D6E-409C-BE32-E72D297353CC}">
              <c16:uniqueId val="{00000000-894B-4DEE-897C-848DB0C4770F}"/>
            </c:ext>
          </c:extLst>
        </c:ser>
        <c:ser>
          <c:idx val="1"/>
          <c:order val="1"/>
          <c:tx>
            <c:strRef>
              <c:f>'[Research Collaborations Survey Findings.xlsx]Sheet1'!$D$13</c:f>
              <c:strCache>
                <c:ptCount val="1"/>
                <c:pt idx="0">
                  <c:v>1890 (n=19)</c:v>
                </c:pt>
              </c:strCache>
            </c:strRef>
          </c:tx>
          <c:spPr>
            <a:solidFill>
              <a:schemeClr val="accent2"/>
            </a:solidFill>
            <a:ln>
              <a:noFill/>
            </a:ln>
            <a:effectLst/>
          </c:spPr>
          <c:invertIfNegative val="0"/>
          <c:dLbls>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Collaborations Survey Findings.xlsx]Sheet1'!$B$14:$B$16</c:f>
              <c:strCache>
                <c:ptCount val="3"/>
                <c:pt idx="0">
                  <c:v>Misaligned policies in offices of sponsored programs, HR, intellectual properties, etc.</c:v>
                </c:pt>
                <c:pt idx="1">
                  <c:v>Faculty have difficulty in identifying research partners.</c:v>
                </c:pt>
                <c:pt idx="2">
                  <c:v>Curricular or other university requirements discourage student exchanges.</c:v>
                </c:pt>
              </c:strCache>
            </c:strRef>
          </c:cat>
          <c:val>
            <c:numRef>
              <c:f>'[Research Collaborations Survey Findings.xlsx]Sheet1'!$D$14:$D$16</c:f>
              <c:numCache>
                <c:formatCode>###0.000</c:formatCode>
                <c:ptCount val="3"/>
                <c:pt idx="0">
                  <c:v>0.36842105263157898</c:v>
                </c:pt>
                <c:pt idx="1">
                  <c:v>0.52631578947368429</c:v>
                </c:pt>
                <c:pt idx="2">
                  <c:v>0.26315789473684209</c:v>
                </c:pt>
              </c:numCache>
            </c:numRef>
          </c:val>
          <c:extLst>
            <c:ext xmlns:c16="http://schemas.microsoft.com/office/drawing/2014/chart" uri="{C3380CC4-5D6E-409C-BE32-E72D297353CC}">
              <c16:uniqueId val="{00000001-894B-4DEE-897C-848DB0C4770F}"/>
            </c:ext>
          </c:extLst>
        </c:ser>
        <c:dLbls>
          <c:dLblPos val="inEnd"/>
          <c:showLegendKey val="0"/>
          <c:showVal val="1"/>
          <c:showCatName val="0"/>
          <c:showSerName val="0"/>
          <c:showPercent val="0"/>
          <c:showBubbleSize val="0"/>
        </c:dLbls>
        <c:gapWidth val="100"/>
        <c:axId val="1159591520"/>
        <c:axId val="1159586720"/>
      </c:barChart>
      <c:catAx>
        <c:axId val="1159591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59586720"/>
        <c:crosses val="autoZero"/>
        <c:auto val="0"/>
        <c:lblAlgn val="ctr"/>
        <c:lblOffset val="50"/>
        <c:tickLblSkip val="1"/>
        <c:tickMarkSkip val="1"/>
        <c:noMultiLvlLbl val="0"/>
      </c:catAx>
      <c:valAx>
        <c:axId val="1159586720"/>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Percentage of Respondents</a:t>
                </a:r>
              </a:p>
            </c:rich>
          </c:tx>
          <c:layout>
            <c:manualLayout>
              <c:xMode val="edge"/>
              <c:yMode val="edge"/>
              <c:x val="0.47355439588076453"/>
              <c:y val="0.924967289369477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59591520"/>
        <c:crosses val="autoZero"/>
        <c:crossBetween val="between"/>
      </c:valAx>
      <c:spPr>
        <a:noFill/>
        <a:ln>
          <a:noFill/>
        </a:ln>
        <a:effectLst/>
      </c:spPr>
    </c:plotArea>
    <c:legend>
      <c:legendPos val="r"/>
      <c:layout>
        <c:manualLayout>
          <c:xMode val="edge"/>
          <c:yMode val="edge"/>
          <c:x val="0.86707622968179165"/>
          <c:y val="0.4640520257534973"/>
          <c:w val="0.12031589188330598"/>
          <c:h val="0.2058931010830533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dirty="0"/>
              <a:t>Administrative Structures or Programs that Promote or Enable Collaboration Between 1862 and 1890 Institutions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43250466590776726"/>
          <c:y val="0.19105890219089175"/>
          <c:w val="0.41920004500450048"/>
          <c:h val="0.65345868085376191"/>
        </c:manualLayout>
      </c:layout>
      <c:barChart>
        <c:barDir val="bar"/>
        <c:grouping val="clustered"/>
        <c:varyColors val="0"/>
        <c:ser>
          <c:idx val="0"/>
          <c:order val="0"/>
          <c:tx>
            <c:strRef>
              <c:f>'[Research Collaborations Survey Findings.xlsx]Sheet1'!$C$20</c:f>
              <c:strCache>
                <c:ptCount val="1"/>
                <c:pt idx="0">
                  <c:v>1862
(n=20)</c:v>
                </c:pt>
              </c:strCache>
            </c:strRef>
          </c:tx>
          <c:spPr>
            <a:solidFill>
              <a:schemeClr val="accent1"/>
            </a:solidFill>
            <a:ln>
              <a:noFill/>
            </a:ln>
            <a:effectLst/>
          </c:spPr>
          <c:invertIfNegative val="0"/>
          <c:dLbls>
            <c:dLbl>
              <c:idx val="4"/>
              <c:layout>
                <c:manualLayout>
                  <c:x val="1.9417524732485362E-3"/>
                  <c:y val="9.21566054243219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72-4938-A80E-7694615235B6}"/>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Collaborations Survey Findings.xlsx]Sheet1'!$B$21:$B$25</c:f>
              <c:strCache>
                <c:ptCount val="5"/>
                <c:pt idx="0">
                  <c:v>The 1890 and 1862 universities are part of a state-wide university system.</c:v>
                </c:pt>
                <c:pt idx="1">
                  <c:v>Memorandum of understanding (MOU) or mutual agreements between institutions.</c:v>
                </c:pt>
                <c:pt idx="2">
                  <c:v>Joint plans of work submitted to the
USDA.</c:v>
                </c:pt>
                <c:pt idx="3">
                  <c:v>Regular meetings of administrators and/or faculty from across institutions.</c:v>
                </c:pt>
                <c:pt idx="4">
                  <c:v>Joint state funding advocacy for equitable research support.</c:v>
                </c:pt>
              </c:strCache>
            </c:strRef>
          </c:cat>
          <c:val>
            <c:numRef>
              <c:f>'[Research Collaborations Survey Findings.xlsx]Sheet1'!$C$21:$C$25</c:f>
              <c:numCache>
                <c:formatCode>###0.000</c:formatCode>
                <c:ptCount val="5"/>
                <c:pt idx="0">
                  <c:v>0.55000000000000004</c:v>
                </c:pt>
                <c:pt idx="1">
                  <c:v>0.50000000000000011</c:v>
                </c:pt>
                <c:pt idx="2">
                  <c:v>0.70000000000000007</c:v>
                </c:pt>
                <c:pt idx="3">
                  <c:v>0.4</c:v>
                </c:pt>
                <c:pt idx="4">
                  <c:v>0.15000000000000002</c:v>
                </c:pt>
              </c:numCache>
            </c:numRef>
          </c:val>
          <c:extLst>
            <c:ext xmlns:c16="http://schemas.microsoft.com/office/drawing/2014/chart" uri="{C3380CC4-5D6E-409C-BE32-E72D297353CC}">
              <c16:uniqueId val="{00000001-C772-4938-A80E-7694615235B6}"/>
            </c:ext>
          </c:extLst>
        </c:ser>
        <c:ser>
          <c:idx val="1"/>
          <c:order val="1"/>
          <c:tx>
            <c:strRef>
              <c:f>'[Research Collaborations Survey Findings.xlsx]Sheet1'!$D$20</c:f>
              <c:strCache>
                <c:ptCount val="1"/>
                <c:pt idx="0">
                  <c:v>1890 (n=19)</c:v>
                </c:pt>
              </c:strCache>
            </c:strRef>
          </c:tx>
          <c:spPr>
            <a:solidFill>
              <a:schemeClr val="accent2"/>
            </a:solidFill>
            <a:ln>
              <a:noFill/>
            </a:ln>
            <a:effectLst/>
          </c:spPr>
          <c:invertIfNegative val="0"/>
          <c:dLbls>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Collaborations Survey Findings.xlsx]Sheet1'!$B$21:$B$25</c:f>
              <c:strCache>
                <c:ptCount val="5"/>
                <c:pt idx="0">
                  <c:v>The 1890 and 1862 universities are part of a state-wide university system.</c:v>
                </c:pt>
                <c:pt idx="1">
                  <c:v>Memorandum of understanding (MOU) or mutual agreements between institutions.</c:v>
                </c:pt>
                <c:pt idx="2">
                  <c:v>Joint plans of work submitted to the
USDA.</c:v>
                </c:pt>
                <c:pt idx="3">
                  <c:v>Regular meetings of administrators and/or faculty from across institutions.</c:v>
                </c:pt>
                <c:pt idx="4">
                  <c:v>Joint state funding advocacy for equitable research support.</c:v>
                </c:pt>
              </c:strCache>
            </c:strRef>
          </c:cat>
          <c:val>
            <c:numRef>
              <c:f>'[Research Collaborations Survey Findings.xlsx]Sheet1'!$D$21:$D$25</c:f>
              <c:numCache>
                <c:formatCode>###0.000</c:formatCode>
                <c:ptCount val="5"/>
                <c:pt idx="0">
                  <c:v>0.73684210526315774</c:v>
                </c:pt>
                <c:pt idx="1">
                  <c:v>0.84210526315789447</c:v>
                </c:pt>
                <c:pt idx="2">
                  <c:v>0.73684210526315785</c:v>
                </c:pt>
                <c:pt idx="3">
                  <c:v>0.47368421052631582</c:v>
                </c:pt>
                <c:pt idx="4">
                  <c:v>0.4210526315789474</c:v>
                </c:pt>
              </c:numCache>
            </c:numRef>
          </c:val>
          <c:extLst>
            <c:ext xmlns:c16="http://schemas.microsoft.com/office/drawing/2014/chart" uri="{C3380CC4-5D6E-409C-BE32-E72D297353CC}">
              <c16:uniqueId val="{00000002-C772-4938-A80E-7694615235B6}"/>
            </c:ext>
          </c:extLst>
        </c:ser>
        <c:dLbls>
          <c:dLblPos val="inEnd"/>
          <c:showLegendKey val="0"/>
          <c:showVal val="1"/>
          <c:showCatName val="0"/>
          <c:showSerName val="0"/>
          <c:showPercent val="0"/>
          <c:showBubbleSize val="0"/>
        </c:dLbls>
        <c:gapWidth val="50"/>
        <c:axId val="1159591520"/>
        <c:axId val="1159586720"/>
      </c:barChart>
      <c:catAx>
        <c:axId val="115959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200" b="0" i="0" u="none" strike="noStrike" kern="1200" baseline="0">
                <a:solidFill>
                  <a:schemeClr val="tx1">
                    <a:lumMod val="65000"/>
                    <a:lumOff val="35000"/>
                    <a:alpha val="93000"/>
                  </a:schemeClr>
                </a:solidFill>
                <a:latin typeface="Arial" panose="020B0604020202020204" pitchFamily="34" charset="0"/>
                <a:ea typeface="+mn-ea"/>
                <a:cs typeface="Arial" panose="020B0604020202020204" pitchFamily="34" charset="0"/>
              </a:defRPr>
            </a:pPr>
            <a:endParaRPr lang="en-US"/>
          </a:p>
        </c:txPr>
        <c:crossAx val="1159586720"/>
        <c:crosses val="autoZero"/>
        <c:auto val="1"/>
        <c:lblAlgn val="ctr"/>
        <c:lblOffset val="100"/>
        <c:noMultiLvlLbl val="0"/>
      </c:catAx>
      <c:valAx>
        <c:axId val="1159586720"/>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Percentage of Respondents</a:t>
                </a:r>
              </a:p>
            </c:rich>
          </c:tx>
          <c:layout>
            <c:manualLayout>
              <c:xMode val="edge"/>
              <c:yMode val="edge"/>
              <c:x val="0.47355439588076453"/>
              <c:y val="0.924967289369477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59591520"/>
        <c:crosses val="autoZero"/>
        <c:crossBetween val="between"/>
      </c:valAx>
      <c:spPr>
        <a:noFill/>
        <a:ln>
          <a:noFill/>
        </a:ln>
        <a:effectLst/>
      </c:spPr>
    </c:plotArea>
    <c:legend>
      <c:legendPos val="r"/>
      <c:layout>
        <c:manualLayout>
          <c:xMode val="edge"/>
          <c:yMode val="edge"/>
          <c:x val="0.86707622968179165"/>
          <c:y val="0.4640520257534973"/>
          <c:w val="0.12031589188330598"/>
          <c:h val="0.2058931010830533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8D59F-C188-41E9-AB19-85B37755939D}" type="doc">
      <dgm:prSet loTypeId="urn:microsoft.com/office/officeart/2016/7/layout/RepeatingBendingProcessNew" loCatId="process" qsTypeId="urn:microsoft.com/office/officeart/2005/8/quickstyle/simple4" qsCatId="simple" csTypeId="urn:microsoft.com/office/officeart/2005/8/colors/accent3_2" csCatId="accent3" phldr="1"/>
      <dgm:spPr/>
      <dgm:t>
        <a:bodyPr/>
        <a:lstStyle/>
        <a:p>
          <a:endParaRPr lang="en-US"/>
        </a:p>
      </dgm:t>
    </dgm:pt>
    <dgm:pt modelId="{76809ABB-7E45-4926-8C1A-5E0F823A5F3F}">
      <dgm:prSet custT="1"/>
      <dgm:spPr/>
      <dgm:t>
        <a:bodyPr/>
        <a:lstStyle/>
        <a:p>
          <a:r>
            <a:rPr lang="en-US" sz="1600" dirty="0"/>
            <a:t>Much of our work spans a huge breadth of significant subjects that do not change drastically year to year;</a:t>
          </a:r>
        </a:p>
      </dgm:t>
    </dgm:pt>
    <dgm:pt modelId="{5EAB7930-5A4E-49B7-9F91-B413E268E2A9}" type="parTrans" cxnId="{105228FD-1BD0-4C9D-8924-F732B659A116}">
      <dgm:prSet/>
      <dgm:spPr/>
      <dgm:t>
        <a:bodyPr/>
        <a:lstStyle/>
        <a:p>
          <a:endParaRPr lang="en-US"/>
        </a:p>
      </dgm:t>
    </dgm:pt>
    <dgm:pt modelId="{8C53A10D-FBC6-495D-8A82-56CAE2417534}" type="sibTrans" cxnId="{105228FD-1BD0-4C9D-8924-F732B659A116}">
      <dgm:prSet/>
      <dgm:spPr/>
      <dgm:t>
        <a:bodyPr/>
        <a:lstStyle/>
        <a:p>
          <a:endParaRPr lang="en-US"/>
        </a:p>
      </dgm:t>
    </dgm:pt>
    <dgm:pt modelId="{CA662ECC-D06C-4A97-939C-88AC18A6BC20}">
      <dgm:prSet custT="1"/>
      <dgm:spPr/>
      <dgm:t>
        <a:bodyPr/>
        <a:lstStyle/>
        <a:p>
          <a:r>
            <a:rPr lang="en-US" sz="1600" dirty="0"/>
            <a:t>Our top-level federal funding priorities, i.e., advocacy asks, do need to be annually revised to address new funding opportunities and address research and programmatic priorities;</a:t>
          </a:r>
        </a:p>
      </dgm:t>
    </dgm:pt>
    <dgm:pt modelId="{1F50F431-B87F-4E02-B6DD-0C95033739B1}" type="parTrans" cxnId="{845296EF-4B7E-4DAC-9ADB-D1DD0AAA9594}">
      <dgm:prSet/>
      <dgm:spPr/>
      <dgm:t>
        <a:bodyPr/>
        <a:lstStyle/>
        <a:p>
          <a:endParaRPr lang="en-US"/>
        </a:p>
      </dgm:t>
    </dgm:pt>
    <dgm:pt modelId="{D240D159-DBC2-4CFB-B424-2FB623821995}" type="sibTrans" cxnId="{845296EF-4B7E-4DAC-9ADB-D1DD0AAA9594}">
      <dgm:prSet/>
      <dgm:spPr/>
      <dgm:t>
        <a:bodyPr/>
        <a:lstStyle/>
        <a:p>
          <a:endParaRPr lang="en-US"/>
        </a:p>
      </dgm:t>
    </dgm:pt>
    <dgm:pt modelId="{FE77A4FE-1183-4F26-9B6D-2AF3E11518C5}">
      <dgm:prSet custT="1"/>
      <dgm:spPr/>
      <dgm:t>
        <a:bodyPr/>
        <a:lstStyle/>
        <a:p>
          <a:r>
            <a:rPr lang="en-US" sz="1600" dirty="0"/>
            <a:t>Creation of an advocacy message that remains true to our work but that is also </a:t>
          </a:r>
          <a:r>
            <a:rPr lang="en-US" sz="1400" dirty="0"/>
            <a:t>flexible</a:t>
          </a:r>
          <a:r>
            <a:rPr lang="en-US" sz="1600" dirty="0"/>
            <a:t> enough to support changing BAA advocacy goals and compelling enough to justify the significance of our impacts and goals;</a:t>
          </a:r>
        </a:p>
      </dgm:t>
    </dgm:pt>
    <dgm:pt modelId="{32F31776-A253-456A-BD3C-BBDE9296537A}" type="parTrans" cxnId="{91FECDB9-B2C8-496C-98D9-619487CB1C7B}">
      <dgm:prSet/>
      <dgm:spPr/>
      <dgm:t>
        <a:bodyPr/>
        <a:lstStyle/>
        <a:p>
          <a:endParaRPr lang="en-US"/>
        </a:p>
      </dgm:t>
    </dgm:pt>
    <dgm:pt modelId="{FDEE4493-3C8F-4BAF-BB47-D459DA25AD92}" type="sibTrans" cxnId="{91FECDB9-B2C8-496C-98D9-619487CB1C7B}">
      <dgm:prSet/>
      <dgm:spPr/>
      <dgm:t>
        <a:bodyPr/>
        <a:lstStyle/>
        <a:p>
          <a:endParaRPr lang="en-US"/>
        </a:p>
      </dgm:t>
    </dgm:pt>
    <dgm:pt modelId="{F2BE0D0F-46BD-4FE8-BBF8-85C8FF885A8D}">
      <dgm:prSet custT="1"/>
      <dgm:spPr/>
      <dgm:t>
        <a:bodyPr/>
        <a:lstStyle/>
        <a:p>
          <a:r>
            <a:rPr lang="en-US" sz="1600" dirty="0"/>
            <a:t>Develop a unified document that no matter what our new goals or asks may be, our *</a:t>
          </a:r>
          <a:r>
            <a:rPr lang="en-US" sz="1600" b="1" dirty="0"/>
            <a:t>message</a:t>
          </a:r>
          <a:r>
            <a:rPr lang="en-US" sz="1600" dirty="0"/>
            <a:t>* stays consistent;</a:t>
          </a:r>
        </a:p>
      </dgm:t>
    </dgm:pt>
    <dgm:pt modelId="{7BDEC1F7-7BA4-4464-B801-833ED3B8D90A}" type="parTrans" cxnId="{D780C432-E0B6-4B14-AAC1-20FC14AE484D}">
      <dgm:prSet/>
      <dgm:spPr/>
      <dgm:t>
        <a:bodyPr/>
        <a:lstStyle/>
        <a:p>
          <a:endParaRPr lang="en-US"/>
        </a:p>
      </dgm:t>
    </dgm:pt>
    <dgm:pt modelId="{45505C7B-2F96-4986-A0C2-ADEDF8AE7768}" type="sibTrans" cxnId="{D780C432-E0B6-4B14-AAC1-20FC14AE484D}">
      <dgm:prSet/>
      <dgm:spPr/>
      <dgm:t>
        <a:bodyPr/>
        <a:lstStyle/>
        <a:p>
          <a:endParaRPr lang="en-US"/>
        </a:p>
      </dgm:t>
    </dgm:pt>
    <dgm:pt modelId="{D4D31C37-0A1C-44AA-A7FD-36E42C4622B4}">
      <dgm:prSet custT="1"/>
      <dgm:spPr/>
      <dgm:t>
        <a:bodyPr/>
        <a:lstStyle/>
        <a:p>
          <a:r>
            <a:rPr lang="en-US" sz="1600" dirty="0"/>
            <a:t>Identify and support the development of long-term federal funding priorities that can not be addressed in a single year's appropriation.</a:t>
          </a:r>
        </a:p>
      </dgm:t>
    </dgm:pt>
    <dgm:pt modelId="{FEAC7693-AEBD-499F-A13E-85816EA918B8}" type="parTrans" cxnId="{F080B78C-D887-4DB8-A712-846879735830}">
      <dgm:prSet/>
      <dgm:spPr/>
      <dgm:t>
        <a:bodyPr/>
        <a:lstStyle/>
        <a:p>
          <a:endParaRPr lang="en-US"/>
        </a:p>
      </dgm:t>
    </dgm:pt>
    <dgm:pt modelId="{EDB4857C-A251-40ED-8844-A5917C82A823}" type="sibTrans" cxnId="{F080B78C-D887-4DB8-A712-846879735830}">
      <dgm:prSet/>
      <dgm:spPr/>
      <dgm:t>
        <a:bodyPr/>
        <a:lstStyle/>
        <a:p>
          <a:endParaRPr lang="en-US"/>
        </a:p>
      </dgm:t>
    </dgm:pt>
    <dgm:pt modelId="{C74C265F-4BDE-406A-B33D-CDFB94077917}" type="pres">
      <dgm:prSet presAssocID="{CC38D59F-C188-41E9-AB19-85B37755939D}" presName="Name0" presStyleCnt="0">
        <dgm:presLayoutVars>
          <dgm:dir/>
          <dgm:resizeHandles val="exact"/>
        </dgm:presLayoutVars>
      </dgm:prSet>
      <dgm:spPr/>
    </dgm:pt>
    <dgm:pt modelId="{A19F8CE4-0F73-4163-9DA1-C902BC814FD1}" type="pres">
      <dgm:prSet presAssocID="{76809ABB-7E45-4926-8C1A-5E0F823A5F3F}" presName="node" presStyleLbl="node1" presStyleIdx="0" presStyleCnt="5" custScaleY="139009">
        <dgm:presLayoutVars>
          <dgm:bulletEnabled val="1"/>
        </dgm:presLayoutVars>
      </dgm:prSet>
      <dgm:spPr/>
    </dgm:pt>
    <dgm:pt modelId="{51A1493A-A0B9-4B0C-A3E2-639C71285613}" type="pres">
      <dgm:prSet presAssocID="{8C53A10D-FBC6-495D-8A82-56CAE2417534}" presName="sibTrans" presStyleLbl="sibTrans1D1" presStyleIdx="0" presStyleCnt="4"/>
      <dgm:spPr/>
    </dgm:pt>
    <dgm:pt modelId="{11B22D36-DF44-4D9B-94DB-8BDF1499ED5C}" type="pres">
      <dgm:prSet presAssocID="{8C53A10D-FBC6-495D-8A82-56CAE2417534}" presName="connectorText" presStyleLbl="sibTrans1D1" presStyleIdx="0" presStyleCnt="4"/>
      <dgm:spPr/>
    </dgm:pt>
    <dgm:pt modelId="{5A4AD833-FD48-4BAE-AB0E-1712FFDE33E2}" type="pres">
      <dgm:prSet presAssocID="{CA662ECC-D06C-4A97-939C-88AC18A6BC20}" presName="node" presStyleLbl="node1" presStyleIdx="1" presStyleCnt="5" custScaleY="141190">
        <dgm:presLayoutVars>
          <dgm:bulletEnabled val="1"/>
        </dgm:presLayoutVars>
      </dgm:prSet>
      <dgm:spPr/>
    </dgm:pt>
    <dgm:pt modelId="{2A652006-0940-4017-8B8B-82BCEA872BED}" type="pres">
      <dgm:prSet presAssocID="{D240D159-DBC2-4CFB-B424-2FB623821995}" presName="sibTrans" presStyleLbl="sibTrans1D1" presStyleIdx="1" presStyleCnt="4"/>
      <dgm:spPr/>
    </dgm:pt>
    <dgm:pt modelId="{47FC7091-A4AA-4793-BF77-7FAB28ADA7F1}" type="pres">
      <dgm:prSet presAssocID="{D240D159-DBC2-4CFB-B424-2FB623821995}" presName="connectorText" presStyleLbl="sibTrans1D1" presStyleIdx="1" presStyleCnt="4"/>
      <dgm:spPr/>
    </dgm:pt>
    <dgm:pt modelId="{0DABFAE9-13AA-413A-ADB6-8B6D0B8B7393}" type="pres">
      <dgm:prSet presAssocID="{FE77A4FE-1183-4F26-9B6D-2AF3E11518C5}" presName="node" presStyleLbl="node1" presStyleIdx="2" presStyleCnt="5" custScaleY="142360">
        <dgm:presLayoutVars>
          <dgm:bulletEnabled val="1"/>
        </dgm:presLayoutVars>
      </dgm:prSet>
      <dgm:spPr/>
    </dgm:pt>
    <dgm:pt modelId="{13E42FAD-F69C-4957-A26E-6B840826FED2}" type="pres">
      <dgm:prSet presAssocID="{FDEE4493-3C8F-4BAF-BB47-D459DA25AD92}" presName="sibTrans" presStyleLbl="sibTrans1D1" presStyleIdx="2" presStyleCnt="4"/>
      <dgm:spPr/>
    </dgm:pt>
    <dgm:pt modelId="{318C5972-893B-43AD-AA14-90A4C2230723}" type="pres">
      <dgm:prSet presAssocID="{FDEE4493-3C8F-4BAF-BB47-D459DA25AD92}" presName="connectorText" presStyleLbl="sibTrans1D1" presStyleIdx="2" presStyleCnt="4"/>
      <dgm:spPr/>
    </dgm:pt>
    <dgm:pt modelId="{78D5766F-705C-450D-9834-7AFB964FA39E}" type="pres">
      <dgm:prSet presAssocID="{F2BE0D0F-46BD-4FE8-BBF8-85C8FF885A8D}" presName="node" presStyleLbl="node1" presStyleIdx="3" presStyleCnt="5" custScaleY="173038">
        <dgm:presLayoutVars>
          <dgm:bulletEnabled val="1"/>
        </dgm:presLayoutVars>
      </dgm:prSet>
      <dgm:spPr/>
    </dgm:pt>
    <dgm:pt modelId="{703B6CB4-FA59-41EF-8C15-68647FC1FE36}" type="pres">
      <dgm:prSet presAssocID="{45505C7B-2F96-4986-A0C2-ADEDF8AE7768}" presName="sibTrans" presStyleLbl="sibTrans1D1" presStyleIdx="3" presStyleCnt="4"/>
      <dgm:spPr/>
    </dgm:pt>
    <dgm:pt modelId="{B1B033BD-5EBC-485B-BE83-483F4750544E}" type="pres">
      <dgm:prSet presAssocID="{45505C7B-2F96-4986-A0C2-ADEDF8AE7768}" presName="connectorText" presStyleLbl="sibTrans1D1" presStyleIdx="3" presStyleCnt="4"/>
      <dgm:spPr/>
    </dgm:pt>
    <dgm:pt modelId="{A35FE292-6FD8-4DBF-B285-9955ED0A6774}" type="pres">
      <dgm:prSet presAssocID="{D4D31C37-0A1C-44AA-A7FD-36E42C4622B4}" presName="node" presStyleLbl="node1" presStyleIdx="4" presStyleCnt="5" custScaleY="171029">
        <dgm:presLayoutVars>
          <dgm:bulletEnabled val="1"/>
        </dgm:presLayoutVars>
      </dgm:prSet>
      <dgm:spPr/>
    </dgm:pt>
  </dgm:ptLst>
  <dgm:cxnLst>
    <dgm:cxn modelId="{CB69DF07-75D1-4AC1-8E6B-E642D731F6CA}" type="presOf" srcId="{45505C7B-2F96-4986-A0C2-ADEDF8AE7768}" destId="{B1B033BD-5EBC-485B-BE83-483F4750544E}" srcOrd="1" destOrd="0" presId="urn:microsoft.com/office/officeart/2016/7/layout/RepeatingBendingProcessNew"/>
    <dgm:cxn modelId="{5A53491D-A2DD-4587-B2EE-801D64CBEA7C}" type="presOf" srcId="{D240D159-DBC2-4CFB-B424-2FB623821995}" destId="{2A652006-0940-4017-8B8B-82BCEA872BED}" srcOrd="0" destOrd="0" presId="urn:microsoft.com/office/officeart/2016/7/layout/RepeatingBendingProcessNew"/>
    <dgm:cxn modelId="{D780C432-E0B6-4B14-AAC1-20FC14AE484D}" srcId="{CC38D59F-C188-41E9-AB19-85B37755939D}" destId="{F2BE0D0F-46BD-4FE8-BBF8-85C8FF885A8D}" srcOrd="3" destOrd="0" parTransId="{7BDEC1F7-7BA4-4464-B801-833ED3B8D90A}" sibTransId="{45505C7B-2F96-4986-A0C2-ADEDF8AE7768}"/>
    <dgm:cxn modelId="{0D6C2C34-1804-4E2C-B494-4A39DA7926FE}" type="presOf" srcId="{D4D31C37-0A1C-44AA-A7FD-36E42C4622B4}" destId="{A35FE292-6FD8-4DBF-B285-9955ED0A6774}" srcOrd="0" destOrd="0" presId="urn:microsoft.com/office/officeart/2016/7/layout/RepeatingBendingProcessNew"/>
    <dgm:cxn modelId="{AF51B758-1EB7-4024-8DD2-35B04099F954}" type="presOf" srcId="{CA662ECC-D06C-4A97-939C-88AC18A6BC20}" destId="{5A4AD833-FD48-4BAE-AB0E-1712FFDE33E2}" srcOrd="0" destOrd="0" presId="urn:microsoft.com/office/officeart/2016/7/layout/RepeatingBendingProcessNew"/>
    <dgm:cxn modelId="{BBCCEF59-31CA-4E57-BE6E-EF1F17B43232}" type="presOf" srcId="{F2BE0D0F-46BD-4FE8-BBF8-85C8FF885A8D}" destId="{78D5766F-705C-450D-9834-7AFB964FA39E}" srcOrd="0" destOrd="0" presId="urn:microsoft.com/office/officeart/2016/7/layout/RepeatingBendingProcessNew"/>
    <dgm:cxn modelId="{57D63285-AAB2-4D63-B7EA-6E519141CBC6}" type="presOf" srcId="{FDEE4493-3C8F-4BAF-BB47-D459DA25AD92}" destId="{318C5972-893B-43AD-AA14-90A4C2230723}" srcOrd="1" destOrd="0" presId="urn:microsoft.com/office/officeart/2016/7/layout/RepeatingBendingProcessNew"/>
    <dgm:cxn modelId="{F080B78C-D887-4DB8-A712-846879735830}" srcId="{CC38D59F-C188-41E9-AB19-85B37755939D}" destId="{D4D31C37-0A1C-44AA-A7FD-36E42C4622B4}" srcOrd="4" destOrd="0" parTransId="{FEAC7693-AEBD-499F-A13E-85816EA918B8}" sibTransId="{EDB4857C-A251-40ED-8844-A5917C82A823}"/>
    <dgm:cxn modelId="{A8610A8F-1984-4F6D-A4AB-968A6FC7C8F7}" type="presOf" srcId="{76809ABB-7E45-4926-8C1A-5E0F823A5F3F}" destId="{A19F8CE4-0F73-4163-9DA1-C902BC814FD1}" srcOrd="0" destOrd="0" presId="urn:microsoft.com/office/officeart/2016/7/layout/RepeatingBendingProcessNew"/>
    <dgm:cxn modelId="{7DA16090-70E6-409B-9DB5-F6D415E492DC}" type="presOf" srcId="{D240D159-DBC2-4CFB-B424-2FB623821995}" destId="{47FC7091-A4AA-4793-BF77-7FAB28ADA7F1}" srcOrd="1" destOrd="0" presId="urn:microsoft.com/office/officeart/2016/7/layout/RepeatingBendingProcessNew"/>
    <dgm:cxn modelId="{83F4D5AD-AA05-4465-A4CD-4B61AB6CA08E}" type="presOf" srcId="{8C53A10D-FBC6-495D-8A82-56CAE2417534}" destId="{11B22D36-DF44-4D9B-94DB-8BDF1499ED5C}" srcOrd="1" destOrd="0" presId="urn:microsoft.com/office/officeart/2016/7/layout/RepeatingBendingProcessNew"/>
    <dgm:cxn modelId="{91FECDB9-B2C8-496C-98D9-619487CB1C7B}" srcId="{CC38D59F-C188-41E9-AB19-85B37755939D}" destId="{FE77A4FE-1183-4F26-9B6D-2AF3E11518C5}" srcOrd="2" destOrd="0" parTransId="{32F31776-A253-456A-BD3C-BBDE9296537A}" sibTransId="{FDEE4493-3C8F-4BAF-BB47-D459DA25AD92}"/>
    <dgm:cxn modelId="{A013B9BF-A127-493E-AC8D-16D6ADFDCD95}" type="presOf" srcId="{8C53A10D-FBC6-495D-8A82-56CAE2417534}" destId="{51A1493A-A0B9-4B0C-A3E2-639C71285613}" srcOrd="0" destOrd="0" presId="urn:microsoft.com/office/officeart/2016/7/layout/RepeatingBendingProcessNew"/>
    <dgm:cxn modelId="{461303E1-2D1E-4C35-9FCD-10FD48CCE459}" type="presOf" srcId="{45505C7B-2F96-4986-A0C2-ADEDF8AE7768}" destId="{703B6CB4-FA59-41EF-8C15-68647FC1FE36}" srcOrd="0" destOrd="0" presId="urn:microsoft.com/office/officeart/2016/7/layout/RepeatingBendingProcessNew"/>
    <dgm:cxn modelId="{4C3889E5-36A8-4D2A-9F40-C2EEBCBED2C2}" type="presOf" srcId="{CC38D59F-C188-41E9-AB19-85B37755939D}" destId="{C74C265F-4BDE-406A-B33D-CDFB94077917}" srcOrd="0" destOrd="0" presId="urn:microsoft.com/office/officeart/2016/7/layout/RepeatingBendingProcessNew"/>
    <dgm:cxn modelId="{D4F554ED-CBEC-432A-B6CA-B97DDEAFF3FE}" type="presOf" srcId="{FDEE4493-3C8F-4BAF-BB47-D459DA25AD92}" destId="{13E42FAD-F69C-4957-A26E-6B840826FED2}" srcOrd="0" destOrd="0" presId="urn:microsoft.com/office/officeart/2016/7/layout/RepeatingBendingProcessNew"/>
    <dgm:cxn modelId="{845296EF-4B7E-4DAC-9ADB-D1DD0AAA9594}" srcId="{CC38D59F-C188-41E9-AB19-85B37755939D}" destId="{CA662ECC-D06C-4A97-939C-88AC18A6BC20}" srcOrd="1" destOrd="0" parTransId="{1F50F431-B87F-4E02-B6DD-0C95033739B1}" sibTransId="{D240D159-DBC2-4CFB-B424-2FB623821995}"/>
    <dgm:cxn modelId="{58821EF4-2D5E-4C51-8F85-344A6B33527B}" type="presOf" srcId="{FE77A4FE-1183-4F26-9B6D-2AF3E11518C5}" destId="{0DABFAE9-13AA-413A-ADB6-8B6D0B8B7393}" srcOrd="0" destOrd="0" presId="urn:microsoft.com/office/officeart/2016/7/layout/RepeatingBendingProcessNew"/>
    <dgm:cxn modelId="{105228FD-1BD0-4C9D-8924-F732B659A116}" srcId="{CC38D59F-C188-41E9-AB19-85B37755939D}" destId="{76809ABB-7E45-4926-8C1A-5E0F823A5F3F}" srcOrd="0" destOrd="0" parTransId="{5EAB7930-5A4E-49B7-9F91-B413E268E2A9}" sibTransId="{8C53A10D-FBC6-495D-8A82-56CAE2417534}"/>
    <dgm:cxn modelId="{DE1D317E-758D-4640-BF16-0A947D615A55}" type="presParOf" srcId="{C74C265F-4BDE-406A-B33D-CDFB94077917}" destId="{A19F8CE4-0F73-4163-9DA1-C902BC814FD1}" srcOrd="0" destOrd="0" presId="urn:microsoft.com/office/officeart/2016/7/layout/RepeatingBendingProcessNew"/>
    <dgm:cxn modelId="{88BE5F3D-AAAE-451A-91E0-A7E832E97924}" type="presParOf" srcId="{C74C265F-4BDE-406A-B33D-CDFB94077917}" destId="{51A1493A-A0B9-4B0C-A3E2-639C71285613}" srcOrd="1" destOrd="0" presId="urn:microsoft.com/office/officeart/2016/7/layout/RepeatingBendingProcessNew"/>
    <dgm:cxn modelId="{3B23315A-903F-487D-9D7F-7761D5AF0931}" type="presParOf" srcId="{51A1493A-A0B9-4B0C-A3E2-639C71285613}" destId="{11B22D36-DF44-4D9B-94DB-8BDF1499ED5C}" srcOrd="0" destOrd="0" presId="urn:microsoft.com/office/officeart/2016/7/layout/RepeatingBendingProcessNew"/>
    <dgm:cxn modelId="{4AB7733A-DB18-4ACD-9043-1268EB1F15D7}" type="presParOf" srcId="{C74C265F-4BDE-406A-B33D-CDFB94077917}" destId="{5A4AD833-FD48-4BAE-AB0E-1712FFDE33E2}" srcOrd="2" destOrd="0" presId="urn:microsoft.com/office/officeart/2016/7/layout/RepeatingBendingProcessNew"/>
    <dgm:cxn modelId="{09196E55-9DB2-4659-AFE9-29568BE6CA76}" type="presParOf" srcId="{C74C265F-4BDE-406A-B33D-CDFB94077917}" destId="{2A652006-0940-4017-8B8B-82BCEA872BED}" srcOrd="3" destOrd="0" presId="urn:microsoft.com/office/officeart/2016/7/layout/RepeatingBendingProcessNew"/>
    <dgm:cxn modelId="{F4719DC4-DFC2-408B-B322-20663E68D9AB}" type="presParOf" srcId="{2A652006-0940-4017-8B8B-82BCEA872BED}" destId="{47FC7091-A4AA-4793-BF77-7FAB28ADA7F1}" srcOrd="0" destOrd="0" presId="urn:microsoft.com/office/officeart/2016/7/layout/RepeatingBendingProcessNew"/>
    <dgm:cxn modelId="{586A9C60-A705-448F-ADD7-0F7DF3D86B00}" type="presParOf" srcId="{C74C265F-4BDE-406A-B33D-CDFB94077917}" destId="{0DABFAE9-13AA-413A-ADB6-8B6D0B8B7393}" srcOrd="4" destOrd="0" presId="urn:microsoft.com/office/officeart/2016/7/layout/RepeatingBendingProcessNew"/>
    <dgm:cxn modelId="{977B514E-40B3-4256-A1DF-8EEF4EBB7982}" type="presParOf" srcId="{C74C265F-4BDE-406A-B33D-CDFB94077917}" destId="{13E42FAD-F69C-4957-A26E-6B840826FED2}" srcOrd="5" destOrd="0" presId="urn:microsoft.com/office/officeart/2016/7/layout/RepeatingBendingProcessNew"/>
    <dgm:cxn modelId="{B09C0C93-5DBD-4B31-ADCD-764FAF6126F1}" type="presParOf" srcId="{13E42FAD-F69C-4957-A26E-6B840826FED2}" destId="{318C5972-893B-43AD-AA14-90A4C2230723}" srcOrd="0" destOrd="0" presId="urn:microsoft.com/office/officeart/2016/7/layout/RepeatingBendingProcessNew"/>
    <dgm:cxn modelId="{1B7471E1-8ED1-42E6-B33F-EC72A5B39709}" type="presParOf" srcId="{C74C265F-4BDE-406A-B33D-CDFB94077917}" destId="{78D5766F-705C-450D-9834-7AFB964FA39E}" srcOrd="6" destOrd="0" presId="urn:microsoft.com/office/officeart/2016/7/layout/RepeatingBendingProcessNew"/>
    <dgm:cxn modelId="{8D0FAB04-28B2-434C-B6A7-D5F43E015444}" type="presParOf" srcId="{C74C265F-4BDE-406A-B33D-CDFB94077917}" destId="{703B6CB4-FA59-41EF-8C15-68647FC1FE36}" srcOrd="7" destOrd="0" presId="urn:microsoft.com/office/officeart/2016/7/layout/RepeatingBendingProcessNew"/>
    <dgm:cxn modelId="{E4015A6C-6696-421F-AA2D-E70C77497971}" type="presParOf" srcId="{703B6CB4-FA59-41EF-8C15-68647FC1FE36}" destId="{B1B033BD-5EBC-485B-BE83-483F4750544E}" srcOrd="0" destOrd="0" presId="urn:microsoft.com/office/officeart/2016/7/layout/RepeatingBendingProcessNew"/>
    <dgm:cxn modelId="{E4418111-EFB7-4287-8D2E-283652936490}" type="presParOf" srcId="{C74C265F-4BDE-406A-B33D-CDFB94077917}" destId="{A35FE292-6FD8-4DBF-B285-9955ED0A6774}"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39758D-F520-40F1-BA51-0EAF5336359A}"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89876761-8AAE-42B7-858A-3892F17924EE}">
      <dgm:prSet phldrT="[Text]" custT="1"/>
      <dgm:spPr/>
      <dgm:t>
        <a:bodyPr/>
        <a:lstStyle/>
        <a:p>
          <a:r>
            <a:rPr lang="en-US" sz="1900" b="1" dirty="0"/>
            <a:t>Institutional Structures and Processes</a:t>
          </a:r>
        </a:p>
      </dgm:t>
    </dgm:pt>
    <dgm:pt modelId="{D70AF5D2-5C3C-421B-9CE5-93AFB9B6D209}" type="parTrans" cxnId="{1835A26C-9869-4612-BFF3-6D346B4FAFCA}">
      <dgm:prSet/>
      <dgm:spPr/>
      <dgm:t>
        <a:bodyPr/>
        <a:lstStyle/>
        <a:p>
          <a:endParaRPr lang="en-US" sz="1600" b="1"/>
        </a:p>
      </dgm:t>
    </dgm:pt>
    <dgm:pt modelId="{E81E5F3E-5126-4A35-8DF9-1312B6988BF6}" type="sibTrans" cxnId="{1835A26C-9869-4612-BFF3-6D346B4FAFCA}">
      <dgm:prSet/>
      <dgm:spPr/>
      <dgm:t>
        <a:bodyPr/>
        <a:lstStyle/>
        <a:p>
          <a:endParaRPr lang="en-US" sz="1600" b="1"/>
        </a:p>
      </dgm:t>
    </dgm:pt>
    <dgm:pt modelId="{10793193-20F6-45CA-A262-BB48BF03B8D9}">
      <dgm:prSet phldrT="[Text]" custT="1"/>
      <dgm:spPr/>
      <dgm:t>
        <a:bodyPr/>
        <a:lstStyle/>
        <a:p>
          <a:r>
            <a:rPr lang="en-US" sz="1900" b="1" dirty="0"/>
            <a:t>Organizational Culture</a:t>
          </a:r>
        </a:p>
      </dgm:t>
    </dgm:pt>
    <dgm:pt modelId="{280DE385-DA6B-4F6E-8681-F4A1F9FFE38C}" type="parTrans" cxnId="{2860DC3F-2EC9-4DAC-A65D-D9F7CCACCD1A}">
      <dgm:prSet/>
      <dgm:spPr/>
      <dgm:t>
        <a:bodyPr/>
        <a:lstStyle/>
        <a:p>
          <a:endParaRPr lang="en-US" sz="1600" b="1"/>
        </a:p>
      </dgm:t>
    </dgm:pt>
    <dgm:pt modelId="{78385245-14CB-4CCE-BDB3-51FDA861553C}" type="sibTrans" cxnId="{2860DC3F-2EC9-4DAC-A65D-D9F7CCACCD1A}">
      <dgm:prSet/>
      <dgm:spPr/>
      <dgm:t>
        <a:bodyPr/>
        <a:lstStyle/>
        <a:p>
          <a:endParaRPr lang="en-US" sz="1600" b="1"/>
        </a:p>
      </dgm:t>
    </dgm:pt>
    <dgm:pt modelId="{F7588BEB-C0CE-4FA4-ABAF-016E074D9A8D}">
      <dgm:prSet phldrT="[Text]" custT="1"/>
      <dgm:spPr/>
      <dgm:t>
        <a:bodyPr/>
        <a:lstStyle/>
        <a:p>
          <a:r>
            <a:rPr lang="en-US" sz="1900" b="1" dirty="0"/>
            <a:t>Personal/</a:t>
          </a:r>
          <a:br>
            <a:rPr lang="en-US" sz="1900" b="1" dirty="0"/>
          </a:br>
          <a:r>
            <a:rPr lang="en-US" sz="1900" b="1" dirty="0"/>
            <a:t>Interpersonal Interaction</a:t>
          </a:r>
        </a:p>
      </dgm:t>
    </dgm:pt>
    <dgm:pt modelId="{837204B9-D091-48BF-9A08-C76984D0AC5B}" type="parTrans" cxnId="{A10FAA6E-BD40-400F-99D5-6C8EF5657795}">
      <dgm:prSet/>
      <dgm:spPr/>
      <dgm:t>
        <a:bodyPr/>
        <a:lstStyle/>
        <a:p>
          <a:endParaRPr lang="en-US" sz="1600" b="1"/>
        </a:p>
      </dgm:t>
    </dgm:pt>
    <dgm:pt modelId="{9D97CB54-F368-4C06-8678-C8648D6484EB}" type="sibTrans" cxnId="{A10FAA6E-BD40-400F-99D5-6C8EF5657795}">
      <dgm:prSet/>
      <dgm:spPr/>
      <dgm:t>
        <a:bodyPr/>
        <a:lstStyle/>
        <a:p>
          <a:endParaRPr lang="en-US" sz="1600" b="1"/>
        </a:p>
      </dgm:t>
    </dgm:pt>
    <dgm:pt modelId="{AF24F634-6F38-4296-B9C6-A6B56528C02F}" type="pres">
      <dgm:prSet presAssocID="{DE39758D-F520-40F1-BA51-0EAF5336359A}" presName="Name0" presStyleCnt="0">
        <dgm:presLayoutVars>
          <dgm:chMax val="7"/>
          <dgm:resizeHandles val="exact"/>
        </dgm:presLayoutVars>
      </dgm:prSet>
      <dgm:spPr/>
    </dgm:pt>
    <dgm:pt modelId="{D4675903-A854-4BBE-AC18-73202AB9ADB6}" type="pres">
      <dgm:prSet presAssocID="{DE39758D-F520-40F1-BA51-0EAF5336359A}" presName="comp1" presStyleCnt="0"/>
      <dgm:spPr/>
    </dgm:pt>
    <dgm:pt modelId="{343766FE-2D4A-499C-B34E-70A14E1CA196}" type="pres">
      <dgm:prSet presAssocID="{DE39758D-F520-40F1-BA51-0EAF5336359A}" presName="circle1" presStyleLbl="node1" presStyleIdx="0" presStyleCnt="3"/>
      <dgm:spPr/>
    </dgm:pt>
    <dgm:pt modelId="{1DD1C546-4DA3-4644-9E7D-A46EFF655079}" type="pres">
      <dgm:prSet presAssocID="{DE39758D-F520-40F1-BA51-0EAF5336359A}" presName="c1text" presStyleLbl="node1" presStyleIdx="0" presStyleCnt="3">
        <dgm:presLayoutVars>
          <dgm:bulletEnabled val="1"/>
        </dgm:presLayoutVars>
      </dgm:prSet>
      <dgm:spPr/>
    </dgm:pt>
    <dgm:pt modelId="{CAD36CA2-122A-4ED6-87B5-882F0D762948}" type="pres">
      <dgm:prSet presAssocID="{DE39758D-F520-40F1-BA51-0EAF5336359A}" presName="comp2" presStyleCnt="0"/>
      <dgm:spPr/>
    </dgm:pt>
    <dgm:pt modelId="{46CA056A-37A0-4DDC-881A-BB8368166341}" type="pres">
      <dgm:prSet presAssocID="{DE39758D-F520-40F1-BA51-0EAF5336359A}" presName="circle2" presStyleLbl="node1" presStyleIdx="1" presStyleCnt="3"/>
      <dgm:spPr/>
    </dgm:pt>
    <dgm:pt modelId="{3E8A9CCE-6F27-4D79-B0FD-5CCEFC7D9098}" type="pres">
      <dgm:prSet presAssocID="{DE39758D-F520-40F1-BA51-0EAF5336359A}" presName="c2text" presStyleLbl="node1" presStyleIdx="1" presStyleCnt="3">
        <dgm:presLayoutVars>
          <dgm:bulletEnabled val="1"/>
        </dgm:presLayoutVars>
      </dgm:prSet>
      <dgm:spPr/>
    </dgm:pt>
    <dgm:pt modelId="{8D37D5E1-0BD5-4C3B-B26E-05733CFE888A}" type="pres">
      <dgm:prSet presAssocID="{DE39758D-F520-40F1-BA51-0EAF5336359A}" presName="comp3" presStyleCnt="0"/>
      <dgm:spPr/>
    </dgm:pt>
    <dgm:pt modelId="{C682D3A7-7FEB-44A7-B77B-1E7E97F48A70}" type="pres">
      <dgm:prSet presAssocID="{DE39758D-F520-40F1-BA51-0EAF5336359A}" presName="circle3" presStyleLbl="node1" presStyleIdx="2" presStyleCnt="3"/>
      <dgm:spPr/>
    </dgm:pt>
    <dgm:pt modelId="{CBF5079F-3F3F-4416-82EA-46E4CB656553}" type="pres">
      <dgm:prSet presAssocID="{DE39758D-F520-40F1-BA51-0EAF5336359A}" presName="c3text" presStyleLbl="node1" presStyleIdx="2" presStyleCnt="3">
        <dgm:presLayoutVars>
          <dgm:bulletEnabled val="1"/>
        </dgm:presLayoutVars>
      </dgm:prSet>
      <dgm:spPr/>
    </dgm:pt>
  </dgm:ptLst>
  <dgm:cxnLst>
    <dgm:cxn modelId="{F5120D05-8CBA-4674-A8AC-9602C1A8B197}" type="presOf" srcId="{89876761-8AAE-42B7-858A-3892F17924EE}" destId="{343766FE-2D4A-499C-B34E-70A14E1CA196}" srcOrd="0" destOrd="0" presId="urn:microsoft.com/office/officeart/2005/8/layout/venn2"/>
    <dgm:cxn modelId="{B908B427-259B-408C-9C27-C794AB778C56}" type="presOf" srcId="{10793193-20F6-45CA-A262-BB48BF03B8D9}" destId="{3E8A9CCE-6F27-4D79-B0FD-5CCEFC7D9098}" srcOrd="1" destOrd="0" presId="urn:microsoft.com/office/officeart/2005/8/layout/venn2"/>
    <dgm:cxn modelId="{ADFEAB3B-F457-426D-8BBF-3D58F435B38D}" type="presOf" srcId="{F7588BEB-C0CE-4FA4-ABAF-016E074D9A8D}" destId="{CBF5079F-3F3F-4416-82EA-46E4CB656553}" srcOrd="1" destOrd="0" presId="urn:microsoft.com/office/officeart/2005/8/layout/venn2"/>
    <dgm:cxn modelId="{2860DC3F-2EC9-4DAC-A65D-D9F7CCACCD1A}" srcId="{DE39758D-F520-40F1-BA51-0EAF5336359A}" destId="{10793193-20F6-45CA-A262-BB48BF03B8D9}" srcOrd="1" destOrd="0" parTransId="{280DE385-DA6B-4F6E-8681-F4A1F9FFE38C}" sibTransId="{78385245-14CB-4CCE-BDB3-51FDA861553C}"/>
    <dgm:cxn modelId="{1835A26C-9869-4612-BFF3-6D346B4FAFCA}" srcId="{DE39758D-F520-40F1-BA51-0EAF5336359A}" destId="{89876761-8AAE-42B7-858A-3892F17924EE}" srcOrd="0" destOrd="0" parTransId="{D70AF5D2-5C3C-421B-9CE5-93AFB9B6D209}" sibTransId="{E81E5F3E-5126-4A35-8DF9-1312B6988BF6}"/>
    <dgm:cxn modelId="{A10FAA6E-BD40-400F-99D5-6C8EF5657795}" srcId="{DE39758D-F520-40F1-BA51-0EAF5336359A}" destId="{F7588BEB-C0CE-4FA4-ABAF-016E074D9A8D}" srcOrd="2" destOrd="0" parTransId="{837204B9-D091-48BF-9A08-C76984D0AC5B}" sibTransId="{9D97CB54-F368-4C06-8678-C8648D6484EB}"/>
    <dgm:cxn modelId="{A74B2585-062D-4198-AD6E-DE20DA017570}" type="presOf" srcId="{DE39758D-F520-40F1-BA51-0EAF5336359A}" destId="{AF24F634-6F38-4296-B9C6-A6B56528C02F}" srcOrd="0" destOrd="0" presId="urn:microsoft.com/office/officeart/2005/8/layout/venn2"/>
    <dgm:cxn modelId="{A1E4FD89-1799-4BAC-B16C-0A803F5CAD3B}" type="presOf" srcId="{F7588BEB-C0CE-4FA4-ABAF-016E074D9A8D}" destId="{C682D3A7-7FEB-44A7-B77B-1E7E97F48A70}" srcOrd="0" destOrd="0" presId="urn:microsoft.com/office/officeart/2005/8/layout/venn2"/>
    <dgm:cxn modelId="{13D7F79B-1484-455F-BE40-EF3374521A47}" type="presOf" srcId="{10793193-20F6-45CA-A262-BB48BF03B8D9}" destId="{46CA056A-37A0-4DDC-881A-BB8368166341}" srcOrd="0" destOrd="0" presId="urn:microsoft.com/office/officeart/2005/8/layout/venn2"/>
    <dgm:cxn modelId="{005245D0-2D80-457B-840B-0A95AD652C96}" type="presOf" srcId="{89876761-8AAE-42B7-858A-3892F17924EE}" destId="{1DD1C546-4DA3-4644-9E7D-A46EFF655079}" srcOrd="1" destOrd="0" presId="urn:microsoft.com/office/officeart/2005/8/layout/venn2"/>
    <dgm:cxn modelId="{FA7BD5F5-C357-4B31-AD1C-C6F6787A2EE7}" type="presParOf" srcId="{AF24F634-6F38-4296-B9C6-A6B56528C02F}" destId="{D4675903-A854-4BBE-AC18-73202AB9ADB6}" srcOrd="0" destOrd="0" presId="urn:microsoft.com/office/officeart/2005/8/layout/venn2"/>
    <dgm:cxn modelId="{A2DC231E-B182-44B4-B80F-164F5569A082}" type="presParOf" srcId="{D4675903-A854-4BBE-AC18-73202AB9ADB6}" destId="{343766FE-2D4A-499C-B34E-70A14E1CA196}" srcOrd="0" destOrd="0" presId="urn:microsoft.com/office/officeart/2005/8/layout/venn2"/>
    <dgm:cxn modelId="{FDF32383-F670-4381-8214-5D192A0EB99A}" type="presParOf" srcId="{D4675903-A854-4BBE-AC18-73202AB9ADB6}" destId="{1DD1C546-4DA3-4644-9E7D-A46EFF655079}" srcOrd="1" destOrd="0" presId="urn:microsoft.com/office/officeart/2005/8/layout/venn2"/>
    <dgm:cxn modelId="{0C8C0655-B9D0-4111-B7E0-403426ABFA50}" type="presParOf" srcId="{AF24F634-6F38-4296-B9C6-A6B56528C02F}" destId="{CAD36CA2-122A-4ED6-87B5-882F0D762948}" srcOrd="1" destOrd="0" presId="urn:microsoft.com/office/officeart/2005/8/layout/venn2"/>
    <dgm:cxn modelId="{58DDAE03-3504-4CA8-83A0-E21C24897A1A}" type="presParOf" srcId="{CAD36CA2-122A-4ED6-87B5-882F0D762948}" destId="{46CA056A-37A0-4DDC-881A-BB8368166341}" srcOrd="0" destOrd="0" presId="urn:microsoft.com/office/officeart/2005/8/layout/venn2"/>
    <dgm:cxn modelId="{20A4EB6A-BAE4-42F7-80BE-B9D7AEEDBD4E}" type="presParOf" srcId="{CAD36CA2-122A-4ED6-87B5-882F0D762948}" destId="{3E8A9CCE-6F27-4D79-B0FD-5CCEFC7D9098}" srcOrd="1" destOrd="0" presId="urn:microsoft.com/office/officeart/2005/8/layout/venn2"/>
    <dgm:cxn modelId="{9F5F3244-B46E-419A-8537-9E9D6C7FEC83}" type="presParOf" srcId="{AF24F634-6F38-4296-B9C6-A6B56528C02F}" destId="{8D37D5E1-0BD5-4C3B-B26E-05733CFE888A}" srcOrd="2" destOrd="0" presId="urn:microsoft.com/office/officeart/2005/8/layout/venn2"/>
    <dgm:cxn modelId="{37F6A40D-C712-445B-960F-BB81456A6A53}" type="presParOf" srcId="{8D37D5E1-0BD5-4C3B-B26E-05733CFE888A}" destId="{C682D3A7-7FEB-44A7-B77B-1E7E97F48A70}" srcOrd="0" destOrd="0" presId="urn:microsoft.com/office/officeart/2005/8/layout/venn2"/>
    <dgm:cxn modelId="{33F2ACCA-A2B8-4A5E-A6EC-B4FDF65047FA}" type="presParOf" srcId="{8D37D5E1-0BD5-4C3B-B26E-05733CFE888A}" destId="{CBF5079F-3F3F-4416-82EA-46E4CB656553}"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1493A-A0B9-4B0C-A3E2-639C71285613}">
      <dsp:nvSpPr>
        <dsp:cNvPr id="0" name=""/>
        <dsp:cNvSpPr/>
      </dsp:nvSpPr>
      <dsp:spPr>
        <a:xfrm>
          <a:off x="3074481" y="996939"/>
          <a:ext cx="527377" cy="91440"/>
        </a:xfrm>
        <a:custGeom>
          <a:avLst/>
          <a:gdLst/>
          <a:ahLst/>
          <a:cxnLst/>
          <a:rect l="0" t="0" r="0" b="0"/>
          <a:pathLst>
            <a:path>
              <a:moveTo>
                <a:pt x="0" y="45720"/>
              </a:moveTo>
              <a:lnTo>
                <a:pt x="527377"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4220" y="1039867"/>
        <a:ext cx="27898" cy="5585"/>
      </dsp:txXfrm>
    </dsp:sp>
    <dsp:sp modelId="{A19F8CE4-0F73-4163-9DA1-C902BC814FD1}">
      <dsp:nvSpPr>
        <dsp:cNvPr id="0" name=""/>
        <dsp:cNvSpPr/>
      </dsp:nvSpPr>
      <dsp:spPr>
        <a:xfrm>
          <a:off x="650292" y="30957"/>
          <a:ext cx="2425988" cy="202340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875" tIns="124781" rIns="118875" bIns="124781" numCol="1" spcCol="1270" anchor="ctr" anchorCtr="0">
          <a:noAutofit/>
        </a:bodyPr>
        <a:lstStyle/>
        <a:p>
          <a:pPr marL="0" lvl="0" indent="0" algn="ctr" defTabSz="711200">
            <a:lnSpc>
              <a:spcPct val="90000"/>
            </a:lnSpc>
            <a:spcBef>
              <a:spcPct val="0"/>
            </a:spcBef>
            <a:spcAft>
              <a:spcPct val="35000"/>
            </a:spcAft>
            <a:buNone/>
          </a:pPr>
          <a:r>
            <a:rPr lang="en-US" sz="1600" kern="1200" dirty="0"/>
            <a:t>Much of our work spans a huge breadth of significant subjects that do not change drastically year to year;</a:t>
          </a:r>
        </a:p>
      </dsp:txBody>
      <dsp:txXfrm>
        <a:off x="650292" y="30957"/>
        <a:ext cx="2425988" cy="2023405"/>
      </dsp:txXfrm>
    </dsp:sp>
    <dsp:sp modelId="{2A652006-0940-4017-8B8B-82BCEA872BED}">
      <dsp:nvSpPr>
        <dsp:cNvPr id="0" name=""/>
        <dsp:cNvSpPr/>
      </dsp:nvSpPr>
      <dsp:spPr>
        <a:xfrm>
          <a:off x="6058447" y="996939"/>
          <a:ext cx="527377" cy="91440"/>
        </a:xfrm>
        <a:custGeom>
          <a:avLst/>
          <a:gdLst/>
          <a:ahLst/>
          <a:cxnLst/>
          <a:rect l="0" t="0" r="0" b="0"/>
          <a:pathLst>
            <a:path>
              <a:moveTo>
                <a:pt x="0" y="45720"/>
              </a:moveTo>
              <a:lnTo>
                <a:pt x="527377"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8187" y="1039867"/>
        <a:ext cx="27898" cy="5585"/>
      </dsp:txXfrm>
    </dsp:sp>
    <dsp:sp modelId="{5A4AD833-FD48-4BAE-AB0E-1712FFDE33E2}">
      <dsp:nvSpPr>
        <dsp:cNvPr id="0" name=""/>
        <dsp:cNvSpPr/>
      </dsp:nvSpPr>
      <dsp:spPr>
        <a:xfrm>
          <a:off x="3634259" y="15083"/>
          <a:ext cx="2425988" cy="205515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875" tIns="124781" rIns="118875" bIns="124781" numCol="1" spcCol="1270" anchor="ctr" anchorCtr="0">
          <a:noAutofit/>
        </a:bodyPr>
        <a:lstStyle/>
        <a:p>
          <a:pPr marL="0" lvl="0" indent="0" algn="ctr" defTabSz="711200">
            <a:lnSpc>
              <a:spcPct val="90000"/>
            </a:lnSpc>
            <a:spcBef>
              <a:spcPct val="0"/>
            </a:spcBef>
            <a:spcAft>
              <a:spcPct val="35000"/>
            </a:spcAft>
            <a:buNone/>
          </a:pPr>
          <a:r>
            <a:rPr lang="en-US" sz="1600" kern="1200" dirty="0"/>
            <a:t>Our top-level federal funding priorities, i.e., advocacy asks, do need to be annually revised to address new funding opportunities and address research and programmatic priorities;</a:t>
          </a:r>
        </a:p>
      </dsp:txBody>
      <dsp:txXfrm>
        <a:off x="3634259" y="15083"/>
        <a:ext cx="2425988" cy="2055152"/>
      </dsp:txXfrm>
    </dsp:sp>
    <dsp:sp modelId="{13E42FAD-F69C-4957-A26E-6B840826FED2}">
      <dsp:nvSpPr>
        <dsp:cNvPr id="0" name=""/>
        <dsp:cNvSpPr/>
      </dsp:nvSpPr>
      <dsp:spPr>
        <a:xfrm>
          <a:off x="1863287" y="2076951"/>
          <a:ext cx="5967932" cy="527377"/>
        </a:xfrm>
        <a:custGeom>
          <a:avLst/>
          <a:gdLst/>
          <a:ahLst/>
          <a:cxnLst/>
          <a:rect l="0" t="0" r="0" b="0"/>
          <a:pathLst>
            <a:path>
              <a:moveTo>
                <a:pt x="5967932" y="0"/>
              </a:moveTo>
              <a:lnTo>
                <a:pt x="5967932" y="280788"/>
              </a:lnTo>
              <a:lnTo>
                <a:pt x="0" y="280788"/>
              </a:lnTo>
              <a:lnTo>
                <a:pt x="0" y="527377"/>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7404" y="2337847"/>
        <a:ext cx="299698" cy="5585"/>
      </dsp:txXfrm>
    </dsp:sp>
    <dsp:sp modelId="{0DABFAE9-13AA-413A-ADB6-8B6D0B8B7393}">
      <dsp:nvSpPr>
        <dsp:cNvPr id="0" name=""/>
        <dsp:cNvSpPr/>
      </dsp:nvSpPr>
      <dsp:spPr>
        <a:xfrm>
          <a:off x="6618225" y="6568"/>
          <a:ext cx="2425988" cy="207218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875" tIns="124781" rIns="118875" bIns="124781" numCol="1" spcCol="1270" anchor="ctr" anchorCtr="0">
          <a:noAutofit/>
        </a:bodyPr>
        <a:lstStyle/>
        <a:p>
          <a:pPr marL="0" lvl="0" indent="0" algn="ctr" defTabSz="711200">
            <a:lnSpc>
              <a:spcPct val="90000"/>
            </a:lnSpc>
            <a:spcBef>
              <a:spcPct val="0"/>
            </a:spcBef>
            <a:spcAft>
              <a:spcPct val="35000"/>
            </a:spcAft>
            <a:buNone/>
          </a:pPr>
          <a:r>
            <a:rPr lang="en-US" sz="1600" kern="1200" dirty="0"/>
            <a:t>Creation of an advocacy message that remains true to our work but that is also </a:t>
          </a:r>
          <a:r>
            <a:rPr lang="en-US" sz="1400" kern="1200" dirty="0"/>
            <a:t>flexible</a:t>
          </a:r>
          <a:r>
            <a:rPr lang="en-US" sz="1600" kern="1200" dirty="0"/>
            <a:t> enough to support changing BAA advocacy goals and compelling enough to justify the significance of our impacts and goals;</a:t>
          </a:r>
        </a:p>
      </dsp:txBody>
      <dsp:txXfrm>
        <a:off x="6618225" y="6568"/>
        <a:ext cx="2425988" cy="2072182"/>
      </dsp:txXfrm>
    </dsp:sp>
    <dsp:sp modelId="{703B6CB4-FA59-41EF-8C15-68647FC1FE36}">
      <dsp:nvSpPr>
        <dsp:cNvPr id="0" name=""/>
        <dsp:cNvSpPr/>
      </dsp:nvSpPr>
      <dsp:spPr>
        <a:xfrm>
          <a:off x="3074481" y="3850373"/>
          <a:ext cx="527377" cy="91440"/>
        </a:xfrm>
        <a:custGeom>
          <a:avLst/>
          <a:gdLst/>
          <a:ahLst/>
          <a:cxnLst/>
          <a:rect l="0" t="0" r="0" b="0"/>
          <a:pathLst>
            <a:path>
              <a:moveTo>
                <a:pt x="0" y="45720"/>
              </a:moveTo>
              <a:lnTo>
                <a:pt x="527377"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4220" y="3893300"/>
        <a:ext cx="27898" cy="5585"/>
      </dsp:txXfrm>
    </dsp:sp>
    <dsp:sp modelId="{78D5766F-705C-450D-9834-7AFB964FA39E}">
      <dsp:nvSpPr>
        <dsp:cNvPr id="0" name=""/>
        <dsp:cNvSpPr/>
      </dsp:nvSpPr>
      <dsp:spPr>
        <a:xfrm>
          <a:off x="650292" y="2636728"/>
          <a:ext cx="2425988" cy="25187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875" tIns="124781" rIns="118875" bIns="124781" numCol="1" spcCol="1270" anchor="ctr" anchorCtr="0">
          <a:noAutofit/>
        </a:bodyPr>
        <a:lstStyle/>
        <a:p>
          <a:pPr marL="0" lvl="0" indent="0" algn="ctr" defTabSz="711200">
            <a:lnSpc>
              <a:spcPct val="90000"/>
            </a:lnSpc>
            <a:spcBef>
              <a:spcPct val="0"/>
            </a:spcBef>
            <a:spcAft>
              <a:spcPct val="35000"/>
            </a:spcAft>
            <a:buNone/>
          </a:pPr>
          <a:r>
            <a:rPr lang="en-US" sz="1600" kern="1200" dirty="0"/>
            <a:t>Develop a unified document that no matter what our new goals or asks may be, our *</a:t>
          </a:r>
          <a:r>
            <a:rPr lang="en-US" sz="1600" b="1" kern="1200" dirty="0"/>
            <a:t>message</a:t>
          </a:r>
          <a:r>
            <a:rPr lang="en-US" sz="1600" kern="1200" dirty="0"/>
            <a:t>* stays consistent;</a:t>
          </a:r>
        </a:p>
      </dsp:txBody>
      <dsp:txXfrm>
        <a:off x="650292" y="2636728"/>
        <a:ext cx="2425988" cy="2518729"/>
      </dsp:txXfrm>
    </dsp:sp>
    <dsp:sp modelId="{A35FE292-6FD8-4DBF-B285-9955ED0A6774}">
      <dsp:nvSpPr>
        <dsp:cNvPr id="0" name=""/>
        <dsp:cNvSpPr/>
      </dsp:nvSpPr>
      <dsp:spPr>
        <a:xfrm>
          <a:off x="3634259" y="2651350"/>
          <a:ext cx="2425988" cy="248948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875" tIns="124781" rIns="118875" bIns="124781" numCol="1" spcCol="1270" anchor="ctr" anchorCtr="0">
          <a:noAutofit/>
        </a:bodyPr>
        <a:lstStyle/>
        <a:p>
          <a:pPr marL="0" lvl="0" indent="0" algn="ctr" defTabSz="711200">
            <a:lnSpc>
              <a:spcPct val="90000"/>
            </a:lnSpc>
            <a:spcBef>
              <a:spcPct val="0"/>
            </a:spcBef>
            <a:spcAft>
              <a:spcPct val="35000"/>
            </a:spcAft>
            <a:buNone/>
          </a:pPr>
          <a:r>
            <a:rPr lang="en-US" sz="1600" kern="1200" dirty="0"/>
            <a:t>Identify and support the development of long-term federal funding priorities that can not be addressed in a single year's appropriation.</a:t>
          </a:r>
        </a:p>
      </dsp:txBody>
      <dsp:txXfrm>
        <a:off x="3634259" y="2651350"/>
        <a:ext cx="2425988" cy="2489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766FE-2D4A-499C-B34E-70A14E1CA196}">
      <dsp:nvSpPr>
        <dsp:cNvPr id="0" name=""/>
        <dsp:cNvSpPr/>
      </dsp:nvSpPr>
      <dsp:spPr>
        <a:xfrm>
          <a:off x="1354666" y="0"/>
          <a:ext cx="5418667" cy="5418667"/>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Institutional Structures and Processes</a:t>
          </a:r>
        </a:p>
      </dsp:txBody>
      <dsp:txXfrm>
        <a:off x="3117087" y="270933"/>
        <a:ext cx="1893824" cy="812800"/>
      </dsp:txXfrm>
    </dsp:sp>
    <dsp:sp modelId="{46CA056A-37A0-4DDC-881A-BB8368166341}">
      <dsp:nvSpPr>
        <dsp:cNvPr id="0" name=""/>
        <dsp:cNvSpPr/>
      </dsp:nvSpPr>
      <dsp:spPr>
        <a:xfrm>
          <a:off x="2031999" y="1354666"/>
          <a:ext cx="4064000" cy="4064000"/>
        </a:xfrm>
        <a:prstGeom prst="ellipse">
          <a:avLst/>
        </a:prstGeom>
        <a:solidFill>
          <a:schemeClr val="accent1">
            <a:shade val="80000"/>
            <a:hueOff val="272799"/>
            <a:satOff val="-28446"/>
            <a:lumOff val="191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Organizational Culture</a:t>
          </a:r>
        </a:p>
      </dsp:txBody>
      <dsp:txXfrm>
        <a:off x="3117087" y="1608666"/>
        <a:ext cx="1893824" cy="762000"/>
      </dsp:txXfrm>
    </dsp:sp>
    <dsp:sp modelId="{C682D3A7-7FEB-44A7-B77B-1E7E97F48A70}">
      <dsp:nvSpPr>
        <dsp:cNvPr id="0" name=""/>
        <dsp:cNvSpPr/>
      </dsp:nvSpPr>
      <dsp:spPr>
        <a:xfrm>
          <a:off x="2709333" y="2709333"/>
          <a:ext cx="2709333" cy="2709333"/>
        </a:xfrm>
        <a:prstGeom prst="ellipse">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Personal/</a:t>
          </a:r>
          <a:br>
            <a:rPr lang="en-US" sz="1900" b="1" kern="1200" dirty="0"/>
          </a:br>
          <a:r>
            <a:rPr lang="en-US" sz="1900" b="1" kern="1200" dirty="0"/>
            <a:t>Interpersonal Interaction</a:t>
          </a:r>
        </a:p>
      </dsp:txBody>
      <dsp:txXfrm>
        <a:off x="3106105" y="3386666"/>
        <a:ext cx="1915788" cy="135466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11FE7-CE9F-0A42-82F9-2E708EFDFF8D}" type="datetimeFigureOut">
              <a:rPr lang="en-US" smtClean="0"/>
              <a:t>Thu 2025 09 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DD9AD-576A-D643-969C-FEEE3528A0C4}" type="slidenum">
              <a:rPr lang="en-US" smtClean="0"/>
              <a:t>‹#›</a:t>
            </a:fld>
            <a:endParaRPr lang="en-US"/>
          </a:p>
        </p:txBody>
      </p:sp>
    </p:spTree>
    <p:extLst>
      <p:ext uri="{BB962C8B-B14F-4D97-AF65-F5344CB8AC3E}">
        <p14:creationId xmlns:p14="http://schemas.microsoft.com/office/powerpoint/2010/main" val="36752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 you all for joining us today for the fall agInnovation business meeting.</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DC56A-3A3F-467D-8299-611F18F3FF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24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Agriculture, Natural Resources, and Food-related disciplines make up a small amount of the overall disciplines studied in the US, and we compete with other STEM fields that are far better funded. No single discipline has the resources to carry out a large campaign on its own to try to reach an extra 20k or 50k students a year to attract them into our sciences. This effort would hopefully create a much visible message than any one group working alone. In the end, it will still point students back to all the individual disciplines and institutions’ recruitment campaigns. Think of social media posts that might read “Your Planet is on the Line…Answer the Call?” or “Human Hunger is on the Line…Answer the Call?” or “Human Existence is on the Line…Answer the Call?” Those are fake examples of a potential recruitment campaign that could be developed to capture student, parent, or advisor attention.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D939C-28F0-4E7E-B0A8-1AF3946BDD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91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buFont typeface="Arial" panose="020B0604020202020204" pitchFamily="34" charset="0"/>
              <a:buChar char="•"/>
              <a:defRPr/>
            </a:pPr>
            <a:r>
              <a:rPr lang="en-US" sz="1200">
                <a:latin typeface="+mn-lt"/>
              </a:rPr>
              <a:t>BHHS is one of five boards under the APLU Commission on Food, Environment, and Renewable Resources</a:t>
            </a:r>
          </a:p>
          <a:p>
            <a:pPr marL="171450" indent="-171450">
              <a:lnSpc>
                <a:spcPct val="100000"/>
              </a:lnSpc>
              <a:spcBef>
                <a:spcPts val="0"/>
              </a:spcBef>
              <a:buFont typeface="Arial" panose="020B0604020202020204" pitchFamily="34" charset="0"/>
              <a:buChar char="•"/>
              <a:defRPr/>
            </a:pPr>
            <a:r>
              <a:rPr lang="en-US" sz="1200">
                <a:latin typeface="+mn-lt"/>
              </a:rPr>
              <a:t>We have 41 member institutions from public and land-grant universities across the United States</a:t>
            </a:r>
            <a:endParaRPr lang="en-US"/>
          </a:p>
          <a:p>
            <a:pPr marL="171450" indent="-171450">
              <a:buFont typeface="Arial" panose="020B0604020202020204" pitchFamily="34" charset="0"/>
              <a:buChar char="•"/>
            </a:pPr>
            <a:r>
              <a:rPr lang="en-US"/>
              <a:t>BHHS is reimagining the role of health and human sciences within the broader public and land-grant mission. Our work intersects directly with agriculture through nutrition, family and community wellbeing, and workforce development.</a:t>
            </a:r>
          </a:p>
          <a:p>
            <a:pPr marL="171450" indent="-171450">
              <a:buFont typeface="Arial" panose="020B0604020202020204" pitchFamily="34" charset="0"/>
              <a:buChar char="•"/>
            </a:pPr>
            <a:r>
              <a:rPr lang="en-US"/>
              <a:t>Our Regional Strategy, launched in 2024, is not just about engagement—it’s a strategic move to better position our institutions as responsive, community-embedded, and policy-relevant. We launched our first virtual regional meetings this year and have so far engaged with 27 institutions, including public, land-grant, and 1890s.</a:t>
            </a:r>
          </a:p>
          <a:p>
            <a:pPr marL="171450" indent="-171450">
              <a:buFont typeface="Arial" panose="020B0604020202020204" pitchFamily="34" charset="0"/>
              <a:buChar char="•"/>
            </a:pPr>
            <a:r>
              <a:rPr lang="en-US"/>
              <a:t>This is particularly important now – given the evolving political landscape, which we believe presents many opportunities to connect agriculture, health, and human sciences together to address the most pressing issues our nation is facing.</a:t>
            </a:r>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C34C0-ED48-43AD-A357-045AE2EFB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04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For example, the BHHS and BAA are uniquely positioned to lead in defining what a healthier future for America’s children looks like, and how our institutions will get us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ptos" panose="020B0004020202020204" pitchFamily="34" charset="0"/>
                <a:ea typeface="Aptos" panose="020B0004020202020204" pitchFamily="34" charset="0"/>
                <a:cs typeface="Times New Roman" panose="02020603050405020304" pitchFamily="18" charset="0"/>
              </a:rPr>
              <a:t>The recently released </a:t>
            </a:r>
            <a:r>
              <a:rPr lang="en-US" sz="1200" b="1">
                <a:effectLst/>
                <a:latin typeface="Aptos" panose="020B0004020202020204" pitchFamily="34" charset="0"/>
                <a:ea typeface="Aptos" panose="020B0004020202020204" pitchFamily="34" charset="0"/>
                <a:cs typeface="Times New Roman" panose="02020603050405020304" pitchFamily="18" charset="0"/>
              </a:rPr>
              <a:t>Making Our Children Healthy Again (Assessment) </a:t>
            </a:r>
            <a:r>
              <a:rPr lang="en-US" sz="1200">
                <a:effectLst/>
                <a:latin typeface="Aptos" panose="020B0004020202020204" pitchFamily="34" charset="0"/>
                <a:ea typeface="Aptos" panose="020B0004020202020204" pitchFamily="34" charset="0"/>
                <a:cs typeface="Times New Roman" panose="02020603050405020304" pitchFamily="18" charset="0"/>
              </a:rPr>
              <a:t>outlines the Administration’s perspective on rising rates of chronic disease in American children and proposes a shift in national priorities toward prevention, food systems, and environmental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The MAHA report reinforces the values that already define our institutions: </a:t>
            </a:r>
            <a:r>
              <a:rPr lang="en-US" sz="1800" b="1" kern="100">
                <a:effectLst/>
                <a:latin typeface="Aptos" panose="020B0004020202020204" pitchFamily="34" charset="0"/>
                <a:ea typeface="Aptos" panose="020B0004020202020204" pitchFamily="34" charset="0"/>
                <a:cs typeface="Times New Roman" panose="02020603050405020304" pitchFamily="18" charset="0"/>
              </a:rPr>
              <a:t>prevention, systems thinking, interdisciplinary collaboration</a:t>
            </a:r>
            <a:r>
              <a:rPr lang="en-US" sz="1800" kern="100">
                <a:effectLst/>
                <a:latin typeface="Aptos" panose="020B0004020202020204" pitchFamily="34" charset="0"/>
                <a:ea typeface="Aptos" panose="020B0004020202020204" pitchFamily="34" charset="0"/>
                <a:cs typeface="Times New Roman" panose="02020603050405020304" pitchFamily="18" charset="0"/>
              </a:rPr>
              <a:t>, and </a:t>
            </a:r>
            <a:r>
              <a:rPr lang="en-US" sz="1800" b="1" kern="100">
                <a:effectLst/>
                <a:latin typeface="Aptos" panose="020B0004020202020204" pitchFamily="34" charset="0"/>
                <a:ea typeface="Aptos" panose="020B0004020202020204" pitchFamily="34" charset="0"/>
                <a:cs typeface="Times New Roman" panose="02020603050405020304" pitchFamily="18" charset="0"/>
              </a:rPr>
              <a:t>community-rooted solutions</a:t>
            </a:r>
            <a:r>
              <a:rPr lang="en-US" sz="1800" kern="100">
                <a:effectLst/>
                <a:latin typeface="Aptos" panose="020B0004020202020204" pitchFamily="34" charset="0"/>
                <a:ea typeface="Aptos" panose="020B0004020202020204" pitchFamily="34" charset="0"/>
                <a:cs typeface="Times New Roman" panose="02020603050405020304" pitchFamily="18" charset="0"/>
              </a:rPr>
              <a:t>. We are well-positioned to lead this national pivot, but we must do so together strategically.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C34C0-ED48-43AD-A357-045AE2EFB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747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ptos" panose="020B0004020202020204" pitchFamily="34" charset="0"/>
                <a:ea typeface="Aptos" panose="020B0004020202020204" pitchFamily="34" charset="0"/>
                <a:cs typeface="Times New Roman" panose="02020603050405020304" pitchFamily="18" charset="0"/>
              </a:rPr>
              <a:t>Incoming Chair: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James Pritchett</a:t>
            </a:r>
            <a:r>
              <a:rPr lang="en-US" sz="1200" b="1" kern="10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E4D2B"/>
                </a:solidFill>
                <a:effectLst/>
                <a:latin typeface="barlow" panose="020F0502020204030204" pitchFamily="2" charset="0"/>
              </a:rPr>
              <a:t>Vice President for Engagement and Extension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Colorado State University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Open Sans" panose="020B0606030504020204" pitchFamily="34" charset="0"/>
              </a:rPr>
              <a:t>The CMC, a standing committee of APLU’s Board on Agriculture Assembly (BAA) Policy Board of Directors, oversees and guides the educational effort to increase awareness of the land-grant universities’ research, Education, and Cooperative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5A258-69CF-4061-A92E-5AE4531700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892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October 2023, the APLU Board on Agriculture Assembly began administering </a:t>
            </a:r>
            <a:r>
              <a:rPr lang="en-US" b="1">
                <a:solidFill>
                  <a:srgbClr val="002060"/>
                </a:solidFill>
              </a:rPr>
              <a:t>National  Land Grant Impacts  Database (NIDB), </a:t>
            </a:r>
            <a:r>
              <a:rPr lang="en-US" sz="1200">
                <a:effectLst/>
                <a:latin typeface="Calibri"/>
                <a:ea typeface="Times New Roman" panose="02020603050405020304" pitchFamily="18" charset="0"/>
                <a:cs typeface="Calibri"/>
              </a:rPr>
              <a:t>the nation’s most extensive repository of </a:t>
            </a:r>
            <a:r>
              <a:rPr lang="en-US" sz="1200">
                <a:solidFill>
                  <a:srgbClr val="000000"/>
                </a:solidFill>
                <a:effectLst/>
                <a:latin typeface="Calibri"/>
                <a:ea typeface="Times New Roman" panose="02020603050405020304" pitchFamily="18" charset="0"/>
                <a:cs typeface="Calibri"/>
              </a:rPr>
              <a:t>the land-grant system’s </a:t>
            </a:r>
            <a:r>
              <a:rPr lang="en-US" sz="1200">
                <a:effectLst/>
                <a:latin typeface="Calibri"/>
                <a:ea typeface="Times New Roman" panose="02020603050405020304" pitchFamily="18" charset="0"/>
                <a:cs typeface="Calibri"/>
              </a:rPr>
              <a:t>collective</a:t>
            </a:r>
            <a:r>
              <a:rPr lang="en-US" sz="1200">
                <a:solidFill>
                  <a:srgbClr val="000000"/>
                </a:solidFill>
                <a:effectLst/>
                <a:latin typeface="Calibri"/>
                <a:ea typeface="Times New Roman" panose="02020603050405020304" pitchFamily="18" charset="0"/>
                <a:cs typeface="Calibri"/>
              </a:rPr>
              <a:t> impacts statements in research, education, and Extension. </a:t>
            </a:r>
            <a:r>
              <a:rPr lang="en-US" sz="1200">
                <a:effectLst/>
                <a:latin typeface="Calibri"/>
                <a:ea typeface="Times New Roman" panose="02020603050405020304" pitchFamily="18" charset="0"/>
                <a:cs typeface="Calibri"/>
              </a:rPr>
              <a:t>It serves as a comprehensive and important resource for the land-grant system to tell their stories.  </a:t>
            </a:r>
          </a:p>
          <a:p>
            <a:pPr>
              <a:buClr>
                <a:schemeClr val="tx1"/>
              </a:buClr>
            </a:pPr>
            <a:endParaRPr lang="en-US">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Kim Scotto manages and oversees the NIDB.  Due to Kim as well as NIDB Co-Chairs (Frankie Gould and Sara </a:t>
            </a:r>
            <a:r>
              <a:rPr lang="en-US" err="1"/>
              <a:t>Delheimer</a:t>
            </a:r>
            <a:r>
              <a:rPr lang="en-US"/>
              <a:t>) and NIDB Communication Team’s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pPr>
            <a:r>
              <a:rPr lang="en-US" sz="1200" b="0" i="0">
                <a:solidFill>
                  <a:srgbClr val="000000"/>
                </a:solidFill>
                <a:effectLst/>
                <a:latin typeface="Aptos" panose="020B0004020202020204" pitchFamily="34" charset="0"/>
              </a:rPr>
              <a:t>Major upgrades that </a:t>
            </a:r>
            <a:r>
              <a:rPr lang="en-US" sz="1200" b="1" i="0">
                <a:solidFill>
                  <a:srgbClr val="000000"/>
                </a:solidFill>
                <a:effectLst/>
                <a:latin typeface="Aptos" panose="020B0004020202020204" pitchFamily="34" charset="0"/>
              </a:rPr>
              <a:t>improve site functionality, accessibility, and visual appeal</a:t>
            </a:r>
            <a:r>
              <a:rPr lang="en-US" sz="1200" b="0" i="0">
                <a:solidFill>
                  <a:srgbClr val="000000"/>
                </a:solidFill>
                <a:effectLst/>
                <a:latin typeface="Aptos" panose="020B00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NIDB comms team expanded to include </a:t>
            </a:r>
            <a:r>
              <a:rPr lang="en-US" sz="1200" b="1" i="0">
                <a:solidFill>
                  <a:srgbClr val="000000"/>
                </a:solidFill>
                <a:effectLst/>
                <a:latin typeface="Aptos" panose="020B0004020202020204" pitchFamily="34" charset="0"/>
              </a:rPr>
              <a:t>24 total members </a:t>
            </a:r>
            <a:r>
              <a:rPr lang="en-US" sz="1200" b="0" i="0">
                <a:solidFill>
                  <a:srgbClr val="000000"/>
                </a:solidFill>
                <a:effectLst/>
                <a:latin typeface="Aptos" panose="020B0004020202020204" pitchFamily="34" charset="0"/>
              </a:rPr>
              <a:t>with </a:t>
            </a:r>
            <a:r>
              <a:rPr lang="en-US" sz="1200" b="1" i="0">
                <a:solidFill>
                  <a:srgbClr val="000000"/>
                </a:solidFill>
                <a:effectLst/>
                <a:latin typeface="Aptos" panose="020B0004020202020204" pitchFamily="34" charset="0"/>
              </a:rPr>
              <a:t>equal representation from each region</a:t>
            </a:r>
            <a:r>
              <a:rPr lang="en-US" sz="1200" b="0" i="0">
                <a:solidFill>
                  <a:srgbClr val="000000"/>
                </a:solidFill>
                <a:effectLst/>
                <a:latin typeface="Aptos" panose="020B00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Team produced </a:t>
            </a:r>
            <a:r>
              <a:rPr lang="en-US" sz="1200" b="1" i="0">
                <a:solidFill>
                  <a:srgbClr val="000000"/>
                </a:solidFill>
                <a:effectLst/>
                <a:latin typeface="Aptos" panose="020B0004020202020204" pitchFamily="34" charset="0"/>
              </a:rPr>
              <a:t>121 impact stories and summaries </a:t>
            </a:r>
            <a:r>
              <a:rPr lang="en-US" sz="1200" b="0" i="0">
                <a:solidFill>
                  <a:srgbClr val="000000"/>
                </a:solidFill>
                <a:effectLst/>
                <a:latin typeface="Aptos" panose="020B0004020202020204" pitchFamily="34" charset="0"/>
              </a:rPr>
              <a:t>in preparation for 2025 CARET BAA Washington conference.</a:t>
            </a:r>
            <a:endParaRPr lang="en-US" sz="1200" b="0" i="0">
              <a:solidFill>
                <a:schemeClr val="tx1"/>
              </a:solidFill>
              <a:effectLst/>
              <a:latin typeface="+mn-lt"/>
            </a:endParaRPr>
          </a:p>
          <a:p>
            <a:pPr marL="171450" indent="-171450">
              <a:buFont typeface="Arial" panose="020B0604020202020204" pitchFamily="34" charset="0"/>
              <a:buChar char="•"/>
            </a:pPr>
            <a:r>
              <a:rPr lang="en-US" sz="1800" b="1" i="0">
                <a:solidFill>
                  <a:srgbClr val="000000"/>
                </a:solidFill>
                <a:effectLst/>
                <a:latin typeface="Aptos" panose="020B0004020202020204" pitchFamily="34" charset="0"/>
              </a:rPr>
              <a:t>Traffic to the WordPress site has increased 186% from Jan 1-May 19 2024 vs. 2025.</a:t>
            </a:r>
            <a:r>
              <a:rPr lang="en-US" sz="1800" b="1"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highlight>
                  <a:srgbClr val="FFFF00"/>
                </a:highlight>
                <a:latin typeface="Aptos" panose="020B0004020202020204" pitchFamily="34" charset="0"/>
              </a:rPr>
              <a:t> </a:t>
            </a:r>
          </a:p>
          <a:p>
            <a:pPr algn="l" rtl="0" fontAlgn="base">
              <a:lnSpc>
                <a:spcPts val="1200"/>
              </a:lnSpc>
              <a:buFont typeface="Arial" panose="020B0604020202020204" pitchFamily="34" charset="0"/>
              <a:buChar char="•"/>
            </a:pPr>
            <a:r>
              <a:rPr lang="en-US" sz="1800" b="1" i="0">
                <a:solidFill>
                  <a:srgbClr val="000000"/>
                </a:solidFill>
                <a:effectLst/>
                <a:highlight>
                  <a:srgbClr val="FFFF00"/>
                </a:highlight>
                <a:latin typeface="Aptos" panose="020B0004020202020204" pitchFamily="34" charset="0"/>
              </a:rPr>
              <a:t>45% increase </a:t>
            </a:r>
            <a:r>
              <a:rPr lang="en-US" sz="1800" b="0" i="0">
                <a:solidFill>
                  <a:srgbClr val="000000"/>
                </a:solidFill>
                <a:effectLst/>
                <a:highlight>
                  <a:srgbClr val="FFFF00"/>
                </a:highlight>
                <a:latin typeface="Aptos" panose="020B0004020202020204" pitchFamily="34" charset="0"/>
              </a:rPr>
              <a:t>in total number of impact statements submitted in </a:t>
            </a:r>
            <a:r>
              <a:rPr lang="en-US" sz="1800" b="1" i="0">
                <a:solidFill>
                  <a:srgbClr val="000000"/>
                </a:solidFill>
                <a:effectLst/>
                <a:highlight>
                  <a:srgbClr val="FFFF00"/>
                </a:highlight>
                <a:latin typeface="Aptos" panose="020B0004020202020204" pitchFamily="34" charset="0"/>
              </a:rPr>
              <a:t>2024 vs. 2023 </a:t>
            </a:r>
            <a:r>
              <a:rPr lang="en-US" sz="1800" b="0" i="0">
                <a:solidFill>
                  <a:srgbClr val="000000"/>
                </a:solidFill>
                <a:effectLst/>
                <a:highlight>
                  <a:srgbClr val="FFFF00"/>
                </a:highlight>
                <a:latin typeface="Aptos" panose="020B0004020202020204" pitchFamily="34" charset="0"/>
              </a:rPr>
              <a:t>(623 </a:t>
            </a:r>
            <a:r>
              <a:rPr lang="en-US" sz="1800" b="0" i="0">
                <a:solidFill>
                  <a:srgbClr val="000000"/>
                </a:solidFill>
                <a:effectLst/>
                <a:highlight>
                  <a:srgbClr val="FFFF00"/>
                </a:highlight>
                <a:latin typeface="Wingdings" panose="05000000000000000000" pitchFamily="2" charset="2"/>
              </a:rPr>
              <a:t>à</a:t>
            </a:r>
            <a:r>
              <a:rPr lang="en-US" sz="1800" b="0" i="0">
                <a:solidFill>
                  <a:srgbClr val="000000"/>
                </a:solidFill>
                <a:effectLst/>
                <a:highlight>
                  <a:srgbClr val="FFFF00"/>
                </a:highlight>
                <a:latin typeface="Aptos" panose="020B0004020202020204" pitchFamily="34" charset="0"/>
              </a:rPr>
              <a:t> 903)</a:t>
            </a:r>
          </a:p>
          <a:p>
            <a:pPr algn="l" rtl="0" fontAlgn="base">
              <a:lnSpc>
                <a:spcPts val="1200"/>
              </a:lnSpc>
              <a:buFont typeface="Arial" panose="020B0604020202020204" pitchFamily="34" charset="0"/>
              <a:buChar char="•"/>
            </a:pPr>
            <a:r>
              <a:rPr lang="en-US" sz="1800" b="1" i="0">
                <a:solidFill>
                  <a:srgbClr val="000000"/>
                </a:solidFill>
                <a:effectLst/>
                <a:highlight>
                  <a:srgbClr val="FFFF00"/>
                </a:highlight>
                <a:latin typeface="Aptos" panose="020B0004020202020204" pitchFamily="34" charset="0"/>
              </a:rPr>
              <a:t>33% increase </a:t>
            </a:r>
            <a:r>
              <a:rPr lang="en-US" sz="1800" b="0" i="0">
                <a:solidFill>
                  <a:srgbClr val="000000"/>
                </a:solidFill>
                <a:effectLst/>
                <a:highlight>
                  <a:srgbClr val="FFFF00"/>
                </a:highlight>
                <a:latin typeface="Aptos" panose="020B0004020202020204" pitchFamily="34" charset="0"/>
              </a:rPr>
              <a:t>in the number of units submitting impacts (72 vs. 96) from last year. </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0CCCD-F122-49B8-A6D2-59B97C41387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027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FD821-BF90-08CD-A666-91B633662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7E35C-55CC-E48F-76A2-88812363B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14DF2-480D-7B41-8E47-B01C3A2774B4}"/>
              </a:ext>
            </a:extLst>
          </p:cNvPr>
          <p:cNvSpPr>
            <a:spLocks noGrp="1"/>
          </p:cNvSpPr>
          <p:nvPr>
            <p:ph type="body" idx="1"/>
          </p:nvPr>
        </p:nvSpPr>
        <p:spPr/>
        <p:txBody>
          <a:bodyPr/>
          <a:lstStyle/>
          <a:p>
            <a:r>
              <a:rPr lang="en-US" dirty="0"/>
              <a:t>Introduce Elizabeth Stulberg, LBA who will share her thoughts on potential research opportunities that align with MAHA</a:t>
            </a:r>
          </a:p>
        </p:txBody>
      </p:sp>
      <p:sp>
        <p:nvSpPr>
          <p:cNvPr id="4" name="Slide Number Placeholder 3">
            <a:extLst>
              <a:ext uri="{FF2B5EF4-FFF2-40B4-BE49-F238E27FC236}">
                <a16:creationId xmlns:a16="http://schemas.microsoft.com/office/drawing/2014/main" id="{3C6EAB5F-2F31-B099-BBF2-84A450631B63}"/>
              </a:ext>
            </a:extLst>
          </p:cNvPr>
          <p:cNvSpPr>
            <a:spLocks noGrp="1"/>
          </p:cNvSpPr>
          <p:nvPr>
            <p:ph type="sldNum" sz="quarter" idx="5"/>
          </p:nvPr>
        </p:nvSpPr>
        <p:spPr/>
        <p:txBody>
          <a:bodyPr/>
          <a:lstStyle/>
          <a:p>
            <a:fld id="{E85DD9AD-576A-D643-969C-FEEE3528A0C4}" type="slidenum">
              <a:rPr lang="en-US" smtClean="0"/>
              <a:t>25</a:t>
            </a:fld>
            <a:endParaRPr lang="en-US"/>
          </a:p>
        </p:txBody>
      </p:sp>
    </p:spTree>
    <p:extLst>
      <p:ext uri="{BB962C8B-B14F-4D97-AF65-F5344CB8AC3E}">
        <p14:creationId xmlns:p14="http://schemas.microsoft.com/office/powerpoint/2010/main" val="970496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94C2A-E1F4-4AC0-AF98-319142661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810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DD9AD-576A-D643-969C-FEEE3528A0C4}" type="slidenum">
              <a:rPr lang="en-US" smtClean="0"/>
              <a:t>32</a:t>
            </a:fld>
            <a:endParaRPr lang="en-US"/>
          </a:p>
        </p:txBody>
      </p:sp>
    </p:spTree>
    <p:extLst>
      <p:ext uri="{BB962C8B-B14F-4D97-AF65-F5344CB8AC3E}">
        <p14:creationId xmlns:p14="http://schemas.microsoft.com/office/powerpoint/2010/main" val="9214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4E61-BE65-2595-D998-B5DE0571B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81B8E-1602-FD71-C349-B748950B4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98C0E-8C1F-0EB1-948B-550B063F63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48520C-3F4F-3023-752A-52CD77D3CE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279C-B7B8-48F0-9E7C-89BA633D96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923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7BC02-6400-87E8-1E24-12BE42FDB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B904E-3E22-5E61-25A2-78CF14A96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1E66A-1CAD-60D9-0128-A2906EC7D7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ED9846-1EFB-0B09-BC97-7F1C5D7F65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279C-B7B8-48F0-9E7C-89BA633D96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745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full agenda today with the first half focusing on updates and committee issues and the second half on the transition of the agInnovation chair. The agenda and minutes from the July 15 summer business meeting were sent on September 8.</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Housekeeping business items (agenda and minutes approval)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Review/Approve Agenda</a:t>
            </a:r>
          </a:p>
          <a:p>
            <a:pPr lvl="0"/>
            <a:r>
              <a:rPr lang="en-US" sz="1200" kern="1200" dirty="0">
                <a:solidFill>
                  <a:schemeClr val="tx1"/>
                </a:solidFill>
                <a:effectLst/>
                <a:latin typeface="+mn-lt"/>
                <a:ea typeface="+mn-ea"/>
                <a:cs typeface="+mn-cs"/>
              </a:rPr>
              <a:t>Briefly review the agenda </a:t>
            </a:r>
          </a:p>
          <a:p>
            <a:pPr lvl="0"/>
            <a:r>
              <a:rPr lang="en-US" sz="1200" kern="1200" dirty="0">
                <a:solidFill>
                  <a:schemeClr val="tx1"/>
                </a:solidFill>
                <a:effectLst/>
                <a:latin typeface="+mn-lt"/>
                <a:ea typeface="+mn-ea"/>
                <a:cs typeface="+mn-cs"/>
              </a:rPr>
              <a:t>Any additions or discussion of the agenda?</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Any objections to the approval to the agenda? If none, approve by acclamation (unanimous consent)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Review/Approve Minutes from July 15, 2025 agInnovation Summer Business Meeting </a:t>
            </a:r>
          </a:p>
          <a:p>
            <a:pPr lvl="0"/>
            <a:r>
              <a:rPr lang="en-US" sz="1200" kern="1200" dirty="0">
                <a:solidFill>
                  <a:schemeClr val="tx1"/>
                </a:solidFill>
                <a:effectLst/>
                <a:latin typeface="+mn-lt"/>
                <a:ea typeface="+mn-ea"/>
                <a:cs typeface="+mn-cs"/>
              </a:rPr>
              <a:t>Any additions or edits to the minutes?</a:t>
            </a:r>
          </a:p>
          <a:p>
            <a:pPr lvl="0"/>
            <a:r>
              <a:rPr lang="en-US" sz="1200" kern="1200" dirty="0">
                <a:solidFill>
                  <a:schemeClr val="tx1"/>
                </a:solidFill>
                <a:effectLst/>
                <a:latin typeface="+mn-lt"/>
                <a:ea typeface="+mn-ea"/>
                <a:cs typeface="+mn-cs"/>
              </a:rPr>
              <a:t>Any objections to the approval of the minutes? If none, approve by acclamation</a:t>
            </a:r>
          </a:p>
          <a:p>
            <a:endParaRPr lang="en-US" dirty="0"/>
          </a:p>
        </p:txBody>
      </p:sp>
      <p:sp>
        <p:nvSpPr>
          <p:cNvPr id="4" name="Slide Number Placeholder 3"/>
          <p:cNvSpPr>
            <a:spLocks noGrp="1"/>
          </p:cNvSpPr>
          <p:nvPr>
            <p:ph type="sldNum" sz="quarter" idx="5"/>
          </p:nvPr>
        </p:nvSpPr>
        <p:spPr/>
        <p:txBody>
          <a:bodyPr/>
          <a:lstStyle/>
          <a:p>
            <a:fld id="{E85DD9AD-576A-D643-969C-FEEE3528A0C4}" type="slidenum">
              <a:rPr lang="en-US" smtClean="0"/>
              <a:t>2</a:t>
            </a:fld>
            <a:endParaRPr lang="en-US"/>
          </a:p>
        </p:txBody>
      </p:sp>
    </p:spTree>
    <p:extLst>
      <p:ext uri="{BB962C8B-B14F-4D97-AF65-F5344CB8AC3E}">
        <p14:creationId xmlns:p14="http://schemas.microsoft.com/office/powerpoint/2010/main" val="957755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E4C3A-0F18-D19D-1656-F7DAA6146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5C00D-5829-A124-9BE0-64C465B33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758AD-B5A2-165F-8FCE-452DDAB29C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5C34C9-E57B-3FF6-D30E-A351E62B4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279C-B7B8-48F0-9E7C-89BA633D96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9019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A51FA-77C5-FD3B-1A53-27B78168A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1C5EA-6BBD-54DE-A1FD-B91CDA225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E740F-325F-1ABE-8003-1DBEE2FBF7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9371EB-E4B1-A2EE-80DB-BFC4E60F43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279C-B7B8-48F0-9E7C-89BA633D96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6769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062DB-6135-F508-42B3-48647555A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174B5-EDBD-14E7-096B-720CDCBD6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F588-D47F-F413-D41C-E0DECB74DC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946EE9-530F-E87F-ABFB-4CF3611A78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279C-B7B8-48F0-9E7C-89BA633D96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6416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87E96-E5E2-D89B-F508-C13AECAA6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BCC5C-4E34-5735-3EE1-98583333A0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EBA39-5A75-3AD1-3B4E-14BE6DD879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E77B2E-1C08-F85D-D837-0A4EAD9E8F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279C-B7B8-48F0-9E7C-89BA633D96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702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38EAB-4942-2BBA-AFA8-995525DEA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31333-3A09-A6F3-BD92-A5A199A7C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179CF-4A85-7EA8-049D-FB5B383848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371949-083D-4609-756C-5A6E255E0E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279C-B7B8-48F0-9E7C-89BA633D96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0628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4E61-BE65-2595-D998-B5DE0571B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81B8E-1602-FD71-C349-B748950B4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98C0E-8C1F-0EB1-948B-550B063F63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48520C-3F4F-3023-752A-52CD77D3CECF}"/>
              </a:ext>
            </a:extLst>
          </p:cNvPr>
          <p:cNvSpPr>
            <a:spLocks noGrp="1"/>
          </p:cNvSpPr>
          <p:nvPr>
            <p:ph type="sldNum" sz="quarter" idx="5"/>
          </p:nvPr>
        </p:nvSpPr>
        <p:spPr/>
        <p:txBody>
          <a:bodyPr/>
          <a:lstStyle/>
          <a:p>
            <a:fld id="{3F82279C-B7B8-48F0-9E7C-89BA633D96D1}" type="slidenum">
              <a:rPr lang="en-US" smtClean="0"/>
              <a:t>41</a:t>
            </a:fld>
            <a:endParaRPr lang="en-US"/>
          </a:p>
        </p:txBody>
      </p:sp>
    </p:spTree>
    <p:extLst>
      <p:ext uri="{BB962C8B-B14F-4D97-AF65-F5344CB8AC3E}">
        <p14:creationId xmlns:p14="http://schemas.microsoft.com/office/powerpoint/2010/main" val="64923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CC147-2195-B34F-1496-C47CA70BE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3CEC7-BC9F-EB14-C5BE-FC1449F66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B1290-E0F0-D65B-A51A-EF1E6986CB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3A3991-FE55-95B5-7C02-B49386E7281B}"/>
              </a:ext>
            </a:extLst>
          </p:cNvPr>
          <p:cNvSpPr>
            <a:spLocks noGrp="1"/>
          </p:cNvSpPr>
          <p:nvPr>
            <p:ph type="sldNum" sz="quarter" idx="5"/>
          </p:nvPr>
        </p:nvSpPr>
        <p:spPr/>
        <p:txBody>
          <a:bodyPr/>
          <a:lstStyle/>
          <a:p>
            <a:fld id="{3F82279C-B7B8-48F0-9E7C-89BA633D96D1}" type="slidenum">
              <a:rPr lang="en-US" smtClean="0"/>
              <a:t>42</a:t>
            </a:fld>
            <a:endParaRPr lang="en-US"/>
          </a:p>
        </p:txBody>
      </p:sp>
    </p:spTree>
    <p:extLst>
      <p:ext uri="{BB962C8B-B14F-4D97-AF65-F5344CB8AC3E}">
        <p14:creationId xmlns:p14="http://schemas.microsoft.com/office/powerpoint/2010/main" val="3835240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C9A61-9007-719F-EA61-9555288C7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9FB61-AA7B-A3D6-088F-8582F0439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72DC0-FE23-A308-98B0-382094B777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185C08-9310-1E12-342B-106BACD91781}"/>
              </a:ext>
            </a:extLst>
          </p:cNvPr>
          <p:cNvSpPr>
            <a:spLocks noGrp="1"/>
          </p:cNvSpPr>
          <p:nvPr>
            <p:ph type="sldNum" sz="quarter" idx="5"/>
          </p:nvPr>
        </p:nvSpPr>
        <p:spPr/>
        <p:txBody>
          <a:bodyPr/>
          <a:lstStyle/>
          <a:p>
            <a:fld id="{3F82279C-B7B8-48F0-9E7C-89BA633D96D1}" type="slidenum">
              <a:rPr lang="en-US" smtClean="0"/>
              <a:t>44</a:t>
            </a:fld>
            <a:endParaRPr lang="en-US"/>
          </a:p>
        </p:txBody>
      </p:sp>
    </p:spTree>
    <p:extLst>
      <p:ext uri="{BB962C8B-B14F-4D97-AF65-F5344CB8AC3E}">
        <p14:creationId xmlns:p14="http://schemas.microsoft.com/office/powerpoint/2010/main" val="590819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162F-B72B-9412-769B-52C896061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36A37-81D4-22E8-6F2A-D2C35C22C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011C8-421F-36E4-74E6-F9C6B6743E86}"/>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93040205-64EA-B96E-D8D8-A89FBE9410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DC56A-3A3F-467D-8299-611F18F3FF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4106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7AF9B-CC5F-498F-9198-218E7495FE5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3919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6A403-6D3E-312B-9B9D-5D16B026A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AA32-2B6C-ABEB-650D-40ABD865F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02C67-FC56-7DFA-539F-4EEBDA759878}"/>
              </a:ext>
            </a:extLst>
          </p:cNvPr>
          <p:cNvSpPr>
            <a:spLocks noGrp="1"/>
          </p:cNvSpPr>
          <p:nvPr>
            <p:ph type="body" idx="1"/>
          </p:nvPr>
        </p:nvSpPr>
        <p:spPr/>
        <p:txBody>
          <a:bodyPr/>
          <a:lstStyle/>
          <a:p>
            <a:r>
              <a:rPr lang="en-US" dirty="0"/>
              <a:t>Recall at the summer meeting, I presented a summary of the discussion and recommendations made by the NRSP RC in Kansas City May 19-20.</a:t>
            </a:r>
          </a:p>
          <a:p>
            <a:endParaRPr lang="en-US" dirty="0"/>
          </a:p>
          <a:p>
            <a:r>
              <a:rPr lang="en-US" dirty="0"/>
              <a:t>A vote on the three NRSP RC recommendations conducted by email was completed on July 31 (40 voting members voted) </a:t>
            </a:r>
          </a:p>
          <a:p>
            <a:endParaRPr lang="en-US" dirty="0"/>
          </a:p>
          <a:p>
            <a:r>
              <a:rPr lang="en-US" dirty="0"/>
              <a:t>All three of the NRSP projects were approved by the membership. </a:t>
            </a:r>
          </a:p>
          <a:p>
            <a:endParaRPr lang="en-US" dirty="0"/>
          </a:p>
          <a:p>
            <a:r>
              <a:rPr lang="en-US" dirty="0"/>
              <a:t>NRSP approvals were completed in August and OTT submitted to NIFA on September 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agenda brief has more detailed information about the NRSP RC recommendations </a:t>
            </a:r>
          </a:p>
          <a:p>
            <a:endParaRPr lang="en-US" dirty="0"/>
          </a:p>
          <a:p>
            <a:endParaRPr lang="en-US" dirty="0"/>
          </a:p>
        </p:txBody>
      </p:sp>
      <p:sp>
        <p:nvSpPr>
          <p:cNvPr id="4" name="Slide Number Placeholder 3">
            <a:extLst>
              <a:ext uri="{FF2B5EF4-FFF2-40B4-BE49-F238E27FC236}">
                <a16:creationId xmlns:a16="http://schemas.microsoft.com/office/drawing/2014/main" id="{6417CE0C-DEBE-1E7F-6D8E-89D0B5C9C8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279C-B7B8-48F0-9E7C-89BA633D96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738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2CC2A-1649-6909-7FD7-C4C901DF6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19C42-D1B9-F856-A198-898309BFD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83C85-0692-CF3A-7B14-9EE806CF11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0EDA81-EBB5-9CD7-3367-3DFC6DF664B2}"/>
              </a:ext>
            </a:extLst>
          </p:cNvPr>
          <p:cNvSpPr>
            <a:spLocks noGrp="1"/>
          </p:cNvSpPr>
          <p:nvPr>
            <p:ph type="sldNum" sz="quarter" idx="5"/>
          </p:nvPr>
        </p:nvSpPr>
        <p:spPr/>
        <p:txBody>
          <a:bodyPr/>
          <a:lstStyle/>
          <a:p>
            <a:fld id="{E85DD9AD-576A-D643-969C-FEEE3528A0C4}" type="slidenum">
              <a:rPr lang="en-US" smtClean="0"/>
              <a:t>66</a:t>
            </a:fld>
            <a:endParaRPr lang="en-US"/>
          </a:p>
        </p:txBody>
      </p:sp>
    </p:spTree>
    <p:extLst>
      <p:ext uri="{BB962C8B-B14F-4D97-AF65-F5344CB8AC3E}">
        <p14:creationId xmlns:p14="http://schemas.microsoft.com/office/powerpoint/2010/main" val="4070868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9DE94-2E2A-86FA-1F5E-896666DF9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AEB4B-6F04-C36B-CECD-37E3617B5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DB4A9-E63B-B084-C075-767CF6530C51}"/>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905FA0CD-1CAF-59F2-5259-B521E10B2B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DC56A-3A3F-467D-8299-611F18F3FF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7197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C9812-D975-CB30-3294-0512CE9AE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0577C-20DA-EB97-EF8E-CE7606528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ADF14-EA9E-9BB6-B23E-6B10A53925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a:extLst>
              <a:ext uri="{FF2B5EF4-FFF2-40B4-BE49-F238E27FC236}">
                <a16:creationId xmlns:a16="http://schemas.microsoft.com/office/drawing/2014/main" id="{ECDD6973-A616-ACFB-7D50-E736A43620D2}"/>
              </a:ext>
            </a:extLst>
          </p:cNvPr>
          <p:cNvSpPr>
            <a:spLocks noGrp="1"/>
          </p:cNvSpPr>
          <p:nvPr>
            <p:ph type="sldNum" sz="quarter" idx="5"/>
          </p:nvPr>
        </p:nvSpPr>
        <p:spPr/>
        <p:txBody>
          <a:bodyPr/>
          <a:lstStyle/>
          <a:p>
            <a:fld id="{E85DD9AD-576A-D643-969C-FEEE3528A0C4}" type="slidenum">
              <a:rPr lang="en-US" smtClean="0"/>
              <a:t>70</a:t>
            </a:fld>
            <a:endParaRPr lang="en-US"/>
          </a:p>
        </p:txBody>
      </p:sp>
    </p:spTree>
    <p:extLst>
      <p:ext uri="{BB962C8B-B14F-4D97-AF65-F5344CB8AC3E}">
        <p14:creationId xmlns:p14="http://schemas.microsoft.com/office/powerpoint/2010/main" val="327620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D8AE4-BD8A-56DB-8B46-E70CCD4B8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B5AB3-B965-E063-EA2F-C5155986C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932D7-A943-6EC8-2F51-2EA400067B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A4339B-2E8C-46AE-7621-822076B48577}"/>
              </a:ext>
            </a:extLst>
          </p:cNvPr>
          <p:cNvSpPr>
            <a:spLocks noGrp="1"/>
          </p:cNvSpPr>
          <p:nvPr>
            <p:ph type="sldNum" sz="quarter" idx="5"/>
          </p:nvPr>
        </p:nvSpPr>
        <p:spPr/>
        <p:txBody>
          <a:bodyPr/>
          <a:lstStyle/>
          <a:p>
            <a:fld id="{E85DD9AD-576A-D643-969C-FEEE3528A0C4}" type="slidenum">
              <a:rPr lang="en-US" smtClean="0"/>
              <a:t>72</a:t>
            </a:fld>
            <a:endParaRPr lang="en-US"/>
          </a:p>
        </p:txBody>
      </p:sp>
    </p:spTree>
    <p:extLst>
      <p:ext uri="{BB962C8B-B14F-4D97-AF65-F5344CB8AC3E}">
        <p14:creationId xmlns:p14="http://schemas.microsoft.com/office/powerpoint/2010/main" val="1542657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take a few minutes to recognize folks who have served agInnovation and have either retired or taken different positions within our system.</a:t>
            </a:r>
          </a:p>
          <a:p>
            <a:endParaRPr lang="en-US" dirty="0"/>
          </a:p>
          <a:p>
            <a:r>
              <a:rPr lang="en-US" dirty="0"/>
              <a:t>Please refer to the agenda brief for the complete listing, including the names and institutions of 44 new directors</a:t>
            </a:r>
          </a:p>
        </p:txBody>
      </p:sp>
      <p:sp>
        <p:nvSpPr>
          <p:cNvPr id="4" name="Slide Number Placeholder 3"/>
          <p:cNvSpPr>
            <a:spLocks noGrp="1"/>
          </p:cNvSpPr>
          <p:nvPr>
            <p:ph type="sldNum" sz="quarter" idx="5"/>
          </p:nvPr>
        </p:nvSpPr>
        <p:spPr/>
        <p:txBody>
          <a:bodyPr/>
          <a:lstStyle/>
          <a:p>
            <a:fld id="{E85DD9AD-576A-D643-969C-FEEE3528A0C4}" type="slidenum">
              <a:rPr lang="en-US" smtClean="0"/>
              <a:t>4</a:t>
            </a:fld>
            <a:endParaRPr lang="en-US"/>
          </a:p>
        </p:txBody>
      </p:sp>
    </p:spTree>
    <p:extLst>
      <p:ext uri="{BB962C8B-B14F-4D97-AF65-F5344CB8AC3E}">
        <p14:creationId xmlns:p14="http://schemas.microsoft.com/office/powerpoint/2010/main" val="3396567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in recognition of the 12 retirees who have made significant contributions to agricultural research and the Experiment Station System</a:t>
            </a:r>
          </a:p>
        </p:txBody>
      </p:sp>
      <p:sp>
        <p:nvSpPr>
          <p:cNvPr id="4" name="Slide Number Placeholder 3"/>
          <p:cNvSpPr>
            <a:spLocks noGrp="1"/>
          </p:cNvSpPr>
          <p:nvPr>
            <p:ph type="sldNum" sz="quarter" idx="5"/>
          </p:nvPr>
        </p:nvSpPr>
        <p:spPr/>
        <p:txBody>
          <a:bodyPr/>
          <a:lstStyle/>
          <a:p>
            <a:fld id="{E85DD9AD-576A-D643-969C-FEEE3528A0C4}" type="slidenum">
              <a:rPr lang="en-US" smtClean="0"/>
              <a:t>5</a:t>
            </a:fld>
            <a:endParaRPr lang="en-US"/>
          </a:p>
        </p:txBody>
      </p:sp>
    </p:spTree>
    <p:extLst>
      <p:ext uri="{BB962C8B-B14F-4D97-AF65-F5344CB8AC3E}">
        <p14:creationId xmlns:p14="http://schemas.microsoft.com/office/powerpoint/2010/main" val="7261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15 directors have accepted new positions outside of the Experiment Station System or moved to a new university (current positions are listed)</a:t>
            </a:r>
          </a:p>
        </p:txBody>
      </p:sp>
      <p:sp>
        <p:nvSpPr>
          <p:cNvPr id="4" name="Slide Number Placeholder 3"/>
          <p:cNvSpPr>
            <a:spLocks noGrp="1"/>
          </p:cNvSpPr>
          <p:nvPr>
            <p:ph type="sldNum" sz="quarter" idx="5"/>
          </p:nvPr>
        </p:nvSpPr>
        <p:spPr/>
        <p:txBody>
          <a:bodyPr/>
          <a:lstStyle/>
          <a:p>
            <a:fld id="{E85DD9AD-576A-D643-969C-FEEE3528A0C4}" type="slidenum">
              <a:rPr lang="en-US" smtClean="0"/>
              <a:t>6</a:t>
            </a:fld>
            <a:endParaRPr lang="en-US"/>
          </a:p>
        </p:txBody>
      </p:sp>
    </p:spTree>
    <p:extLst>
      <p:ext uri="{BB962C8B-B14F-4D97-AF65-F5344CB8AC3E}">
        <p14:creationId xmlns:p14="http://schemas.microsoft.com/office/powerpoint/2010/main" val="501024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give a round of applause in recognition of the contributions by all who have served agInnovation</a:t>
            </a:r>
          </a:p>
        </p:txBody>
      </p:sp>
      <p:sp>
        <p:nvSpPr>
          <p:cNvPr id="4" name="Slide Number Placeholder 3"/>
          <p:cNvSpPr>
            <a:spLocks noGrp="1"/>
          </p:cNvSpPr>
          <p:nvPr>
            <p:ph type="sldNum" sz="quarter" idx="5"/>
          </p:nvPr>
        </p:nvSpPr>
        <p:spPr/>
        <p:txBody>
          <a:bodyPr/>
          <a:lstStyle/>
          <a:p>
            <a:fld id="{E85DD9AD-576A-D643-969C-FEEE3528A0C4}" type="slidenum">
              <a:rPr lang="en-US" smtClean="0"/>
              <a:t>7</a:t>
            </a:fld>
            <a:endParaRPr lang="en-US"/>
          </a:p>
        </p:txBody>
      </p:sp>
    </p:spTree>
    <p:extLst>
      <p:ext uri="{BB962C8B-B14F-4D97-AF65-F5344CB8AC3E}">
        <p14:creationId xmlns:p14="http://schemas.microsoft.com/office/powerpoint/2010/main" val="313695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Introduce Doug Steele, VP FANR for the FANR update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DC56A-3A3F-467D-8299-611F18F3FF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2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 participating campuses, domestic U.S. students (juniors, seniors, and masters) can input their information (demographic and desired degree/discipline) from April through early September. In October, participating campuses can download the information to use for their graduate school recruitment efforts.</a:t>
            </a:r>
          </a:p>
          <a:p>
            <a:pPr marL="171450" indent="-171450">
              <a:buFont typeface="Arial" panose="020B0604020202020204" pitchFamily="34" charset="0"/>
              <a:buChar char="•"/>
            </a:pPr>
            <a:r>
              <a:rPr lang="en-US"/>
              <a:t>As of May 28, we have 51 institutions participating this year, so it is likely we will see increased numbers of student participation for 2025. </a:t>
            </a:r>
          </a:p>
          <a:p>
            <a:pPr marL="171450" indent="-171450">
              <a:buFont typeface="Arial" panose="020B0604020202020204" pitchFamily="34" charset="0"/>
              <a:buChar char="•"/>
            </a:pPr>
            <a:r>
              <a:rPr lang="en-US"/>
              <a:t>Wendy Fink and Dr. Elaine Turner of UFL are pursuing grants to fund this for another year or more beginning in 2026. If they are unsuccessful, this will likely move to a membership based initiative.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D939C-28F0-4E7E-B0A8-1AF3946BDD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169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4.jpe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55090-B5B8-364F-1E0E-5EC9970CD8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39B116-E086-79D9-E61C-6053F36E22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DDC593-46EC-E5BF-D3E5-773E3A83F12B}"/>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5" name="Footer Placeholder 4">
            <a:extLst>
              <a:ext uri="{FF2B5EF4-FFF2-40B4-BE49-F238E27FC236}">
                <a16:creationId xmlns:a16="http://schemas.microsoft.com/office/drawing/2014/main" id="{DD43E63C-7C64-334D-9E76-6B5D753D2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43BF2-E341-984E-1CF2-92D57E2D8C55}"/>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413075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A4C0-206E-FC26-3D54-58DCC2AAAA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991119-C447-DAE7-52CF-7AA3DF54DE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6A682-9105-CA97-3EF1-17B7F4637ED9}"/>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5" name="Footer Placeholder 4">
            <a:extLst>
              <a:ext uri="{FF2B5EF4-FFF2-40B4-BE49-F238E27FC236}">
                <a16:creationId xmlns:a16="http://schemas.microsoft.com/office/drawing/2014/main" id="{3CBF7D29-BF0D-7EF3-2CE8-71328E912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52D8E-E3C2-7453-EFEE-9D61B4AAC683}"/>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726790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D317D-2913-3AB6-D84C-DB79FC6171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FD354A-215D-8D56-B8B9-B59E964C6A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4DB4C-8D77-9DC1-020C-86DA61DA017E}"/>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5" name="Footer Placeholder 4">
            <a:extLst>
              <a:ext uri="{FF2B5EF4-FFF2-40B4-BE49-F238E27FC236}">
                <a16:creationId xmlns:a16="http://schemas.microsoft.com/office/drawing/2014/main" id="{57F558A7-278D-35F2-F1D8-6AE9ECE3E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D17D3-BFA4-B377-CD42-C9B04ED482C1}"/>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2846044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337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6700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80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116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869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2314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0255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455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AA16-7358-BD27-F55D-79FFEFE8ED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DA076-53AC-7150-BDA5-C967A5FC3C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92DE3-064E-BBC4-0812-232B85E65BE8}"/>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5" name="Footer Placeholder 4">
            <a:extLst>
              <a:ext uri="{FF2B5EF4-FFF2-40B4-BE49-F238E27FC236}">
                <a16:creationId xmlns:a16="http://schemas.microsoft.com/office/drawing/2014/main" id="{E8129B35-FF98-82C0-9F54-99AC5BA51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19DE5-B01C-0247-5B9A-E4540A55F149}"/>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2441125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476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33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Thu 2025 09 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925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C2D6-C7EB-4056-AD94-3573C92F78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E3105D-A636-43AE-A626-C16D0B6B3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3F36B1-BDBF-42FE-93BA-2323C2D1E49E}"/>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5" name="Footer Placeholder 4">
            <a:extLst>
              <a:ext uri="{FF2B5EF4-FFF2-40B4-BE49-F238E27FC236}">
                <a16:creationId xmlns:a16="http://schemas.microsoft.com/office/drawing/2014/main" id="{E8A72BE7-8F5C-4E34-8C01-4496B9D63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9E78E-0F45-4DAE-BC84-6C3FCABCB40D}"/>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3696495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D288-DA5E-4935-8D99-105048FA9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67F73A-500C-482F-A8D1-9CD05A498E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145C3-F0E4-4838-B162-236A2BD70CD8}"/>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5" name="Footer Placeholder 4">
            <a:extLst>
              <a:ext uri="{FF2B5EF4-FFF2-40B4-BE49-F238E27FC236}">
                <a16:creationId xmlns:a16="http://schemas.microsoft.com/office/drawing/2014/main" id="{8F210716-C8EC-49FE-AF73-F184A993C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B5096-0C4F-415A-84A3-3A6D2E5BE12A}"/>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1199697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E0E6-D2CB-49AF-A488-A020B1B8B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F67F4C-25E2-4426-AC02-462A4EDCF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C10A6-F87C-4FD6-97B8-49BE4E0BB5CF}"/>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5" name="Footer Placeholder 4">
            <a:extLst>
              <a:ext uri="{FF2B5EF4-FFF2-40B4-BE49-F238E27FC236}">
                <a16:creationId xmlns:a16="http://schemas.microsoft.com/office/drawing/2014/main" id="{159CFE14-3947-47AC-8FF5-A49743817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8D4B8-D28F-404C-B8F9-4BD3EADCD5DC}"/>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2736072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FAF9-B713-4A9C-8B2F-8269B0F20C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A5423-A41A-4E9C-948C-187FE85BF0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D24D88-601B-4051-9111-DC8CF07990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7B513F-253D-48E7-ADE5-CE23F68FB68A}"/>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6" name="Footer Placeholder 5">
            <a:extLst>
              <a:ext uri="{FF2B5EF4-FFF2-40B4-BE49-F238E27FC236}">
                <a16:creationId xmlns:a16="http://schemas.microsoft.com/office/drawing/2014/main" id="{514CF97C-387A-464C-92E4-A94DB885F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5FE45F-8D02-4F09-B514-AF231D392884}"/>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2085704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3040-0B4F-43F8-9E17-64BD9A88F6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B8F591-0A06-4A3B-B299-F7954ECACE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ABE48-3F29-4166-A058-36245C7EF2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DE828D-AA48-4B1D-9839-32376C23D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97C1B5-24D6-40D4-BF1E-F6960970C8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6109C3-03F1-446C-A45A-91DE29221BE1}"/>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8" name="Footer Placeholder 7">
            <a:extLst>
              <a:ext uri="{FF2B5EF4-FFF2-40B4-BE49-F238E27FC236}">
                <a16:creationId xmlns:a16="http://schemas.microsoft.com/office/drawing/2014/main" id="{E998B47E-9CB6-4B5E-A0C7-DF7712E016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5C287F-5B06-49B6-A071-B7939C3BE3D1}"/>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2712647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2984-93CD-4A96-8CF3-041640A8F2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0B8461-6DBB-4511-B073-BF3FD39B11B3}"/>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4" name="Footer Placeholder 3">
            <a:extLst>
              <a:ext uri="{FF2B5EF4-FFF2-40B4-BE49-F238E27FC236}">
                <a16:creationId xmlns:a16="http://schemas.microsoft.com/office/drawing/2014/main" id="{F1E18815-F4D5-4940-ACD9-6585A77154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54D772-C45A-445C-AE83-1EDCF945B4C3}"/>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1979466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08158-5B6D-41A9-B558-90EFAD0E42A5}"/>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3" name="Footer Placeholder 2">
            <a:extLst>
              <a:ext uri="{FF2B5EF4-FFF2-40B4-BE49-F238E27FC236}">
                <a16:creationId xmlns:a16="http://schemas.microsoft.com/office/drawing/2014/main" id="{10FED16A-5A1E-4E2D-802C-CCF57FE17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5F0D92-10AF-447A-8DE9-A4460180D55F}"/>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118432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41F1-64EF-DF21-8996-4E60B8C48F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4CD316-4DAA-B1D7-9FC9-6795C441F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D499B6-E2D0-1C1E-180E-3F4CBF75420C}"/>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5" name="Footer Placeholder 4">
            <a:extLst>
              <a:ext uri="{FF2B5EF4-FFF2-40B4-BE49-F238E27FC236}">
                <a16:creationId xmlns:a16="http://schemas.microsoft.com/office/drawing/2014/main" id="{DB012DE6-F9F8-BDA9-93EE-600ABF3D7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EF9A1-59DA-B976-CDDF-B07FD4D103AB}"/>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336854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0F60-8ED2-48D8-88CF-92624A648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C19602-F708-4653-B72C-FD5F9C599B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114B0-BDD3-4869-B71C-DE49AB69C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D546B-1AFA-4A3F-B89D-8655C120A873}"/>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6" name="Footer Placeholder 5">
            <a:extLst>
              <a:ext uri="{FF2B5EF4-FFF2-40B4-BE49-F238E27FC236}">
                <a16:creationId xmlns:a16="http://schemas.microsoft.com/office/drawing/2014/main" id="{5643EA15-A0D3-4763-8ED3-FA6F55669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D81D5-D8E2-4135-A499-4ACEF079AFCF}"/>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3964993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005C-5BC5-4CDD-BBDC-5A16EBC70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A22DD2-5ED0-44F5-935D-0009A0DB6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EA178B-327C-4857-B5E5-F44845C8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001067-FDAA-410D-84CF-672EF76D116E}"/>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6" name="Footer Placeholder 5">
            <a:extLst>
              <a:ext uri="{FF2B5EF4-FFF2-40B4-BE49-F238E27FC236}">
                <a16:creationId xmlns:a16="http://schemas.microsoft.com/office/drawing/2014/main" id="{D7AC23B3-1C62-488F-8931-218D20DEB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58637-D2BA-4B43-93CB-7A512D996F4A}"/>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1015352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9136-0674-47F5-BBE0-A101B940F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2C6590-6960-49F8-99C0-8A3E87DCC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D5EFD-3665-4C14-B6F1-BB99FCA7C52B}"/>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5" name="Footer Placeholder 4">
            <a:extLst>
              <a:ext uri="{FF2B5EF4-FFF2-40B4-BE49-F238E27FC236}">
                <a16:creationId xmlns:a16="http://schemas.microsoft.com/office/drawing/2014/main" id="{DD6E665F-ABD1-4A70-B03E-B0C075FCB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7F92F-C786-4F68-8F07-0D579702F406}"/>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1729901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A62B77-A186-4CEB-9EAC-F159349095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7E2E1-1173-473C-9BBC-E316F4528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EDE33-C695-4A4B-A856-6ABCDF044217}"/>
              </a:ext>
            </a:extLst>
          </p:cNvPr>
          <p:cNvSpPr>
            <a:spLocks noGrp="1"/>
          </p:cNvSpPr>
          <p:nvPr>
            <p:ph type="dt" sz="half" idx="10"/>
          </p:nvPr>
        </p:nvSpPr>
        <p:spPr/>
        <p:txBody>
          <a:bodyPr/>
          <a:lstStyle/>
          <a:p>
            <a:fld id="{61BA216B-8AB6-4805-A8FB-0A89C2ABCF49}" type="datetimeFigureOut">
              <a:rPr lang="en-US" smtClean="0"/>
              <a:t>Thu 2025 09 25</a:t>
            </a:fld>
            <a:endParaRPr lang="en-US"/>
          </a:p>
        </p:txBody>
      </p:sp>
      <p:sp>
        <p:nvSpPr>
          <p:cNvPr id="5" name="Footer Placeholder 4">
            <a:extLst>
              <a:ext uri="{FF2B5EF4-FFF2-40B4-BE49-F238E27FC236}">
                <a16:creationId xmlns:a16="http://schemas.microsoft.com/office/drawing/2014/main" id="{CCC13EB8-7080-4B88-8F7A-EFB66FFD1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7FBC0-D541-4B60-96AB-C777F3C2233F}"/>
              </a:ext>
            </a:extLst>
          </p:cNvPr>
          <p:cNvSpPr>
            <a:spLocks noGrp="1"/>
          </p:cNvSpPr>
          <p:nvPr>
            <p:ph type="sldNum" sz="quarter" idx="12"/>
          </p:nvPr>
        </p:nvSpPr>
        <p:spPr/>
        <p:txBody>
          <a:bodyPr/>
          <a:lstStyle/>
          <a:p>
            <a:fld id="{0E790733-2401-43E8-A7DF-1457759631D7}" type="slidenum">
              <a:rPr lang="en-US" smtClean="0"/>
              <a:t>‹#›</a:t>
            </a:fld>
            <a:endParaRPr lang="en-US"/>
          </a:p>
        </p:txBody>
      </p:sp>
    </p:spTree>
    <p:extLst>
      <p:ext uri="{BB962C8B-B14F-4D97-AF65-F5344CB8AC3E}">
        <p14:creationId xmlns:p14="http://schemas.microsoft.com/office/powerpoint/2010/main" val="298694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27046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7068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1243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Thu 2025 09 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398378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2089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961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9BFC-61AB-9D01-23E7-ABA82070A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E9922-80DD-69F4-E2CD-CC958428B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2CBD62-DE4F-01A1-8AAE-9AC555D3CB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30F3AE-E88F-45F2-188D-77A46D8F02D4}"/>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6" name="Footer Placeholder 5">
            <a:extLst>
              <a:ext uri="{FF2B5EF4-FFF2-40B4-BE49-F238E27FC236}">
                <a16:creationId xmlns:a16="http://schemas.microsoft.com/office/drawing/2014/main" id="{AB7189AF-30DE-17F4-510D-3EC4513B6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4B624-9676-C093-EDF4-6FB1F2D9F823}"/>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4034352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1352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Thu 2025 09 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313110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81398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25466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38432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9879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6334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4156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2740120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570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89D0-4B70-0144-131D-F22CFB84AA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FB9219-2156-007B-4802-1D08BF7D3F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A9D538-8211-AACF-6144-A073200FA1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DB2B52-FE2B-AE93-DAAD-A1FA1ABF75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69064C-0451-6443-C579-D68E8AD35E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43543C-CEB9-C888-1149-B32EB21D30F3}"/>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8" name="Footer Placeholder 7">
            <a:extLst>
              <a:ext uri="{FF2B5EF4-FFF2-40B4-BE49-F238E27FC236}">
                <a16:creationId xmlns:a16="http://schemas.microsoft.com/office/drawing/2014/main" id="{18996CD4-24F1-4856-0A50-3CB746053C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FF5CBF-CA9D-2101-1A96-17C7A051C8F0}"/>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1406888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with Capitol buildin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65599"/>
            <a:ext cx="7352861" cy="448872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pic>
        <p:nvPicPr>
          <p:cNvPr id="11" name="Picture 10" descr="A white building with a dome&#10;&#10;Description automatically generated">
            <a:extLst>
              <a:ext uri="{FF2B5EF4-FFF2-40B4-BE49-F238E27FC236}">
                <a16:creationId xmlns:a16="http://schemas.microsoft.com/office/drawing/2014/main" id="{3FD47CC6-D449-9AEF-E9FD-8D842C83FED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067799" y="1266825"/>
            <a:ext cx="2419349" cy="4476750"/>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7799" y="1265599"/>
            <a:ext cx="2419349" cy="447675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B8CFD8B2-93F9-6AFF-450C-EDA5D295B958}"/>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sp>
        <p:nvSpPr>
          <p:cNvPr id="16" name="Subtitle 2">
            <a:extLst>
              <a:ext uri="{FF2B5EF4-FFF2-40B4-BE49-F238E27FC236}">
                <a16:creationId xmlns:a16="http://schemas.microsoft.com/office/drawing/2014/main" id="{00F2A3C0-ECBB-3270-D2DE-C7AF24189B95}"/>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Tree>
    <p:extLst>
      <p:ext uri="{BB962C8B-B14F-4D97-AF65-F5344CB8AC3E}">
        <p14:creationId xmlns:p14="http://schemas.microsoft.com/office/powerpoint/2010/main" val="3035590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_Student and Professor">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65599"/>
            <a:ext cx="7352861" cy="448872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pic>
        <p:nvPicPr>
          <p:cNvPr id="13" name="Picture 12" descr="A person and person sitting at a table&#10;&#10;Description automatically generated">
            <a:extLst>
              <a:ext uri="{FF2B5EF4-FFF2-40B4-BE49-F238E27FC236}">
                <a16:creationId xmlns:a16="http://schemas.microsoft.com/office/drawing/2014/main" id="{493B73D7-883E-3D0D-C414-5138D0DB4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067798" y="1265599"/>
            <a:ext cx="2399737" cy="4476750"/>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7798" y="1265600"/>
            <a:ext cx="2399737" cy="4488728"/>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74CEAC7-0B8F-7817-F087-013F2F7D5768}"/>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sp>
        <p:nvSpPr>
          <p:cNvPr id="15" name="Subtitle 2">
            <a:extLst>
              <a:ext uri="{FF2B5EF4-FFF2-40B4-BE49-F238E27FC236}">
                <a16:creationId xmlns:a16="http://schemas.microsoft.com/office/drawing/2014/main" id="{4692B075-7AD2-146C-29D4-C1941EF12AE2}"/>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Tree>
    <p:extLst>
      <p:ext uri="{BB962C8B-B14F-4D97-AF65-F5344CB8AC3E}">
        <p14:creationId xmlns:p14="http://schemas.microsoft.com/office/powerpoint/2010/main" val="2941954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_Graduation">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2861"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pic>
        <p:nvPicPr>
          <p:cNvPr id="13" name="Picture 12" descr="A person and person sitting at a table&#10;&#10;Description automatically generated">
            <a:extLst>
              <a:ext uri="{FF2B5EF4-FFF2-40B4-BE49-F238E27FC236}">
                <a16:creationId xmlns:a16="http://schemas.microsoft.com/office/drawing/2014/main" id="{493B73D7-883E-3D0D-C414-5138D0DB4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067798" y="1254027"/>
            <a:ext cx="2399737" cy="4488322"/>
          </a:xfrm>
          <a:prstGeom prst="rect">
            <a:avLst/>
          </a:prstGeom>
        </p:spPr>
      </p:pic>
      <p:pic>
        <p:nvPicPr>
          <p:cNvPr id="16" name="Picture 15" descr="A person standing in a stadium with a crowd of people in the background&#10;&#10;Description automatically generated">
            <a:extLst>
              <a:ext uri="{FF2B5EF4-FFF2-40B4-BE49-F238E27FC236}">
                <a16:creationId xmlns:a16="http://schemas.microsoft.com/office/drawing/2014/main" id="{7DFB59A5-C3E5-81EB-7796-9A1CB041DBA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417"/>
          <a:stretch/>
        </p:blipFill>
        <p:spPr>
          <a:xfrm>
            <a:off x="9067798" y="1260729"/>
            <a:ext cx="2399737" cy="4513471"/>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7798" y="1251389"/>
            <a:ext cx="2399737" cy="4505169"/>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67B15BE3-B59E-D453-C75E-9D3DCD1FC340}"/>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sp>
        <p:nvSpPr>
          <p:cNvPr id="18" name="Subtitle 2">
            <a:extLst>
              <a:ext uri="{FF2B5EF4-FFF2-40B4-BE49-F238E27FC236}">
                <a16:creationId xmlns:a16="http://schemas.microsoft.com/office/drawing/2014/main" id="{1E0354AA-11F9-D843-6EDF-830426278930}"/>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Tree>
    <p:extLst>
      <p:ext uri="{BB962C8B-B14F-4D97-AF65-F5344CB8AC3E}">
        <p14:creationId xmlns:p14="http://schemas.microsoft.com/office/powerpoint/2010/main" val="4261686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3_Title Slide_Students Studyin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2861"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pic>
        <p:nvPicPr>
          <p:cNvPr id="13" name="Picture 12" descr="A person and person sitting at a table&#10;&#10;Description automatically generated">
            <a:extLst>
              <a:ext uri="{FF2B5EF4-FFF2-40B4-BE49-F238E27FC236}">
                <a16:creationId xmlns:a16="http://schemas.microsoft.com/office/drawing/2014/main" id="{493B73D7-883E-3D0D-C414-5138D0DB4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067798" y="1254027"/>
            <a:ext cx="2399737" cy="4488322"/>
          </a:xfrm>
          <a:prstGeom prst="rect">
            <a:avLst/>
          </a:prstGeom>
        </p:spPr>
      </p:pic>
      <p:pic>
        <p:nvPicPr>
          <p:cNvPr id="16" name="Picture 15" descr="A person standing in a stadium with a crowd of people in the background&#10;&#10;Description automatically generated">
            <a:extLst>
              <a:ext uri="{FF2B5EF4-FFF2-40B4-BE49-F238E27FC236}">
                <a16:creationId xmlns:a16="http://schemas.microsoft.com/office/drawing/2014/main" id="{7DFB59A5-C3E5-81EB-7796-9A1CB041DBA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417"/>
          <a:stretch/>
        </p:blipFill>
        <p:spPr>
          <a:xfrm>
            <a:off x="9067798" y="1260729"/>
            <a:ext cx="2399737" cy="4498467"/>
          </a:xfrm>
          <a:prstGeom prst="rect">
            <a:avLst/>
          </a:prstGeom>
        </p:spPr>
      </p:pic>
      <p:pic>
        <p:nvPicPr>
          <p:cNvPr id="14" name="Picture 13" descr="A group of people sitting at a table with laptops&#10;&#10;Description automatically generated">
            <a:extLst>
              <a:ext uri="{FF2B5EF4-FFF2-40B4-BE49-F238E27FC236}">
                <a16:creationId xmlns:a16="http://schemas.microsoft.com/office/drawing/2014/main" id="{9BB2D122-0F7C-DB07-BE55-3BD82BB5526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9067798" y="1253622"/>
            <a:ext cx="2399737" cy="4500706"/>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7798" y="1248752"/>
            <a:ext cx="2399737" cy="4510444"/>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21D23D5B-1E2D-2735-E121-B82B36C8CE1A}"/>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
        <p:nvSpPr>
          <p:cNvPr id="15" name="Title 1">
            <a:extLst>
              <a:ext uri="{FF2B5EF4-FFF2-40B4-BE49-F238E27FC236}">
                <a16:creationId xmlns:a16="http://schemas.microsoft.com/office/drawing/2014/main" id="{0F996C63-D053-B7EF-69C0-41378F3C7473}"/>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spTree>
    <p:extLst>
      <p:ext uri="{BB962C8B-B14F-4D97-AF65-F5344CB8AC3E}">
        <p14:creationId xmlns:p14="http://schemas.microsoft.com/office/powerpoint/2010/main" val="3785052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4_Title Slide_Community Engagement">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2861"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pic>
        <p:nvPicPr>
          <p:cNvPr id="13" name="Picture 12" descr="A person and person sitting at a table&#10;&#10;Description automatically generated">
            <a:extLst>
              <a:ext uri="{FF2B5EF4-FFF2-40B4-BE49-F238E27FC236}">
                <a16:creationId xmlns:a16="http://schemas.microsoft.com/office/drawing/2014/main" id="{493B73D7-883E-3D0D-C414-5138D0DB4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067798" y="1254027"/>
            <a:ext cx="2399737" cy="4488322"/>
          </a:xfrm>
          <a:prstGeom prst="rect">
            <a:avLst/>
          </a:prstGeom>
        </p:spPr>
      </p:pic>
      <p:pic>
        <p:nvPicPr>
          <p:cNvPr id="16" name="Picture 15" descr="A person standing in a stadium with a crowd of people in the background&#10;&#10;Description automatically generated">
            <a:extLst>
              <a:ext uri="{FF2B5EF4-FFF2-40B4-BE49-F238E27FC236}">
                <a16:creationId xmlns:a16="http://schemas.microsoft.com/office/drawing/2014/main" id="{7DFB59A5-C3E5-81EB-7796-9A1CB041DBA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417"/>
          <a:stretch/>
        </p:blipFill>
        <p:spPr>
          <a:xfrm>
            <a:off x="9067798" y="1260729"/>
            <a:ext cx="2399737" cy="4498467"/>
          </a:xfrm>
          <a:prstGeom prst="rect">
            <a:avLst/>
          </a:prstGeom>
        </p:spPr>
      </p:pic>
      <p:pic>
        <p:nvPicPr>
          <p:cNvPr id="14" name="Picture 13" descr="A group of people sitting at a table with laptops&#10;&#10;Description automatically generated">
            <a:extLst>
              <a:ext uri="{FF2B5EF4-FFF2-40B4-BE49-F238E27FC236}">
                <a16:creationId xmlns:a16="http://schemas.microsoft.com/office/drawing/2014/main" id="{9BB2D122-0F7C-DB07-BE55-3BD82BB5526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9067798" y="1253622"/>
            <a:ext cx="2399737" cy="4500706"/>
          </a:xfrm>
          <a:prstGeom prst="rect">
            <a:avLst/>
          </a:prstGeom>
        </p:spPr>
      </p:pic>
      <p:sp>
        <p:nvSpPr>
          <p:cNvPr id="17" name="Subtitle 2">
            <a:extLst>
              <a:ext uri="{FF2B5EF4-FFF2-40B4-BE49-F238E27FC236}">
                <a16:creationId xmlns:a16="http://schemas.microsoft.com/office/drawing/2014/main" id="{21D23D5B-1E2D-2735-E121-B82B36C8CE1A}"/>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
        <p:nvSpPr>
          <p:cNvPr id="15" name="Title 1">
            <a:extLst>
              <a:ext uri="{FF2B5EF4-FFF2-40B4-BE49-F238E27FC236}">
                <a16:creationId xmlns:a16="http://schemas.microsoft.com/office/drawing/2014/main" id="{0F996C63-D053-B7EF-69C0-41378F3C7473}"/>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pic>
        <p:nvPicPr>
          <p:cNvPr id="18" name="Picture 17" descr="A person in blue gloves and blue gloves holding a child's hand&#10;&#10;Description automatically generated">
            <a:extLst>
              <a:ext uri="{FF2B5EF4-FFF2-40B4-BE49-F238E27FC236}">
                <a16:creationId xmlns:a16="http://schemas.microsoft.com/office/drawing/2014/main" id="{8ABCF6F6-775D-77F5-E734-1EA665FDD80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247"/>
          <a:stretch/>
        </p:blipFill>
        <p:spPr>
          <a:xfrm>
            <a:off x="9049720" y="1256144"/>
            <a:ext cx="2417816" cy="4497267"/>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49719" y="1255860"/>
            <a:ext cx="2412608" cy="4497551"/>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987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5_Title Slide_Community Engagement 2">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2861"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sp>
        <p:nvSpPr>
          <p:cNvPr id="17" name="Subtitle 2">
            <a:extLst>
              <a:ext uri="{FF2B5EF4-FFF2-40B4-BE49-F238E27FC236}">
                <a16:creationId xmlns:a16="http://schemas.microsoft.com/office/drawing/2014/main" id="{21D23D5B-1E2D-2735-E121-B82B36C8CE1A}"/>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
        <p:nvSpPr>
          <p:cNvPr id="15" name="Title 1">
            <a:extLst>
              <a:ext uri="{FF2B5EF4-FFF2-40B4-BE49-F238E27FC236}">
                <a16:creationId xmlns:a16="http://schemas.microsoft.com/office/drawing/2014/main" id="{0F996C63-D053-B7EF-69C0-41378F3C7473}"/>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pic>
        <p:nvPicPr>
          <p:cNvPr id="19" name="Picture 18" descr="A group of people in a room&#10;&#10;Description automatically generated">
            <a:extLst>
              <a:ext uri="{FF2B5EF4-FFF2-40B4-BE49-F238E27FC236}">
                <a16:creationId xmlns:a16="http://schemas.microsoft.com/office/drawing/2014/main" id="{72811B78-4D7A-7DD3-8F50-69F42FC39D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069186" y="1256144"/>
            <a:ext cx="2398350" cy="4497267"/>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3974" y="1259152"/>
            <a:ext cx="2398350" cy="4500706"/>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13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6_Title Slide_Ag 1">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2861"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sp>
        <p:nvSpPr>
          <p:cNvPr id="17" name="Subtitle 2">
            <a:extLst>
              <a:ext uri="{FF2B5EF4-FFF2-40B4-BE49-F238E27FC236}">
                <a16:creationId xmlns:a16="http://schemas.microsoft.com/office/drawing/2014/main" id="{21D23D5B-1E2D-2735-E121-B82B36C8CE1A}"/>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
        <p:nvSpPr>
          <p:cNvPr id="15" name="Title 1">
            <a:extLst>
              <a:ext uri="{FF2B5EF4-FFF2-40B4-BE49-F238E27FC236}">
                <a16:creationId xmlns:a16="http://schemas.microsoft.com/office/drawing/2014/main" id="{0F996C63-D053-B7EF-69C0-41378F3C7473}"/>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pic>
        <p:nvPicPr>
          <p:cNvPr id="28" name="Picture 27">
            <a:extLst>
              <a:ext uri="{FF2B5EF4-FFF2-40B4-BE49-F238E27FC236}">
                <a16:creationId xmlns:a16="http://schemas.microsoft.com/office/drawing/2014/main" id="{000C1C7E-CC5B-AD46-6F86-9DA754FAC6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069185" y="1256143"/>
            <a:ext cx="2398350" cy="4498184"/>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3976" y="1255226"/>
            <a:ext cx="2398350" cy="4498184"/>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334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7_Title Slide_Ag 2">
    <p:spTree>
      <p:nvGrpSpPr>
        <p:cNvPr id="1" name=""/>
        <p:cNvGrpSpPr/>
        <p:nvPr/>
      </p:nvGrpSpPr>
      <p:grpSpPr>
        <a:xfrm>
          <a:off x="0" y="0"/>
          <a:ext cx="0" cy="0"/>
          <a:chOff x="0" y="0"/>
          <a:chExt cx="0" cy="0"/>
        </a:xfrm>
      </p:grpSpPr>
      <p:pic>
        <p:nvPicPr>
          <p:cNvPr id="19" name="Picture 18" descr="A group of people standing next to a cow&#10;&#10;Description automatically generated">
            <a:extLst>
              <a:ext uri="{FF2B5EF4-FFF2-40B4-BE49-F238E27FC236}">
                <a16:creationId xmlns:a16="http://schemas.microsoft.com/office/drawing/2014/main" id="{727E3AA1-2B53-4314-E81B-8B8CCBB85E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
          <a:stretch/>
        </p:blipFill>
        <p:spPr>
          <a:xfrm>
            <a:off x="9049719" y="1255226"/>
            <a:ext cx="2424705" cy="4497267"/>
          </a:xfrm>
          <a:prstGeom prst="rect">
            <a:avLst/>
          </a:prstGeom>
        </p:spPr>
      </p:pic>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2861"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sp>
        <p:nvSpPr>
          <p:cNvPr id="17" name="Subtitle 2">
            <a:extLst>
              <a:ext uri="{FF2B5EF4-FFF2-40B4-BE49-F238E27FC236}">
                <a16:creationId xmlns:a16="http://schemas.microsoft.com/office/drawing/2014/main" id="{21D23D5B-1E2D-2735-E121-B82B36C8CE1A}"/>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
        <p:nvSpPr>
          <p:cNvPr id="15" name="Title 1">
            <a:extLst>
              <a:ext uri="{FF2B5EF4-FFF2-40B4-BE49-F238E27FC236}">
                <a16:creationId xmlns:a16="http://schemas.microsoft.com/office/drawing/2014/main" id="{0F996C63-D053-B7EF-69C0-41378F3C7473}"/>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pic>
        <p:nvPicPr>
          <p:cNvPr id="20" name="Picture 19" descr="A group of people standing next to a cow&#10;&#10;Description automatically generated">
            <a:extLst>
              <a:ext uri="{FF2B5EF4-FFF2-40B4-BE49-F238E27FC236}">
                <a16:creationId xmlns:a16="http://schemas.microsoft.com/office/drawing/2014/main" id="{AC0F8E1A-2B31-8F98-2B5B-333D2119750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02"/>
          <a:stretch/>
        </p:blipFill>
        <p:spPr>
          <a:xfrm>
            <a:off x="9069185" y="1253392"/>
            <a:ext cx="2398350" cy="4508865"/>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46276" y="1264990"/>
            <a:ext cx="2424704" cy="4487503"/>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933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8_Title Slide_International">
    <p:spTree>
      <p:nvGrpSpPr>
        <p:cNvPr id="1" name=""/>
        <p:cNvGrpSpPr/>
        <p:nvPr/>
      </p:nvGrpSpPr>
      <p:grpSpPr>
        <a:xfrm>
          <a:off x="0" y="0"/>
          <a:ext cx="0" cy="0"/>
          <a:chOff x="0" y="0"/>
          <a:chExt cx="0" cy="0"/>
        </a:xfrm>
      </p:grpSpPr>
      <p:pic>
        <p:nvPicPr>
          <p:cNvPr id="19" name="Picture 18" descr="A group of people standing next to a cow&#10;&#10;Description automatically generated">
            <a:extLst>
              <a:ext uri="{FF2B5EF4-FFF2-40B4-BE49-F238E27FC236}">
                <a16:creationId xmlns:a16="http://schemas.microsoft.com/office/drawing/2014/main" id="{727E3AA1-2B53-4314-E81B-8B8CCBB85E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
          <a:stretch/>
        </p:blipFill>
        <p:spPr>
          <a:xfrm>
            <a:off x="9049719" y="1255226"/>
            <a:ext cx="2424705" cy="4497267"/>
          </a:xfrm>
          <a:prstGeom prst="rect">
            <a:avLst/>
          </a:prstGeom>
        </p:spPr>
      </p:pic>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2861"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sp>
        <p:nvSpPr>
          <p:cNvPr id="17" name="Subtitle 2">
            <a:extLst>
              <a:ext uri="{FF2B5EF4-FFF2-40B4-BE49-F238E27FC236}">
                <a16:creationId xmlns:a16="http://schemas.microsoft.com/office/drawing/2014/main" id="{21D23D5B-1E2D-2735-E121-B82B36C8CE1A}"/>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
        <p:nvSpPr>
          <p:cNvPr id="15" name="Title 1">
            <a:extLst>
              <a:ext uri="{FF2B5EF4-FFF2-40B4-BE49-F238E27FC236}">
                <a16:creationId xmlns:a16="http://schemas.microsoft.com/office/drawing/2014/main" id="{0F996C63-D053-B7EF-69C0-41378F3C7473}"/>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pic>
        <p:nvPicPr>
          <p:cNvPr id="14" name="Picture 13" descr="A person in a red dress dancing in front of flags&#10;&#10;Description automatically generated">
            <a:extLst>
              <a:ext uri="{FF2B5EF4-FFF2-40B4-BE49-F238E27FC236}">
                <a16:creationId xmlns:a16="http://schemas.microsoft.com/office/drawing/2014/main" id="{074A4A0A-740A-F92B-D035-26905B4045B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1"/>
          <a:stretch/>
        </p:blipFill>
        <p:spPr>
          <a:xfrm>
            <a:off x="9069185" y="1255227"/>
            <a:ext cx="2417817" cy="4497266"/>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9185" y="1253392"/>
            <a:ext cx="2424705" cy="4497267"/>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764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9_Title Slide_Research">
    <p:spTree>
      <p:nvGrpSpPr>
        <p:cNvPr id="1" name=""/>
        <p:cNvGrpSpPr/>
        <p:nvPr/>
      </p:nvGrpSpPr>
      <p:grpSpPr>
        <a:xfrm>
          <a:off x="0" y="0"/>
          <a:ext cx="0" cy="0"/>
          <a:chOff x="0" y="0"/>
          <a:chExt cx="0" cy="0"/>
        </a:xfrm>
      </p:grpSpPr>
      <p:pic>
        <p:nvPicPr>
          <p:cNvPr id="19" name="Picture 18" descr="A group of people standing next to a cow&#10;&#10;Description automatically generated">
            <a:extLst>
              <a:ext uri="{FF2B5EF4-FFF2-40B4-BE49-F238E27FC236}">
                <a16:creationId xmlns:a16="http://schemas.microsoft.com/office/drawing/2014/main" id="{727E3AA1-2B53-4314-E81B-8B8CCBB85E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
          <a:stretch/>
        </p:blipFill>
        <p:spPr>
          <a:xfrm>
            <a:off x="9049719" y="1255226"/>
            <a:ext cx="2424705" cy="4497267"/>
          </a:xfrm>
          <a:prstGeom prst="rect">
            <a:avLst/>
          </a:prstGeom>
        </p:spPr>
      </p:pic>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2861"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sp>
        <p:nvSpPr>
          <p:cNvPr id="17" name="Subtitle 2">
            <a:extLst>
              <a:ext uri="{FF2B5EF4-FFF2-40B4-BE49-F238E27FC236}">
                <a16:creationId xmlns:a16="http://schemas.microsoft.com/office/drawing/2014/main" id="{21D23D5B-1E2D-2735-E121-B82B36C8CE1A}"/>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
        <p:nvSpPr>
          <p:cNvPr id="15" name="Title 1">
            <a:extLst>
              <a:ext uri="{FF2B5EF4-FFF2-40B4-BE49-F238E27FC236}">
                <a16:creationId xmlns:a16="http://schemas.microsoft.com/office/drawing/2014/main" id="{0F996C63-D053-B7EF-69C0-41378F3C7473}"/>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pic>
        <p:nvPicPr>
          <p:cNvPr id="18" name="Picture 17" descr="A group of people in white coats and gloves working in a laboratory&#10;&#10;Description automatically generated">
            <a:extLst>
              <a:ext uri="{FF2B5EF4-FFF2-40B4-BE49-F238E27FC236}">
                <a16:creationId xmlns:a16="http://schemas.microsoft.com/office/drawing/2014/main" id="{75C67E47-0601-EB66-97A3-915F1A45A4B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0"/>
          <a:stretch/>
        </p:blipFill>
        <p:spPr>
          <a:xfrm>
            <a:off x="9069185" y="1251787"/>
            <a:ext cx="2405239" cy="4500706"/>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7094" y="1249954"/>
            <a:ext cx="2405239" cy="450254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122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9D29F-8E83-BD66-96FE-71AF0715EF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58EF21-FA85-C3EA-86DF-B3EA5C9496AF}"/>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4" name="Footer Placeholder 3">
            <a:extLst>
              <a:ext uri="{FF2B5EF4-FFF2-40B4-BE49-F238E27FC236}">
                <a16:creationId xmlns:a16="http://schemas.microsoft.com/office/drawing/2014/main" id="{0569AA75-4568-1EA8-A408-EFC8852BB6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2B2524-CA88-2789-EE8D-000A7FEADA82}"/>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1501173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0_Title Slide_Research 2">
    <p:spTree>
      <p:nvGrpSpPr>
        <p:cNvPr id="1" name=""/>
        <p:cNvGrpSpPr/>
        <p:nvPr/>
      </p:nvGrpSpPr>
      <p:grpSpPr>
        <a:xfrm>
          <a:off x="0" y="0"/>
          <a:ext cx="0" cy="0"/>
          <a:chOff x="0" y="0"/>
          <a:chExt cx="0" cy="0"/>
        </a:xfrm>
      </p:grpSpPr>
      <p:pic>
        <p:nvPicPr>
          <p:cNvPr id="19" name="Picture 18" descr="A group of people standing next to a cow&#10;&#10;Description automatically generated">
            <a:extLst>
              <a:ext uri="{FF2B5EF4-FFF2-40B4-BE49-F238E27FC236}">
                <a16:creationId xmlns:a16="http://schemas.microsoft.com/office/drawing/2014/main" id="{727E3AA1-2B53-4314-E81B-8B8CCBB85E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
          <a:stretch/>
        </p:blipFill>
        <p:spPr>
          <a:xfrm>
            <a:off x="9049719" y="1255226"/>
            <a:ext cx="2424705" cy="4497267"/>
          </a:xfrm>
          <a:prstGeom prst="rect">
            <a:avLst/>
          </a:prstGeom>
        </p:spPr>
      </p:pic>
      <p:sp>
        <p:nvSpPr>
          <p:cNvPr id="2" name="Title 1" hidden="1">
            <a:extLst>
              <a:ext uri="{FF2B5EF4-FFF2-40B4-BE49-F238E27FC236}">
                <a16:creationId xmlns:a16="http://schemas.microsoft.com/office/drawing/2014/main" id="{93FAEB0C-8F58-274C-6764-B6E0A9FBD8E4}"/>
              </a:ext>
            </a:extLst>
          </p:cNvPr>
          <p:cNvSpPr>
            <a:spLocks noGrp="1"/>
          </p:cNvSpPr>
          <p:nvPr>
            <p:ph type="ctrTitle"/>
          </p:nvPr>
        </p:nvSpPr>
        <p:spPr>
          <a:xfrm>
            <a:off x="1524000" y="1854201"/>
            <a:ext cx="5658888" cy="1655762"/>
          </a:xfrm>
        </p:spPr>
        <p:txBody>
          <a:bodyPr anchor="b"/>
          <a:lstStyle>
            <a:lvl1pPr algn="ctr">
              <a:defRPr sz="6000"/>
            </a:lvl1pPr>
          </a:lstStyle>
          <a:p>
            <a:r>
              <a:rPr lang="en-US"/>
              <a:t>Click to edit Master title style</a:t>
            </a:r>
          </a:p>
        </p:txBody>
      </p:sp>
      <p:sp>
        <p:nvSpPr>
          <p:cNvPr id="3" name="Subtitle 2" hidden="1">
            <a:extLst>
              <a:ext uri="{FF2B5EF4-FFF2-40B4-BE49-F238E27FC236}">
                <a16:creationId xmlns:a16="http://schemas.microsoft.com/office/drawing/2014/main" id="{E77177C7-76B6-4DDE-720F-2B031F61C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F0EAF-C411-076F-0A30-09504B262D8A}"/>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8DB2844-EE26-E750-8E19-CE51C33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81E9-CBE1-ED13-EC24-CC4912FA2F6E}"/>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A3132BD5-2775-3E48-9DD9-EFA7E8619062}"/>
              </a:ext>
            </a:extLst>
          </p:cNvPr>
          <p:cNvSpPr>
            <a:spLocks noGrp="1" noRot="1" noMove="1" noResize="1" noEditPoints="1" noAdjustHandles="1" noChangeArrowheads="1" noChangeShapeType="1"/>
          </p:cNvSpPr>
          <p:nvPr userDrawn="1"/>
        </p:nvSpPr>
        <p:spPr>
          <a:xfrm>
            <a:off x="0" y="0"/>
            <a:ext cx="9069185" cy="6858000"/>
          </a:xfrm>
          <a:prstGeom prst="rect">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3981EF-B36A-BBF0-B0F8-C1D6FBEE6F8D}"/>
              </a:ext>
            </a:extLst>
          </p:cNvPr>
          <p:cNvSpPr>
            <a:spLocks/>
          </p:cNvSpPr>
          <p:nvPr userDrawn="1"/>
        </p:nvSpPr>
        <p:spPr>
          <a:xfrm>
            <a:off x="4114674" y="1253621"/>
            <a:ext cx="7359750" cy="45007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27E8C0-EFCF-64F5-469A-844AE9CED720}"/>
              </a:ext>
            </a:extLst>
          </p:cNvPr>
          <p:cNvSpPr/>
          <p:nvPr userDrawn="1"/>
        </p:nvSpPr>
        <p:spPr>
          <a:xfrm>
            <a:off x="1125681" y="1786884"/>
            <a:ext cx="7027719" cy="3503159"/>
          </a:xfrm>
          <a:prstGeom prst="rect">
            <a:avLst/>
          </a:prstGeom>
          <a:ln>
            <a:noFill/>
          </a:ln>
          <a:effectLst>
            <a:outerShdw blurRad="152400" dist="63500" dir="30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for a university&#10;&#10;Description automatically generated">
            <a:extLst>
              <a:ext uri="{FF2B5EF4-FFF2-40B4-BE49-F238E27FC236}">
                <a16:creationId xmlns:a16="http://schemas.microsoft.com/office/drawing/2014/main" id="{3C240878-0613-0785-65A2-85C491AC2F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681" y="656091"/>
            <a:ext cx="1643979" cy="830866"/>
          </a:xfrm>
          <a:prstGeom prst="rect">
            <a:avLst/>
          </a:prstGeom>
        </p:spPr>
      </p:pic>
      <p:sp>
        <p:nvSpPr>
          <p:cNvPr id="17" name="Subtitle 2">
            <a:extLst>
              <a:ext uri="{FF2B5EF4-FFF2-40B4-BE49-F238E27FC236}">
                <a16:creationId xmlns:a16="http://schemas.microsoft.com/office/drawing/2014/main" id="{21D23D5B-1E2D-2735-E121-B82B36C8CE1A}"/>
              </a:ext>
            </a:extLst>
          </p:cNvPr>
          <p:cNvSpPr txBox="1">
            <a:spLocks/>
          </p:cNvSpPr>
          <p:nvPr userDrawn="1"/>
        </p:nvSpPr>
        <p:spPr>
          <a:xfrm>
            <a:off x="1402702" y="4254758"/>
            <a:ext cx="6584301" cy="90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
        <p:nvSpPr>
          <p:cNvPr id="15" name="Title 1">
            <a:extLst>
              <a:ext uri="{FF2B5EF4-FFF2-40B4-BE49-F238E27FC236}">
                <a16:creationId xmlns:a16="http://schemas.microsoft.com/office/drawing/2014/main" id="{0F996C63-D053-B7EF-69C0-41378F3C7473}"/>
              </a:ext>
            </a:extLst>
          </p:cNvPr>
          <p:cNvSpPr txBox="1">
            <a:spLocks/>
          </p:cNvSpPr>
          <p:nvPr userDrawn="1"/>
        </p:nvSpPr>
        <p:spPr>
          <a:xfrm>
            <a:off x="1402702" y="1872860"/>
            <a:ext cx="6584302" cy="223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a:lstStyle>
          <a:p>
            <a:endParaRPr lang="en-US">
              <a:solidFill>
                <a:schemeClr val="bg1"/>
              </a:solidFill>
            </a:endParaRPr>
          </a:p>
        </p:txBody>
      </p:sp>
      <p:pic>
        <p:nvPicPr>
          <p:cNvPr id="16" name="Picture 15" descr="A person in a lab coat and gloves&#10;&#10;Description automatically generated">
            <a:extLst>
              <a:ext uri="{FF2B5EF4-FFF2-40B4-BE49-F238E27FC236}">
                <a16:creationId xmlns:a16="http://schemas.microsoft.com/office/drawing/2014/main" id="{C8D59EBE-3F36-5702-4C9A-57F21A6D2B1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18"/>
          <a:stretch/>
        </p:blipFill>
        <p:spPr>
          <a:xfrm>
            <a:off x="9065740" y="1256830"/>
            <a:ext cx="2408683" cy="4497267"/>
          </a:xfrm>
          <a:prstGeom prst="rect">
            <a:avLst/>
          </a:prstGeom>
        </p:spPr>
      </p:pic>
      <p:sp>
        <p:nvSpPr>
          <p:cNvPr id="12" name="Rectangle 11">
            <a:extLst>
              <a:ext uri="{FF2B5EF4-FFF2-40B4-BE49-F238E27FC236}">
                <a16:creationId xmlns:a16="http://schemas.microsoft.com/office/drawing/2014/main" id="{D91075A7-5DCE-1B01-E41C-E73ED9CC4868}"/>
              </a:ext>
            </a:extLst>
          </p:cNvPr>
          <p:cNvSpPr/>
          <p:nvPr userDrawn="1"/>
        </p:nvSpPr>
        <p:spPr>
          <a:xfrm>
            <a:off x="9067463" y="1256600"/>
            <a:ext cx="2406960" cy="4497268"/>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797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3FF23A26-BC88-3DDC-EB57-9A504EDFB6A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C6FC4EBE-4C82-A408-601C-AE5DCE1E7603}"/>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3" name="Footer Placeholder 2">
            <a:extLst>
              <a:ext uri="{FF2B5EF4-FFF2-40B4-BE49-F238E27FC236}">
                <a16:creationId xmlns:a16="http://schemas.microsoft.com/office/drawing/2014/main" id="{8B54D363-F971-4A64-53FE-B50BE115AB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7C6D8-0C1F-EE07-0B32-3EA3ECA981FB}"/>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10" name="Title 1">
            <a:extLst>
              <a:ext uri="{FF2B5EF4-FFF2-40B4-BE49-F238E27FC236}">
                <a16:creationId xmlns:a16="http://schemas.microsoft.com/office/drawing/2014/main" id="{EC6A6C86-C786-5E57-C0F1-3F50316DDE68}"/>
              </a:ext>
            </a:extLst>
          </p:cNvPr>
          <p:cNvSpPr>
            <a:spLocks noGrp="1"/>
          </p:cNvSpPr>
          <p:nvPr>
            <p:ph type="title"/>
          </p:nvPr>
        </p:nvSpPr>
        <p:spPr>
          <a:xfrm>
            <a:off x="4038600" y="365125"/>
            <a:ext cx="7315199" cy="1134905"/>
          </a:xfrm>
        </p:spPr>
        <p:txBody>
          <a:bodyPr>
            <a:noAutofit/>
          </a:bodyPr>
          <a:lstStyle>
            <a:lvl1pPr>
              <a:defRPr sz="3600"/>
            </a:lvl1pPr>
          </a:lstStyle>
          <a:p>
            <a:r>
              <a:rPr lang="en-US"/>
              <a:t>Click to edit Master title style</a:t>
            </a:r>
          </a:p>
        </p:txBody>
      </p:sp>
      <p:sp>
        <p:nvSpPr>
          <p:cNvPr id="11" name="Content Placeholder 2">
            <a:extLst>
              <a:ext uri="{FF2B5EF4-FFF2-40B4-BE49-F238E27FC236}">
                <a16:creationId xmlns:a16="http://schemas.microsoft.com/office/drawing/2014/main" id="{02955235-F3F1-7312-6BCB-5F344D56E508}"/>
              </a:ext>
            </a:extLst>
          </p:cNvPr>
          <p:cNvSpPr>
            <a:spLocks noGrp="1"/>
          </p:cNvSpPr>
          <p:nvPr>
            <p:ph idx="1"/>
          </p:nvPr>
        </p:nvSpPr>
        <p:spPr>
          <a:xfrm>
            <a:off x="4038600" y="1825625"/>
            <a:ext cx="7315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AC46CCEA-85B3-B0FF-1C4D-161590309E34}"/>
              </a:ext>
            </a:extLst>
          </p:cNvPr>
          <p:cNvCxnSpPr>
            <a:cxnSpLocks/>
          </p:cNvCxnSpPr>
          <p:nvPr userDrawn="1"/>
        </p:nvCxnSpPr>
        <p:spPr>
          <a:xfrm>
            <a:off x="4038600" y="1511301"/>
            <a:ext cx="4532863"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F3BB7E-3199-9F4F-E3BF-72B869B886C2}"/>
              </a:ext>
            </a:extLst>
          </p:cNvPr>
          <p:cNvCxnSpPr>
            <a:cxnSpLocks/>
          </p:cNvCxnSpPr>
          <p:nvPr userDrawn="1"/>
        </p:nvCxnSpPr>
        <p:spPr>
          <a:xfrm>
            <a:off x="10427199" y="1514160"/>
            <a:ext cx="926600"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BD7DE6-3524-FAF3-D4A0-FD32C083C211}"/>
              </a:ext>
            </a:extLst>
          </p:cNvPr>
          <p:cNvCxnSpPr>
            <a:cxnSpLocks/>
          </p:cNvCxnSpPr>
          <p:nvPr userDrawn="1"/>
        </p:nvCxnSpPr>
        <p:spPr>
          <a:xfrm>
            <a:off x="8571463" y="1511301"/>
            <a:ext cx="1855736" cy="0"/>
          </a:xfrm>
          <a:prstGeom prst="line">
            <a:avLst/>
          </a:prstGeom>
          <a:ln w="76200">
            <a:solidFill>
              <a:schemeClr val="accent4"/>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28597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CC5D-6198-DFEE-B188-C0F6D72F8532}"/>
              </a:ext>
            </a:extLst>
          </p:cNvPr>
          <p:cNvSpPr>
            <a:spLocks noGrp="1"/>
          </p:cNvSpPr>
          <p:nvPr>
            <p:ph type="title"/>
          </p:nvPr>
        </p:nvSpPr>
        <p:spPr>
          <a:xfrm>
            <a:off x="2388636" y="365125"/>
            <a:ext cx="8965164" cy="11349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B7BCC69-2F4D-003A-B4E8-64EF91BE72DC}"/>
              </a:ext>
            </a:extLst>
          </p:cNvPr>
          <p:cNvSpPr>
            <a:spLocks noGrp="1"/>
          </p:cNvSpPr>
          <p:nvPr>
            <p:ph idx="1"/>
          </p:nvPr>
        </p:nvSpPr>
        <p:spPr>
          <a:xfrm>
            <a:off x="2388636" y="1825625"/>
            <a:ext cx="89651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EB437-B5AF-D15D-7589-12413FC6D181}"/>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915BADC-D86B-519C-75D5-C6687B00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1F606-4F95-79BD-1F88-F5879CF3F700}"/>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9439B905-60A1-5866-4478-BC4BABB54316}"/>
              </a:ext>
            </a:extLst>
          </p:cNvPr>
          <p:cNvSpPr/>
          <p:nvPr userDrawn="1"/>
        </p:nvSpPr>
        <p:spPr>
          <a:xfrm>
            <a:off x="0" y="751114"/>
            <a:ext cx="1296955" cy="535577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C5541-7C9C-0C06-0612-4DE0176F43C0}"/>
              </a:ext>
            </a:extLst>
          </p:cNvPr>
          <p:cNvSpPr/>
          <p:nvPr userDrawn="1"/>
        </p:nvSpPr>
        <p:spPr>
          <a:xfrm>
            <a:off x="457201" y="1955915"/>
            <a:ext cx="1464906" cy="2873828"/>
          </a:xfrm>
          <a:prstGeom prst="rect">
            <a:avLst/>
          </a:prstGeom>
          <a:ln>
            <a:noFill/>
          </a:ln>
          <a:effectLst>
            <a:outerShdw blurRad="50800" dist="38100" dir="270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a:extLst>
              <a:ext uri="{FF2B5EF4-FFF2-40B4-BE49-F238E27FC236}">
                <a16:creationId xmlns:a16="http://schemas.microsoft.com/office/drawing/2014/main" id="{A037EBD0-1791-8EEC-A480-CA0904891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193" y="2910812"/>
            <a:ext cx="752921" cy="1036374"/>
          </a:xfrm>
          <a:prstGeom prst="rect">
            <a:avLst/>
          </a:prstGeom>
        </p:spPr>
      </p:pic>
      <p:cxnSp>
        <p:nvCxnSpPr>
          <p:cNvPr id="12" name="Straight Connector 11">
            <a:extLst>
              <a:ext uri="{FF2B5EF4-FFF2-40B4-BE49-F238E27FC236}">
                <a16:creationId xmlns:a16="http://schemas.microsoft.com/office/drawing/2014/main" id="{D06C4BA4-C8DF-A5D7-13BC-9397643A40DF}"/>
              </a:ext>
            </a:extLst>
          </p:cNvPr>
          <p:cNvCxnSpPr>
            <a:cxnSpLocks/>
          </p:cNvCxnSpPr>
          <p:nvPr userDrawn="1"/>
        </p:nvCxnSpPr>
        <p:spPr>
          <a:xfrm>
            <a:off x="2379308" y="1511301"/>
            <a:ext cx="5561043"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A61205-C36A-242C-B208-9A8B5E6DDCB1}"/>
              </a:ext>
            </a:extLst>
          </p:cNvPr>
          <p:cNvCxnSpPr>
            <a:cxnSpLocks/>
          </p:cNvCxnSpPr>
          <p:nvPr userDrawn="1"/>
        </p:nvCxnSpPr>
        <p:spPr>
          <a:xfrm flipV="1">
            <a:off x="7940351" y="1500030"/>
            <a:ext cx="2276669" cy="5635"/>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EC58AB05-02AE-03BB-A8BE-34334A91FDAD}"/>
              </a:ext>
            </a:extLst>
          </p:cNvPr>
          <p:cNvCxnSpPr>
            <a:cxnSpLocks/>
          </p:cNvCxnSpPr>
          <p:nvPr userDrawn="1"/>
        </p:nvCxnSpPr>
        <p:spPr>
          <a:xfrm>
            <a:off x="10217020" y="1505665"/>
            <a:ext cx="1136779"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119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CC5D-6198-DFEE-B188-C0F6D72F8532}"/>
              </a:ext>
            </a:extLst>
          </p:cNvPr>
          <p:cNvSpPr>
            <a:spLocks noGrp="1"/>
          </p:cNvSpPr>
          <p:nvPr>
            <p:ph type="title"/>
          </p:nvPr>
        </p:nvSpPr>
        <p:spPr>
          <a:xfrm>
            <a:off x="2388636" y="365125"/>
            <a:ext cx="8965164" cy="11349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B7BCC69-2F4D-003A-B4E8-64EF91BE72DC}"/>
              </a:ext>
            </a:extLst>
          </p:cNvPr>
          <p:cNvSpPr>
            <a:spLocks noGrp="1"/>
          </p:cNvSpPr>
          <p:nvPr>
            <p:ph idx="1"/>
          </p:nvPr>
        </p:nvSpPr>
        <p:spPr>
          <a:xfrm>
            <a:off x="2388636" y="1825625"/>
            <a:ext cx="89651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EB437-B5AF-D15D-7589-12413FC6D181}"/>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3915BADC-D86B-519C-75D5-C6687B00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1F606-4F95-79BD-1F88-F5879CF3F700}"/>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7" name="Rectangle 6">
            <a:extLst>
              <a:ext uri="{FF2B5EF4-FFF2-40B4-BE49-F238E27FC236}">
                <a16:creationId xmlns:a16="http://schemas.microsoft.com/office/drawing/2014/main" id="{9439B905-60A1-5866-4478-BC4BABB54316}"/>
              </a:ext>
            </a:extLst>
          </p:cNvPr>
          <p:cNvSpPr/>
          <p:nvPr userDrawn="1"/>
        </p:nvSpPr>
        <p:spPr>
          <a:xfrm>
            <a:off x="0" y="751114"/>
            <a:ext cx="1296955" cy="535577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C5541-7C9C-0C06-0612-4DE0176F43C0}"/>
              </a:ext>
            </a:extLst>
          </p:cNvPr>
          <p:cNvSpPr/>
          <p:nvPr userDrawn="1"/>
        </p:nvSpPr>
        <p:spPr>
          <a:xfrm>
            <a:off x="457201" y="1955915"/>
            <a:ext cx="1464906" cy="2873828"/>
          </a:xfrm>
          <a:prstGeom prst="rect">
            <a:avLst/>
          </a:prstGeom>
          <a:ln>
            <a:noFill/>
          </a:ln>
          <a:effectLst>
            <a:outerShdw blurRad="50800" dist="38100" dir="270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a:extLst>
              <a:ext uri="{FF2B5EF4-FFF2-40B4-BE49-F238E27FC236}">
                <a16:creationId xmlns:a16="http://schemas.microsoft.com/office/drawing/2014/main" id="{A037EBD0-1791-8EEC-A480-CA0904891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193" y="2910812"/>
            <a:ext cx="752921" cy="1036374"/>
          </a:xfrm>
          <a:prstGeom prst="rect">
            <a:avLst/>
          </a:prstGeom>
        </p:spPr>
      </p:pic>
      <p:grpSp>
        <p:nvGrpSpPr>
          <p:cNvPr id="21" name="Group 20">
            <a:extLst>
              <a:ext uri="{FF2B5EF4-FFF2-40B4-BE49-F238E27FC236}">
                <a16:creationId xmlns:a16="http://schemas.microsoft.com/office/drawing/2014/main" id="{290E8CDE-7190-95BE-6BCC-569418B81692}"/>
              </a:ext>
            </a:extLst>
          </p:cNvPr>
          <p:cNvGrpSpPr/>
          <p:nvPr userDrawn="1"/>
        </p:nvGrpSpPr>
        <p:grpSpPr>
          <a:xfrm>
            <a:off x="2379308" y="1500030"/>
            <a:ext cx="8974491" cy="11271"/>
            <a:chOff x="2379308" y="1679417"/>
            <a:chExt cx="8974491" cy="11271"/>
          </a:xfrm>
        </p:grpSpPr>
        <p:cxnSp>
          <p:nvCxnSpPr>
            <p:cNvPr id="12" name="Straight Connector 11">
              <a:extLst>
                <a:ext uri="{FF2B5EF4-FFF2-40B4-BE49-F238E27FC236}">
                  <a16:creationId xmlns:a16="http://schemas.microsoft.com/office/drawing/2014/main" id="{D06C4BA4-C8DF-A5D7-13BC-9397643A40DF}"/>
                </a:ext>
              </a:extLst>
            </p:cNvPr>
            <p:cNvCxnSpPr>
              <a:cxnSpLocks/>
            </p:cNvCxnSpPr>
            <p:nvPr userDrawn="1"/>
          </p:nvCxnSpPr>
          <p:spPr>
            <a:xfrm>
              <a:off x="2379308" y="1690688"/>
              <a:ext cx="5561043"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A61205-C36A-242C-B208-9A8B5E6DDCB1}"/>
                </a:ext>
              </a:extLst>
            </p:cNvPr>
            <p:cNvCxnSpPr>
              <a:cxnSpLocks/>
            </p:cNvCxnSpPr>
            <p:nvPr userDrawn="1"/>
          </p:nvCxnSpPr>
          <p:spPr>
            <a:xfrm flipV="1">
              <a:off x="7940351" y="1679417"/>
              <a:ext cx="2276669" cy="5635"/>
            </a:xfrm>
            <a:prstGeom prst="line">
              <a:avLst/>
            </a:prstGeom>
            <a:ln w="762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EC58AB05-02AE-03BB-A8BE-34334A91FDAD}"/>
                </a:ext>
              </a:extLst>
            </p:cNvPr>
            <p:cNvCxnSpPr>
              <a:cxnSpLocks/>
            </p:cNvCxnSpPr>
            <p:nvPr userDrawn="1"/>
          </p:nvCxnSpPr>
          <p:spPr>
            <a:xfrm>
              <a:off x="10217020" y="1685052"/>
              <a:ext cx="1136779" cy="0"/>
            </a:xfrm>
            <a:prstGeom prst="line">
              <a:avLst/>
            </a:prstGeom>
            <a:ln w="444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5133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975E9E-8711-F2B3-5B7B-115BF6C4C7C9}"/>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4" name="Footer Placeholder 3">
            <a:extLst>
              <a:ext uri="{FF2B5EF4-FFF2-40B4-BE49-F238E27FC236}">
                <a16:creationId xmlns:a16="http://schemas.microsoft.com/office/drawing/2014/main" id="{04EAC95D-95BA-3D84-5824-A570A1A4C3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1C12FA-C286-5FD5-FA21-C796D5F9E386}"/>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6" name="Rectangle 5">
            <a:extLst>
              <a:ext uri="{FF2B5EF4-FFF2-40B4-BE49-F238E27FC236}">
                <a16:creationId xmlns:a16="http://schemas.microsoft.com/office/drawing/2014/main" id="{A0B4235F-0DEF-78F9-0D5D-10A741040811}"/>
              </a:ext>
            </a:extLst>
          </p:cNvPr>
          <p:cNvSpPr/>
          <p:nvPr userDrawn="1"/>
        </p:nvSpPr>
        <p:spPr>
          <a:xfrm>
            <a:off x="472439" y="278476"/>
            <a:ext cx="11247120" cy="63010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300B5F-E80B-4586-21B3-42248A94BEE5}"/>
              </a:ext>
            </a:extLst>
          </p:cNvPr>
          <p:cNvSpPr/>
          <p:nvPr userDrawn="1"/>
        </p:nvSpPr>
        <p:spPr>
          <a:xfrm>
            <a:off x="3211483" y="0"/>
            <a:ext cx="5769033" cy="128847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41080B-41E3-13D7-24C7-7B6BE5919095}"/>
              </a:ext>
            </a:extLst>
          </p:cNvPr>
          <p:cNvSpPr>
            <a:spLocks noGrp="1"/>
          </p:cNvSpPr>
          <p:nvPr>
            <p:ph type="title"/>
          </p:nvPr>
        </p:nvSpPr>
        <p:spPr>
          <a:xfrm>
            <a:off x="3656485" y="278475"/>
            <a:ext cx="4879027" cy="731521"/>
          </a:xfrm>
        </p:spPr>
        <p:txBody>
          <a:bodyPr>
            <a:normAutofit/>
          </a:bodyPr>
          <a:lstStyle>
            <a:lvl1pPr algn="ctr">
              <a:defRPr sz="3200">
                <a:solidFill>
                  <a:schemeClr val="bg1"/>
                </a:solidFill>
              </a:defRPr>
            </a:lvl1pPr>
          </a:lstStyle>
          <a:p>
            <a:r>
              <a:rPr lang="en-US"/>
              <a:t>Click to edit Master title style</a:t>
            </a:r>
          </a:p>
        </p:txBody>
      </p:sp>
      <p:pic>
        <p:nvPicPr>
          <p:cNvPr id="8" name="Picture 7" descr="A green recycle bin with black background&#10;&#10;Description automatically generated">
            <a:extLst>
              <a:ext uri="{FF2B5EF4-FFF2-40B4-BE49-F238E27FC236}">
                <a16:creationId xmlns:a16="http://schemas.microsoft.com/office/drawing/2014/main" id="{71448457-3E13-2945-9F6A-20871C7B11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331128"/>
            <a:ext cx="666089" cy="916852"/>
          </a:xfrm>
          <a:prstGeom prst="rect">
            <a:avLst/>
          </a:prstGeom>
        </p:spPr>
      </p:pic>
      <p:sp>
        <p:nvSpPr>
          <p:cNvPr id="11" name="Content Placeholder 2">
            <a:extLst>
              <a:ext uri="{FF2B5EF4-FFF2-40B4-BE49-F238E27FC236}">
                <a16:creationId xmlns:a16="http://schemas.microsoft.com/office/drawing/2014/main" id="{140A408C-1F64-9D86-48E6-407C10ACFC4C}"/>
              </a:ext>
            </a:extLst>
          </p:cNvPr>
          <p:cNvSpPr>
            <a:spLocks noGrp="1"/>
          </p:cNvSpPr>
          <p:nvPr>
            <p:ph idx="1"/>
          </p:nvPr>
        </p:nvSpPr>
        <p:spPr>
          <a:xfrm>
            <a:off x="1710612" y="1566949"/>
            <a:ext cx="943686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31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F0AFF5F-596C-30D7-C47F-81BD2A6342B8}"/>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6" name="Footer Placeholder 5">
            <a:extLst>
              <a:ext uri="{FF2B5EF4-FFF2-40B4-BE49-F238E27FC236}">
                <a16:creationId xmlns:a16="http://schemas.microsoft.com/office/drawing/2014/main" id="{F5A25D6E-154A-349B-5694-166DCF60A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ED95D2-7E75-DE44-D2D8-AAC705A4F67B}"/>
              </a:ext>
            </a:extLst>
          </p:cNvPr>
          <p:cNvSpPr>
            <a:spLocks noGrp="1"/>
          </p:cNvSpPr>
          <p:nvPr>
            <p:ph type="sldNum" sz="quarter" idx="12"/>
          </p:nvPr>
        </p:nvSpPr>
        <p:spPr/>
        <p:txBody>
          <a:bodyPr/>
          <a:lstStyle/>
          <a:p>
            <a:fld id="{CB0009CE-AEF1-4F71-921C-5F7A43070A76}" type="slidenum">
              <a:rPr lang="en-US" smtClean="0"/>
              <a:t>‹#›</a:t>
            </a:fld>
            <a:endParaRPr lang="en-US"/>
          </a:p>
        </p:txBody>
      </p:sp>
      <p:sp>
        <p:nvSpPr>
          <p:cNvPr id="8" name="Rectangle 7">
            <a:extLst>
              <a:ext uri="{FF2B5EF4-FFF2-40B4-BE49-F238E27FC236}">
                <a16:creationId xmlns:a16="http://schemas.microsoft.com/office/drawing/2014/main" id="{54F920C0-015C-80D5-4F3D-72634C612018}"/>
              </a:ext>
            </a:extLst>
          </p:cNvPr>
          <p:cNvSpPr/>
          <p:nvPr userDrawn="1"/>
        </p:nvSpPr>
        <p:spPr>
          <a:xfrm>
            <a:off x="3163078" y="451335"/>
            <a:ext cx="8190722" cy="59458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380080-00B2-B016-3CAF-182D483678BF}"/>
              </a:ext>
            </a:extLst>
          </p:cNvPr>
          <p:cNvSpPr/>
          <p:nvPr userDrawn="1"/>
        </p:nvSpPr>
        <p:spPr>
          <a:xfrm>
            <a:off x="784628" y="1917440"/>
            <a:ext cx="3235327" cy="3023119"/>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a:extLst>
              <a:ext uri="{FF2B5EF4-FFF2-40B4-BE49-F238E27FC236}">
                <a16:creationId xmlns:a16="http://schemas.microsoft.com/office/drawing/2014/main" id="{48286680-99C6-CA5F-818C-DD046338B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277" y="2070821"/>
            <a:ext cx="473144" cy="651269"/>
          </a:xfrm>
          <a:prstGeom prst="rect">
            <a:avLst/>
          </a:prstGeom>
        </p:spPr>
      </p:pic>
      <p:sp>
        <p:nvSpPr>
          <p:cNvPr id="11" name="Title 1">
            <a:extLst>
              <a:ext uri="{FF2B5EF4-FFF2-40B4-BE49-F238E27FC236}">
                <a16:creationId xmlns:a16="http://schemas.microsoft.com/office/drawing/2014/main" id="{D188C716-4D56-7C81-151A-A9ABC2AC9532}"/>
              </a:ext>
            </a:extLst>
          </p:cNvPr>
          <p:cNvSpPr>
            <a:spLocks noGrp="1"/>
          </p:cNvSpPr>
          <p:nvPr>
            <p:ph type="title"/>
          </p:nvPr>
        </p:nvSpPr>
        <p:spPr>
          <a:xfrm>
            <a:off x="1092567" y="3110281"/>
            <a:ext cx="2532909" cy="992000"/>
          </a:xfrm>
        </p:spPr>
        <p:txBody>
          <a:bodyPr>
            <a:noAutofit/>
          </a:bodyPr>
          <a:lstStyle>
            <a:lvl1pPr>
              <a:defRPr sz="3200">
                <a:solidFill>
                  <a:schemeClr val="bg1"/>
                </a:solidFill>
              </a:defRPr>
            </a:lvl1pPr>
          </a:lstStyle>
          <a:p>
            <a:pPr algn="l"/>
            <a:r>
              <a:rPr lang="en-US"/>
              <a:t>Click to edit Master title style</a:t>
            </a:r>
          </a:p>
        </p:txBody>
      </p:sp>
      <p:sp>
        <p:nvSpPr>
          <p:cNvPr id="12" name="Content Placeholder 2">
            <a:extLst>
              <a:ext uri="{FF2B5EF4-FFF2-40B4-BE49-F238E27FC236}">
                <a16:creationId xmlns:a16="http://schemas.microsoft.com/office/drawing/2014/main" id="{A6E767B8-6B67-B020-4816-E2D04EB33F43}"/>
              </a:ext>
            </a:extLst>
          </p:cNvPr>
          <p:cNvSpPr>
            <a:spLocks noGrp="1"/>
          </p:cNvSpPr>
          <p:nvPr>
            <p:ph idx="1"/>
          </p:nvPr>
        </p:nvSpPr>
        <p:spPr>
          <a:xfrm>
            <a:off x="4327894" y="1228174"/>
            <a:ext cx="67715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220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396B-9AD9-608F-7A63-0482933CC3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F27782-8C03-DE10-6FBC-C5B1D10A3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A67296-E8C2-F027-5E6C-66385060AC3E}"/>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C65259AA-1A21-3016-4C44-9E2EEE799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959A6-754B-22BD-B6C7-5C08A2B2BE4C}"/>
              </a:ext>
            </a:extLst>
          </p:cNvPr>
          <p:cNvSpPr>
            <a:spLocks noGrp="1"/>
          </p:cNvSpPr>
          <p:nvPr>
            <p:ph type="sldNum" sz="quarter" idx="12"/>
          </p:nvPr>
        </p:nvSpPr>
        <p:spPr/>
        <p:txBody>
          <a:bodyPr/>
          <a:lstStyle/>
          <a:p>
            <a:fld id="{CB0009CE-AEF1-4F71-921C-5F7A43070A76}" type="slidenum">
              <a:rPr lang="en-US" smtClean="0"/>
              <a:t>‹#›</a:t>
            </a:fld>
            <a:endParaRPr lang="en-US"/>
          </a:p>
        </p:txBody>
      </p:sp>
    </p:spTree>
    <p:extLst>
      <p:ext uri="{BB962C8B-B14F-4D97-AF65-F5344CB8AC3E}">
        <p14:creationId xmlns:p14="http://schemas.microsoft.com/office/powerpoint/2010/main" val="36544446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097C-635E-99BA-B13D-82902C6485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A79DA5-2388-7BB4-DB64-352D2DEA5F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8BC2F9-B8D0-C1BC-6056-84B69EEE4A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09CA7-4BB2-AA90-8932-AB404A5BF799}"/>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6" name="Footer Placeholder 5">
            <a:extLst>
              <a:ext uri="{FF2B5EF4-FFF2-40B4-BE49-F238E27FC236}">
                <a16:creationId xmlns:a16="http://schemas.microsoft.com/office/drawing/2014/main" id="{F53A5947-3A3B-F45D-B17D-63D270499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E3EC5-10A4-1CF1-ED31-C3E47D37A71F}"/>
              </a:ext>
            </a:extLst>
          </p:cNvPr>
          <p:cNvSpPr>
            <a:spLocks noGrp="1"/>
          </p:cNvSpPr>
          <p:nvPr>
            <p:ph type="sldNum" sz="quarter" idx="12"/>
          </p:nvPr>
        </p:nvSpPr>
        <p:spPr/>
        <p:txBody>
          <a:bodyPr/>
          <a:lstStyle/>
          <a:p>
            <a:fld id="{CB0009CE-AEF1-4F71-921C-5F7A43070A76}" type="slidenum">
              <a:rPr lang="en-US" smtClean="0"/>
              <a:t>‹#›</a:t>
            </a:fld>
            <a:endParaRPr lang="en-US"/>
          </a:p>
        </p:txBody>
      </p:sp>
    </p:spTree>
    <p:extLst>
      <p:ext uri="{BB962C8B-B14F-4D97-AF65-F5344CB8AC3E}">
        <p14:creationId xmlns:p14="http://schemas.microsoft.com/office/powerpoint/2010/main" val="2061321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CE54-1C5C-43B3-DACB-7EABBDF3A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998E0F-7DF2-A2F0-5572-CA678CBA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B66237-D0DF-5A3A-C218-995FB3F099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827E4E-5357-5334-D448-DCD6F4689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277ED-F676-F839-8DC1-3796BF5B9F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53DA0C-3A11-AA8E-099F-274F1DA246D9}"/>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8" name="Footer Placeholder 7">
            <a:extLst>
              <a:ext uri="{FF2B5EF4-FFF2-40B4-BE49-F238E27FC236}">
                <a16:creationId xmlns:a16="http://schemas.microsoft.com/office/drawing/2014/main" id="{E1331F7D-65D1-22A8-013C-CE6C4E1221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4794E5-B559-22A5-81FC-4C427205C6C1}"/>
              </a:ext>
            </a:extLst>
          </p:cNvPr>
          <p:cNvSpPr>
            <a:spLocks noGrp="1"/>
          </p:cNvSpPr>
          <p:nvPr>
            <p:ph type="sldNum" sz="quarter" idx="12"/>
          </p:nvPr>
        </p:nvSpPr>
        <p:spPr/>
        <p:txBody>
          <a:bodyPr/>
          <a:lstStyle/>
          <a:p>
            <a:fld id="{CB0009CE-AEF1-4F71-921C-5F7A43070A76}" type="slidenum">
              <a:rPr lang="en-US" smtClean="0"/>
              <a:t>‹#›</a:t>
            </a:fld>
            <a:endParaRPr lang="en-US"/>
          </a:p>
        </p:txBody>
      </p:sp>
    </p:spTree>
    <p:extLst>
      <p:ext uri="{BB962C8B-B14F-4D97-AF65-F5344CB8AC3E}">
        <p14:creationId xmlns:p14="http://schemas.microsoft.com/office/powerpoint/2010/main" val="3862865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423B-2CD9-2167-73DE-B9508FC59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B2833B-6C4A-7E45-FEAA-4518ACB33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D8A19D-D080-893D-A31F-740CEB500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59E2B0-29CF-5B29-74CD-58AF39DBF2CE}"/>
              </a:ext>
            </a:extLst>
          </p:cNvPr>
          <p:cNvSpPr>
            <a:spLocks noGrp="1"/>
          </p:cNvSpPr>
          <p:nvPr>
            <p:ph type="dt" sz="half" idx="10"/>
          </p:nvPr>
        </p:nvSpPr>
        <p:spPr/>
        <p:txBody>
          <a:bodyPr/>
          <a:lstStyle/>
          <a:p>
            <a:fld id="{A1819500-D30E-4741-A5E9-F8215E6A338D}" type="datetimeFigureOut">
              <a:rPr lang="en-US" smtClean="0"/>
              <a:t>Thu 2025 09 25</a:t>
            </a:fld>
            <a:endParaRPr lang="en-US"/>
          </a:p>
        </p:txBody>
      </p:sp>
      <p:sp>
        <p:nvSpPr>
          <p:cNvPr id="6" name="Footer Placeholder 5">
            <a:extLst>
              <a:ext uri="{FF2B5EF4-FFF2-40B4-BE49-F238E27FC236}">
                <a16:creationId xmlns:a16="http://schemas.microsoft.com/office/drawing/2014/main" id="{59E0700D-7770-F2A6-147D-561D2061F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820AD-326D-C0F3-B86A-C8D369886033}"/>
              </a:ext>
            </a:extLst>
          </p:cNvPr>
          <p:cNvSpPr>
            <a:spLocks noGrp="1"/>
          </p:cNvSpPr>
          <p:nvPr>
            <p:ph type="sldNum" sz="quarter" idx="12"/>
          </p:nvPr>
        </p:nvSpPr>
        <p:spPr/>
        <p:txBody>
          <a:bodyPr/>
          <a:lstStyle/>
          <a:p>
            <a:fld id="{CB0009CE-AEF1-4F71-921C-5F7A43070A76}" type="slidenum">
              <a:rPr lang="en-US" smtClean="0"/>
              <a:t>‹#›</a:t>
            </a:fld>
            <a:endParaRPr lang="en-US"/>
          </a:p>
        </p:txBody>
      </p:sp>
    </p:spTree>
    <p:extLst>
      <p:ext uri="{BB962C8B-B14F-4D97-AF65-F5344CB8AC3E}">
        <p14:creationId xmlns:p14="http://schemas.microsoft.com/office/powerpoint/2010/main" val="22373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B73766-F196-49CE-F832-2AD06C74F240}"/>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3" name="Footer Placeholder 2">
            <a:extLst>
              <a:ext uri="{FF2B5EF4-FFF2-40B4-BE49-F238E27FC236}">
                <a16:creationId xmlns:a16="http://schemas.microsoft.com/office/drawing/2014/main" id="{AA71F954-E64A-B65C-1828-F4595C2948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EF746-C645-101C-5D45-B7BF9CE97A12}"/>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165680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C60D-83C8-DCD5-59FF-A88A6FA15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B3233D-9E38-6E0E-9CD5-991353BCEC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135D11-EFAD-4490-9958-21EC4DDD8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75D9E0-AF01-4258-2CB0-6F93D8F985C1}"/>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6" name="Footer Placeholder 5">
            <a:extLst>
              <a:ext uri="{FF2B5EF4-FFF2-40B4-BE49-F238E27FC236}">
                <a16:creationId xmlns:a16="http://schemas.microsoft.com/office/drawing/2014/main" id="{DC0A42F6-8668-7B90-0581-2C5A938C5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9E4FE-99A8-923E-7BBB-77B21DB3682D}"/>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146893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ACB4-46C1-85CD-40E1-2D82FBD38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7DAC14-E777-F8B4-17EA-43F849E50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BF0E07-E0AF-D0EF-F1DF-D1156A072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8EA8C0-3A6B-C607-0520-79B02A5F84B1}"/>
              </a:ext>
            </a:extLst>
          </p:cNvPr>
          <p:cNvSpPr>
            <a:spLocks noGrp="1"/>
          </p:cNvSpPr>
          <p:nvPr>
            <p:ph type="dt" sz="half" idx="10"/>
          </p:nvPr>
        </p:nvSpPr>
        <p:spPr/>
        <p:txBody>
          <a:bodyPr/>
          <a:lstStyle/>
          <a:p>
            <a:fld id="{7D349315-C6E3-0D46-BE86-601F08F2F3AA}" type="datetimeFigureOut">
              <a:rPr lang="en-US" smtClean="0"/>
              <a:t>Thu 2025 09 25</a:t>
            </a:fld>
            <a:endParaRPr lang="en-US"/>
          </a:p>
        </p:txBody>
      </p:sp>
      <p:sp>
        <p:nvSpPr>
          <p:cNvPr id="6" name="Footer Placeholder 5">
            <a:extLst>
              <a:ext uri="{FF2B5EF4-FFF2-40B4-BE49-F238E27FC236}">
                <a16:creationId xmlns:a16="http://schemas.microsoft.com/office/drawing/2014/main" id="{740AF1F0-A957-F8D4-8BBC-DE3C9ED73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9ED00-D62A-729B-9054-F054960D40A7}"/>
              </a:ext>
            </a:extLst>
          </p:cNvPr>
          <p:cNvSpPr>
            <a:spLocks noGrp="1"/>
          </p:cNvSpPr>
          <p:nvPr>
            <p:ph type="sldNum" sz="quarter" idx="12"/>
          </p:nvPr>
        </p:nvSpPr>
        <p:spPr/>
        <p:txBody>
          <a:bodyPr/>
          <a:lstStyle/>
          <a:p>
            <a:fld id="{7287A347-2BF8-8040-9BD6-2CD0E4837481}" type="slidenum">
              <a:rPr lang="en-US" smtClean="0"/>
              <a:t>‹#›</a:t>
            </a:fld>
            <a:endParaRPr lang="en-US"/>
          </a:p>
        </p:txBody>
      </p:sp>
    </p:spTree>
    <p:extLst>
      <p:ext uri="{BB962C8B-B14F-4D97-AF65-F5344CB8AC3E}">
        <p14:creationId xmlns:p14="http://schemas.microsoft.com/office/powerpoint/2010/main" val="146641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B4C4F-57E6-C4B6-3A52-DDE1F585E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15CFCB-07C4-70C7-8AFA-6040CB475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46569-1A72-9827-A313-7BFC42E239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349315-C6E3-0D46-BE86-601F08F2F3AA}" type="datetimeFigureOut">
              <a:rPr lang="en-US" smtClean="0"/>
              <a:t>Thu 2025 09 25</a:t>
            </a:fld>
            <a:endParaRPr lang="en-US"/>
          </a:p>
        </p:txBody>
      </p:sp>
      <p:sp>
        <p:nvSpPr>
          <p:cNvPr id="5" name="Footer Placeholder 4">
            <a:extLst>
              <a:ext uri="{FF2B5EF4-FFF2-40B4-BE49-F238E27FC236}">
                <a16:creationId xmlns:a16="http://schemas.microsoft.com/office/drawing/2014/main" id="{015F26D7-EFB8-82FB-87A1-5DF76F877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995966-52EE-8D8E-ABB5-5B9940BF90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87A347-2BF8-8040-9BD6-2CD0E4837481}" type="slidenum">
              <a:rPr lang="en-US" smtClean="0"/>
              <a:t>‹#›</a:t>
            </a:fld>
            <a:endParaRPr lang="en-US"/>
          </a:p>
        </p:txBody>
      </p:sp>
    </p:spTree>
    <p:extLst>
      <p:ext uri="{BB962C8B-B14F-4D97-AF65-F5344CB8AC3E}">
        <p14:creationId xmlns:p14="http://schemas.microsoft.com/office/powerpoint/2010/main" val="2411985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Thu 2025 09 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18876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2F8552-11D7-484A-B3DE-6F5C40CF84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70DE24-77A1-4701-9AAB-39F684772E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DB94B-5787-40FE-8DCE-10CA5681E4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A216B-8AB6-4805-A8FB-0A89C2ABCF49}" type="datetimeFigureOut">
              <a:rPr lang="en-US" smtClean="0"/>
              <a:t>Thu 2025 09 25</a:t>
            </a:fld>
            <a:endParaRPr lang="en-US"/>
          </a:p>
        </p:txBody>
      </p:sp>
      <p:sp>
        <p:nvSpPr>
          <p:cNvPr id="5" name="Footer Placeholder 4">
            <a:extLst>
              <a:ext uri="{FF2B5EF4-FFF2-40B4-BE49-F238E27FC236}">
                <a16:creationId xmlns:a16="http://schemas.microsoft.com/office/drawing/2014/main" id="{2001F84C-2DAA-47CB-8196-0A6F467B91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A32AE3-7A74-4B47-B79C-F9CD2373A0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90733-2401-43E8-A7DF-1457759631D7}" type="slidenum">
              <a:rPr lang="en-US" smtClean="0"/>
              <a:t>‹#›</a:t>
            </a:fld>
            <a:endParaRPr lang="en-US"/>
          </a:p>
        </p:txBody>
      </p:sp>
    </p:spTree>
    <p:extLst>
      <p:ext uri="{BB962C8B-B14F-4D97-AF65-F5344CB8AC3E}">
        <p14:creationId xmlns:p14="http://schemas.microsoft.com/office/powerpoint/2010/main" val="34403818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Thu 2025 09 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136682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4E77B-7999-39E0-7A91-34743BA34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3920A9-057B-39C9-0C24-4AF6FEEC7D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7CB6-8051-3A24-BDEB-3904AB188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19500-D30E-4741-A5E9-F8215E6A338D}" type="datetimeFigureOut">
              <a:rPr lang="en-US" smtClean="0"/>
              <a:t>Thu 2025 09 25</a:t>
            </a:fld>
            <a:endParaRPr lang="en-US"/>
          </a:p>
        </p:txBody>
      </p:sp>
      <p:sp>
        <p:nvSpPr>
          <p:cNvPr id="5" name="Footer Placeholder 4">
            <a:extLst>
              <a:ext uri="{FF2B5EF4-FFF2-40B4-BE49-F238E27FC236}">
                <a16:creationId xmlns:a16="http://schemas.microsoft.com/office/drawing/2014/main" id="{7EE9C79F-6B8D-73FB-B446-CC6B3F106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05B757-C37B-AAAD-6EA8-628578A3D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09CE-AEF1-4F71-921C-5F7A43070A76}" type="slidenum">
              <a:rPr lang="en-US" smtClean="0"/>
              <a:t>‹#›</a:t>
            </a:fld>
            <a:endParaRPr lang="en-US"/>
          </a:p>
        </p:txBody>
      </p:sp>
    </p:spTree>
    <p:extLst>
      <p:ext uri="{BB962C8B-B14F-4D97-AF65-F5344CB8AC3E}">
        <p14:creationId xmlns:p14="http://schemas.microsoft.com/office/powerpoint/2010/main" val="114961292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xStyles>
    <p:title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63.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eg"/></Relationships>
</file>

<file path=ppt/slides/_rels/slide5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5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5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5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ginnovation.info/"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journals.sagepub.com/doi/10.1177/0149206320901565" TargetMode="External"/><Relationship Id="rId2" Type="http://schemas.openxmlformats.org/officeDocument/2006/relationships/hyperlink" Target="https://doi.org/10.1016/j.respol.2021.104334" TargetMode="External"/><Relationship Id="rId1" Type="http://schemas.openxmlformats.org/officeDocument/2006/relationships/slideLayout" Target="../slideLayouts/slideLayout2.xml"/><Relationship Id="rId5" Type="http://schemas.openxmlformats.org/officeDocument/2006/relationships/hyperlink" Target="https://srdc.msstate.edu/sites/default/files/2024-02/Collaborations-that-Work-Report-Final-2024_0.pdf" TargetMode="External"/><Relationship Id="rId4" Type="http://schemas.openxmlformats.org/officeDocument/2006/relationships/hyperlink" Target="https://doi.org/10.1080/02255189.2021.1872507"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88.jpeg"/><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jpeg"/></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88.jpeg"/><Relationship Id="rId5" Type="http://schemas.openxmlformats.org/officeDocument/2006/relationships/image" Target="../media/image26.png"/><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reeform 2"/>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227977" y="4726604"/>
            <a:ext cx="768677" cy="76867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323348" y="5274990"/>
            <a:ext cx="1743847" cy="174384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7" name="Group 7"/>
          <p:cNvGrpSpPr/>
          <p:nvPr/>
        </p:nvGrpSpPr>
        <p:grpSpPr>
          <a:xfrm rot="-10800000">
            <a:off x="10195349" y="923686"/>
            <a:ext cx="768677" cy="76867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9" name="Group 9"/>
          <p:cNvGrpSpPr/>
          <p:nvPr/>
        </p:nvGrpSpPr>
        <p:grpSpPr>
          <a:xfrm rot="-10800000">
            <a:off x="10771502" y="-599870"/>
            <a:ext cx="1743847" cy="174384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11" name="Group 11"/>
          <p:cNvGrpSpPr>
            <a:grpSpLocks noChangeAspect="1"/>
          </p:cNvGrpSpPr>
          <p:nvPr/>
        </p:nvGrpSpPr>
        <p:grpSpPr>
          <a:xfrm>
            <a:off x="3352800" y="685800"/>
            <a:ext cx="5486400" cy="5486400"/>
            <a:chOff x="0" y="0"/>
            <a:chExt cx="1708150" cy="1708150"/>
          </a:xfrm>
        </p:grpSpPr>
        <p:sp>
          <p:nvSpPr>
            <p:cNvPr id="12" name="Freeform 12"/>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sp>
        <p:nvSpPr>
          <p:cNvPr id="14" name="TextBox 14"/>
          <p:cNvSpPr txBox="1"/>
          <p:nvPr/>
        </p:nvSpPr>
        <p:spPr>
          <a:xfrm>
            <a:off x="863600" y="2160907"/>
            <a:ext cx="10820400" cy="2090316"/>
          </a:xfrm>
          <a:prstGeom prst="rect">
            <a:avLst/>
          </a:prstGeom>
        </p:spPr>
        <p:txBody>
          <a:bodyPr lIns="0" tIns="0" rIns="0" bIns="0" rtlCol="0" anchor="t">
            <a:spAutoFit/>
          </a:bodyPr>
          <a:lstStyle/>
          <a:p>
            <a:pPr algn="ctr" defTabSz="609630">
              <a:lnSpc>
                <a:spcPts val="8766"/>
              </a:lnSpc>
              <a:spcBef>
                <a:spcPct val="0"/>
              </a:spcBef>
            </a:pPr>
            <a:r>
              <a:rPr lang="en-US" sz="6262" dirty="0">
                <a:solidFill>
                  <a:prstClr val="white"/>
                </a:solidFill>
                <a:latin typeface="Roboto Bold"/>
              </a:rPr>
              <a:t>Fall Business Meeting</a:t>
            </a:r>
          </a:p>
          <a:p>
            <a:pPr algn="ctr" defTabSz="609630">
              <a:lnSpc>
                <a:spcPts val="8766"/>
              </a:lnSpc>
              <a:spcBef>
                <a:spcPct val="0"/>
              </a:spcBef>
            </a:pPr>
            <a:r>
              <a:rPr lang="en-US" sz="3600" dirty="0">
                <a:solidFill>
                  <a:prstClr val="white"/>
                </a:solidFill>
                <a:latin typeface="Roboto" panose="02000000000000000000" pitchFamily="2" charset="0"/>
                <a:ea typeface="Roboto" panose="02000000000000000000" pitchFamily="2" charset="0"/>
                <a:cs typeface="Roboto" panose="02000000000000000000" pitchFamily="2" charset="0"/>
              </a:rPr>
              <a:t>September 18, 2025 </a:t>
            </a:r>
          </a:p>
        </p:txBody>
      </p:sp>
      <p:sp>
        <p:nvSpPr>
          <p:cNvPr id="16" name="TextBox 16"/>
          <p:cNvSpPr txBox="1"/>
          <p:nvPr/>
        </p:nvSpPr>
        <p:spPr>
          <a:xfrm>
            <a:off x="3479726" y="5495281"/>
            <a:ext cx="5588150" cy="693523"/>
          </a:xfrm>
          <a:prstGeom prst="rect">
            <a:avLst/>
          </a:prstGeom>
        </p:spPr>
        <p:txBody>
          <a:bodyPr wrap="square" lIns="0" tIns="0" rIns="0" bIns="0" rtlCol="0" anchor="t">
            <a:spAutoFit/>
          </a:bodyPr>
          <a:lstStyle/>
          <a:p>
            <a:pPr algn="ctr" defTabSz="609630">
              <a:lnSpc>
                <a:spcPts val="1737"/>
              </a:lnSpc>
              <a:spcBef>
                <a:spcPct val="0"/>
              </a:spcBef>
            </a:pPr>
            <a:r>
              <a:rPr lang="en-US" sz="2933" b="1" spc="692" dirty="0">
                <a:solidFill>
                  <a:srgbClr val="92D050"/>
                </a:solidFill>
                <a:latin typeface="Roboto"/>
              </a:rPr>
              <a:t>Steve Lommel</a:t>
            </a:r>
          </a:p>
          <a:p>
            <a:pPr algn="ctr" defTabSz="609630">
              <a:lnSpc>
                <a:spcPts val="1737"/>
              </a:lnSpc>
              <a:spcBef>
                <a:spcPct val="0"/>
              </a:spcBef>
            </a:pPr>
            <a:endParaRPr lang="en-US" sz="2933" b="1" spc="692" dirty="0">
              <a:solidFill>
                <a:srgbClr val="92D050"/>
              </a:solidFill>
              <a:latin typeface="Roboto"/>
            </a:endParaRPr>
          </a:p>
          <a:p>
            <a:pPr algn="ctr" defTabSz="609630">
              <a:lnSpc>
                <a:spcPts val="1737"/>
              </a:lnSpc>
              <a:spcBef>
                <a:spcPct val="0"/>
              </a:spcBef>
            </a:pPr>
            <a:r>
              <a:rPr lang="en-US" sz="2933" spc="692" dirty="0">
                <a:solidFill>
                  <a:srgbClr val="92D050"/>
                </a:solidFill>
                <a:latin typeface="Roboto"/>
              </a:rPr>
              <a:t>agInnovation Chair</a:t>
            </a:r>
          </a:p>
        </p:txBody>
      </p:sp>
      <p:pic>
        <p:nvPicPr>
          <p:cNvPr id="13" name="Picture 12" descr="A black background with white text&#10;&#10;AI-generated content may be incorrect.">
            <a:extLst>
              <a:ext uri="{FF2B5EF4-FFF2-40B4-BE49-F238E27FC236}">
                <a16:creationId xmlns:a16="http://schemas.microsoft.com/office/drawing/2014/main" id="{A798EF20-0D69-E176-B483-57D46EA786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863774" y="30169"/>
            <a:ext cx="6477091" cy="21945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EF133F-16FD-B17A-D7DC-C6D83FD42E4B}"/>
              </a:ext>
            </a:extLst>
          </p:cNvPr>
          <p:cNvSpPr>
            <a:spLocks noGrp="1"/>
          </p:cNvSpPr>
          <p:nvPr>
            <p:ph type="ctrTitle"/>
          </p:nvPr>
        </p:nvSpPr>
        <p:spPr>
          <a:xfrm>
            <a:off x="1355077" y="2739635"/>
            <a:ext cx="6584302" cy="1384884"/>
          </a:xfrm>
        </p:spPr>
        <p:txBody>
          <a:bodyPr>
            <a:normAutofit/>
          </a:bodyPr>
          <a:lstStyle/>
          <a:p>
            <a:pPr algn="l"/>
            <a:r>
              <a:rPr lang="en-US" sz="4400">
                <a:solidFill>
                  <a:schemeClr val="bg1"/>
                </a:solidFill>
                <a:latin typeface="Montserrat SemiBold"/>
              </a:rPr>
              <a:t>Academic Programs Section</a:t>
            </a:r>
            <a:endParaRPr lang="en-US"/>
          </a:p>
        </p:txBody>
      </p:sp>
      <p:sp>
        <p:nvSpPr>
          <p:cNvPr id="5" name="Subtitle 2">
            <a:extLst>
              <a:ext uri="{FF2B5EF4-FFF2-40B4-BE49-F238E27FC236}">
                <a16:creationId xmlns:a16="http://schemas.microsoft.com/office/drawing/2014/main" id="{E013B047-AFD6-C11B-6366-37890BDD2C0C}"/>
              </a:ext>
            </a:extLst>
          </p:cNvPr>
          <p:cNvSpPr>
            <a:spLocks noGrp="1"/>
          </p:cNvSpPr>
          <p:nvPr>
            <p:ph type="subTitle" idx="1"/>
          </p:nvPr>
        </p:nvSpPr>
        <p:spPr>
          <a:xfrm>
            <a:off x="1355077" y="4273808"/>
            <a:ext cx="6584301" cy="909735"/>
          </a:xfrm>
        </p:spPr>
        <p:txBody>
          <a:bodyPr vert="horz" lIns="91440" tIns="45720" rIns="91440" bIns="45720" rtlCol="0" anchor="t">
            <a:normAutofit fontScale="92500" lnSpcReduction="20000"/>
          </a:bodyPr>
          <a:lstStyle/>
          <a:p>
            <a:pPr algn="l"/>
            <a:r>
              <a:rPr lang="en-US" sz="2000" dirty="0">
                <a:solidFill>
                  <a:schemeClr val="bg1"/>
                </a:solidFill>
              </a:rPr>
              <a:t>Wendy Fink, Executive Director APS and Associate VP FANR</a:t>
            </a:r>
          </a:p>
          <a:p>
            <a:pPr algn="l"/>
            <a:r>
              <a:rPr lang="en-US" sz="2000" dirty="0">
                <a:solidFill>
                  <a:schemeClr val="bg1"/>
                </a:solidFill>
              </a:rPr>
              <a:t>Sophia Baker, Associate</a:t>
            </a:r>
          </a:p>
        </p:txBody>
      </p:sp>
    </p:spTree>
    <p:extLst>
      <p:ext uri="{BB962C8B-B14F-4D97-AF65-F5344CB8AC3E}">
        <p14:creationId xmlns:p14="http://schemas.microsoft.com/office/powerpoint/2010/main" val="110285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104B62-6FD5-4AF8-2233-4CF00B068139}"/>
              </a:ext>
            </a:extLst>
          </p:cNvPr>
          <p:cNvSpPr>
            <a:spLocks noGrp="1"/>
          </p:cNvSpPr>
          <p:nvPr>
            <p:ph type="title"/>
          </p:nvPr>
        </p:nvSpPr>
        <p:spPr/>
        <p:txBody>
          <a:bodyPr/>
          <a:lstStyle/>
          <a:p>
            <a:r>
              <a:rPr lang="en-US" err="1"/>
              <a:t>AgNGINE</a:t>
            </a:r>
            <a:r>
              <a:rPr lang="en-US"/>
              <a:t> - </a:t>
            </a:r>
            <a:r>
              <a:rPr lang="en-US">
                <a:latin typeface="Gentona Book" pitchFamily="2" charset="77"/>
              </a:rPr>
              <a:t>Agriculture National Graduate Institutional Name Exchange</a:t>
            </a:r>
            <a:endParaRPr lang="en-US"/>
          </a:p>
        </p:txBody>
      </p:sp>
      <p:sp>
        <p:nvSpPr>
          <p:cNvPr id="4" name="Content Placeholder 3">
            <a:extLst>
              <a:ext uri="{FF2B5EF4-FFF2-40B4-BE49-F238E27FC236}">
                <a16:creationId xmlns:a16="http://schemas.microsoft.com/office/drawing/2014/main" id="{342048E6-6D14-ACDA-5706-29B47755B621}"/>
              </a:ext>
            </a:extLst>
          </p:cNvPr>
          <p:cNvSpPr>
            <a:spLocks noGrp="1"/>
          </p:cNvSpPr>
          <p:nvPr>
            <p:ph idx="1"/>
          </p:nvPr>
        </p:nvSpPr>
        <p:spPr/>
        <p:txBody>
          <a:bodyPr/>
          <a:lstStyle/>
          <a:p>
            <a:pPr marL="0" indent="0">
              <a:buNone/>
            </a:pPr>
            <a:r>
              <a:rPr lang="en-US" b="1">
                <a:latin typeface="Gentona Book" pitchFamily="2" charset="77"/>
              </a:rPr>
              <a:t>Purpose:</a:t>
            </a:r>
            <a:r>
              <a:rPr lang="en-US">
                <a:latin typeface="Gentona Book" pitchFamily="2" charset="77"/>
              </a:rPr>
              <a:t> Enhance graduate student recruitment through shared data</a:t>
            </a:r>
          </a:p>
          <a:p>
            <a:pPr marL="0" indent="0">
              <a:buNone/>
            </a:pPr>
            <a:r>
              <a:rPr lang="en-US" b="1">
                <a:latin typeface="Gentona Book" pitchFamily="2" charset="77"/>
              </a:rPr>
              <a:t>Sponsors:</a:t>
            </a:r>
            <a:r>
              <a:rPr lang="en-US">
                <a:latin typeface="Gentona Book" pitchFamily="2" charset="77"/>
              </a:rPr>
              <a:t> </a:t>
            </a:r>
            <a:r>
              <a:rPr lang="en-US" err="1">
                <a:latin typeface="Gentona Book" pitchFamily="2" charset="77"/>
              </a:rPr>
              <a:t>agInnovation</a:t>
            </a:r>
            <a:r>
              <a:rPr lang="en-US">
                <a:latin typeface="Gentona Book" pitchFamily="2" charset="77"/>
              </a:rPr>
              <a:t> and Academic Programs Section</a:t>
            </a:r>
          </a:p>
          <a:p>
            <a:pPr marL="0" indent="0">
              <a:buNone/>
            </a:pPr>
            <a:r>
              <a:rPr lang="en-US" b="1">
                <a:latin typeface="Gentona Book" pitchFamily="2" charset="77"/>
              </a:rPr>
              <a:t>Status:</a:t>
            </a:r>
            <a:r>
              <a:rPr lang="en-US">
                <a:latin typeface="Gentona Book" pitchFamily="2" charset="77"/>
              </a:rPr>
              <a:t> Year 3 of 3-year proposal </a:t>
            </a:r>
          </a:p>
          <a:p>
            <a:pPr marL="0" indent="0">
              <a:buNone/>
            </a:pPr>
            <a:endParaRPr lang="en-US">
              <a:latin typeface="Gentona Book" pitchFamily="2" charset="77"/>
            </a:endParaRPr>
          </a:p>
          <a:p>
            <a:pPr marL="0" indent="0">
              <a:buNone/>
            </a:pPr>
            <a:endParaRPr lang="en-US">
              <a:latin typeface="Gentona Book" pitchFamily="2" charset="77"/>
            </a:endParaRPr>
          </a:p>
          <a:p>
            <a:endParaRPr lang="en-US"/>
          </a:p>
        </p:txBody>
      </p:sp>
      <p:pic>
        <p:nvPicPr>
          <p:cNvPr id="2" name="Picture 1">
            <a:extLst>
              <a:ext uri="{FF2B5EF4-FFF2-40B4-BE49-F238E27FC236}">
                <a16:creationId xmlns:a16="http://schemas.microsoft.com/office/drawing/2014/main" id="{4A9A59BA-EE19-AF9C-F409-2A7AA78BF110}"/>
              </a:ext>
            </a:extLst>
          </p:cNvPr>
          <p:cNvPicPr>
            <a:picLocks noChangeAspect="1"/>
          </p:cNvPicPr>
          <p:nvPr/>
        </p:nvPicPr>
        <p:blipFill>
          <a:blip r:embed="rId3"/>
          <a:stretch>
            <a:fillRect/>
          </a:stretch>
        </p:blipFill>
        <p:spPr>
          <a:xfrm>
            <a:off x="4038600" y="4229887"/>
            <a:ext cx="6318227" cy="1190669"/>
          </a:xfrm>
          <a:prstGeom prst="rect">
            <a:avLst/>
          </a:prstGeom>
        </p:spPr>
      </p:pic>
    </p:spTree>
    <p:extLst>
      <p:ext uri="{BB962C8B-B14F-4D97-AF65-F5344CB8AC3E}">
        <p14:creationId xmlns:p14="http://schemas.microsoft.com/office/powerpoint/2010/main" val="11174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E6F3-8284-63CA-F8D9-740A50FCD09B}"/>
              </a:ext>
            </a:extLst>
          </p:cNvPr>
          <p:cNvSpPr>
            <a:spLocks noGrp="1"/>
          </p:cNvSpPr>
          <p:nvPr>
            <p:ph type="title"/>
          </p:nvPr>
        </p:nvSpPr>
        <p:spPr/>
        <p:txBody>
          <a:bodyPr/>
          <a:lstStyle/>
          <a:p>
            <a:r>
              <a:rPr lang="en-US"/>
              <a:t>Recruitment Initiative </a:t>
            </a:r>
          </a:p>
        </p:txBody>
      </p:sp>
      <p:sp>
        <p:nvSpPr>
          <p:cNvPr id="3" name="Content Placeholder 2">
            <a:extLst>
              <a:ext uri="{FF2B5EF4-FFF2-40B4-BE49-F238E27FC236}">
                <a16:creationId xmlns:a16="http://schemas.microsoft.com/office/drawing/2014/main" id="{8DB9B22D-14C1-7D56-14D4-63D5E4818D8C}"/>
              </a:ext>
            </a:extLst>
          </p:cNvPr>
          <p:cNvSpPr>
            <a:spLocks noGrp="1"/>
          </p:cNvSpPr>
          <p:nvPr>
            <p:ph idx="1"/>
          </p:nvPr>
        </p:nvSpPr>
        <p:spPr>
          <a:xfrm>
            <a:off x="2388636" y="1739361"/>
            <a:ext cx="8965163" cy="4981555"/>
          </a:xfrm>
        </p:spPr>
        <p:txBody>
          <a:bodyPr vert="horz" lIns="91440" tIns="45720" rIns="91440" bIns="45720" rtlCol="0" anchor="t">
            <a:noAutofit/>
          </a:bodyPr>
          <a:lstStyle/>
          <a:p>
            <a:r>
              <a:rPr lang="en-US" sz="2200">
                <a:latin typeface="Open Sans"/>
                <a:ea typeface="Open Sans"/>
                <a:cs typeface="Open Sans"/>
              </a:rPr>
              <a:t>Science Societies, Universities, Industry, Government, and Agricultural NGOs pulling together to create a national recruitment effort for the food, agricultural, and natural resources sciences. </a:t>
            </a:r>
          </a:p>
          <a:p>
            <a:r>
              <a:rPr lang="en-US" sz="2200">
                <a:latin typeface="Open Sans"/>
                <a:ea typeface="Open Sans"/>
                <a:cs typeface="Open Sans"/>
              </a:rPr>
              <a:t>Three-part initiative</a:t>
            </a:r>
          </a:p>
          <a:p>
            <a:pPr marL="800100" lvl="1" indent="-342900">
              <a:buFont typeface="+mj-lt"/>
              <a:buAutoNum type="arabicPeriod"/>
            </a:pPr>
            <a:r>
              <a:rPr lang="en-US" sz="1800">
                <a:latin typeface="Open Sans"/>
                <a:ea typeface="Open Sans"/>
                <a:cs typeface="Open Sans"/>
              </a:rPr>
              <a:t>Form an organization that can champion this effort</a:t>
            </a:r>
          </a:p>
          <a:p>
            <a:pPr marL="800100" lvl="1" indent="-342900">
              <a:buFont typeface="+mj-lt"/>
              <a:buAutoNum type="arabicPeriod"/>
            </a:pPr>
            <a:r>
              <a:rPr lang="en-US" sz="1800">
                <a:latin typeface="Open Sans"/>
                <a:ea typeface="Open Sans"/>
                <a:cs typeface="Open Sans"/>
              </a:rPr>
              <a:t>Conduct a landscape analysis of: the actual needs in various disciplines (how many needed and at what level of education); understanding what attracts students into these fields and what barriers exist for students to pursue education in these areas.</a:t>
            </a:r>
          </a:p>
          <a:p>
            <a:pPr marL="800100" lvl="1" indent="-342900">
              <a:buFont typeface="+mj-lt"/>
              <a:buAutoNum type="arabicPeriod"/>
            </a:pPr>
            <a:r>
              <a:rPr lang="en-US" sz="1800">
                <a:latin typeface="Open Sans"/>
                <a:ea typeface="Open Sans"/>
                <a:cs typeface="Open Sans"/>
              </a:rPr>
              <a:t>Recruitment campaign that would attract student, parent, and advisor attention to these general fields and then direct them to campaigns specific to institutions or disciplines. </a:t>
            </a:r>
            <a:r>
              <a:rPr lang="en-US" sz="2200">
                <a:latin typeface="Open Sans"/>
                <a:ea typeface="Open Sans"/>
                <a:cs typeface="Open Sans"/>
              </a:rPr>
              <a:t> </a:t>
            </a:r>
          </a:p>
          <a:p>
            <a:r>
              <a:rPr lang="en-US" sz="2200">
                <a:latin typeface="Open Sans"/>
                <a:ea typeface="Open Sans"/>
                <a:cs typeface="Open Sans"/>
              </a:rPr>
              <a:t>Timeline – starting launch of organization formation and landscape analysis now. Hope to have this up and running in a year or year and a half. </a:t>
            </a:r>
          </a:p>
        </p:txBody>
      </p:sp>
    </p:spTree>
    <p:extLst>
      <p:ext uri="{BB962C8B-B14F-4D97-AF65-F5344CB8AC3E}">
        <p14:creationId xmlns:p14="http://schemas.microsoft.com/office/powerpoint/2010/main" val="2510006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E7B511-A011-697B-A0B0-017BE3953A67}"/>
              </a:ext>
            </a:extLst>
          </p:cNvPr>
          <p:cNvSpPr>
            <a:spLocks noGrp="1"/>
          </p:cNvSpPr>
          <p:nvPr>
            <p:ph type="ctrTitle"/>
          </p:nvPr>
        </p:nvSpPr>
        <p:spPr>
          <a:xfrm>
            <a:off x="1345552" y="3742006"/>
            <a:ext cx="6584302" cy="1885070"/>
          </a:xfrm>
        </p:spPr>
        <p:txBody>
          <a:bodyPr>
            <a:normAutofit fontScale="90000"/>
          </a:bodyPr>
          <a:lstStyle/>
          <a:p>
            <a:pPr algn="l"/>
            <a:r>
              <a:rPr lang="en-US" sz="4000" dirty="0">
                <a:solidFill>
                  <a:schemeClr val="bg1"/>
                </a:solidFill>
                <a:latin typeface="Montserrat SemiBold"/>
              </a:rPr>
              <a:t>Board on Health and Human Sciences</a:t>
            </a:r>
            <a:br>
              <a:rPr lang="en-US" sz="4400" dirty="0">
                <a:solidFill>
                  <a:schemeClr val="bg1"/>
                </a:solidFill>
                <a:latin typeface="Montserrat SemiBold"/>
              </a:rPr>
            </a:br>
            <a:r>
              <a:rPr lang="en-US" sz="1800" dirty="0">
                <a:solidFill>
                  <a:schemeClr val="bg1"/>
                </a:solidFill>
                <a:latin typeface="Montserrat SemiBold"/>
              </a:rPr>
              <a:t>Kelly Dalton, Executive Director BHHS</a:t>
            </a:r>
            <a:br>
              <a:rPr lang="en-US" sz="1800" dirty="0">
                <a:solidFill>
                  <a:schemeClr val="bg1"/>
                </a:solidFill>
                <a:latin typeface="Montserrat SemiBold"/>
              </a:rPr>
            </a:br>
            <a:r>
              <a:rPr lang="en-US" sz="1800" dirty="0">
                <a:solidFill>
                  <a:schemeClr val="bg1"/>
                </a:solidFill>
                <a:latin typeface="Montserrat SemiBold"/>
              </a:rPr>
              <a:t>Susan Thomas, Senior Associate</a:t>
            </a:r>
            <a:br>
              <a:rPr lang="en-US" sz="4400" dirty="0">
                <a:solidFill>
                  <a:schemeClr val="bg1"/>
                </a:solidFill>
                <a:latin typeface="Montserrat SemiBold"/>
              </a:rPr>
            </a:br>
            <a:endParaRPr lang="en-US" dirty="0">
              <a:solidFill>
                <a:schemeClr val="bg1"/>
              </a:solidFill>
            </a:endParaRPr>
          </a:p>
        </p:txBody>
      </p:sp>
      <p:pic>
        <p:nvPicPr>
          <p:cNvPr id="5" name="Picture 4" descr="A picture containing text, person&#10;&#10;Description automatically generated">
            <a:extLst>
              <a:ext uri="{FF2B5EF4-FFF2-40B4-BE49-F238E27FC236}">
                <a16:creationId xmlns:a16="http://schemas.microsoft.com/office/drawing/2014/main" id="{9C476A9E-4F5A-21A2-CE99-B333E7BD4D5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874516" y="1913421"/>
            <a:ext cx="3534310" cy="1515579"/>
          </a:xfrm>
          <a:prstGeom prst="rect">
            <a:avLst/>
          </a:prstGeom>
        </p:spPr>
      </p:pic>
    </p:spTree>
    <p:extLst>
      <p:ext uri="{BB962C8B-B14F-4D97-AF65-F5344CB8AC3E}">
        <p14:creationId xmlns:p14="http://schemas.microsoft.com/office/powerpoint/2010/main" val="3495382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C6A88-7118-8197-66D4-60F07155DAA1}"/>
              </a:ext>
            </a:extLst>
          </p:cNvPr>
          <p:cNvSpPr>
            <a:spLocks noGrp="1"/>
          </p:cNvSpPr>
          <p:nvPr>
            <p:ph type="title"/>
          </p:nvPr>
        </p:nvSpPr>
        <p:spPr/>
        <p:txBody>
          <a:bodyPr>
            <a:normAutofit/>
          </a:bodyPr>
          <a:lstStyle/>
          <a:p>
            <a:r>
              <a:rPr lang="en-US" sz="3200"/>
              <a:t>Board on Health and Human Sciences</a:t>
            </a:r>
          </a:p>
        </p:txBody>
      </p:sp>
      <p:sp>
        <p:nvSpPr>
          <p:cNvPr id="3" name="Content Placeholder 2">
            <a:extLst>
              <a:ext uri="{FF2B5EF4-FFF2-40B4-BE49-F238E27FC236}">
                <a16:creationId xmlns:a16="http://schemas.microsoft.com/office/drawing/2014/main" id="{A981E272-25C5-FD67-773B-FA05D4ACFB33}"/>
              </a:ext>
            </a:extLst>
          </p:cNvPr>
          <p:cNvSpPr>
            <a:spLocks noGrp="1"/>
          </p:cNvSpPr>
          <p:nvPr>
            <p:ph idx="1"/>
          </p:nvPr>
        </p:nvSpPr>
        <p:spPr/>
        <p:txBody>
          <a:bodyPr>
            <a:normAutofit lnSpcReduction="10000"/>
          </a:bodyPr>
          <a:lstStyle/>
          <a:p>
            <a:r>
              <a:rPr lang="en-US" sz="2400" b="1"/>
              <a:t>BHHS Vision</a:t>
            </a:r>
            <a:r>
              <a:rPr lang="en-US" sz="2400"/>
              <a:t>: Holistically advance human development, health, and economic vitality to achieve a healthy, resilient, equitable, and sustainable world.</a:t>
            </a:r>
          </a:p>
          <a:p>
            <a:pPr marL="0" indent="0">
              <a:buNone/>
            </a:pPr>
            <a:endParaRPr lang="en-US" sz="2400"/>
          </a:p>
          <a:p>
            <a:r>
              <a:rPr lang="en-US" sz="2400"/>
              <a:t>BHHS is </a:t>
            </a:r>
            <a:r>
              <a:rPr lang="en-US" sz="2400" b="1"/>
              <a:t>reimagining</a:t>
            </a:r>
            <a:r>
              <a:rPr lang="en-US" sz="2400"/>
              <a:t> the role of health and human sciences within the broader public and land-grant mission. Our work intersects directly with agriculture through nutrition, family and community wellbeing, and workforce development.</a:t>
            </a:r>
          </a:p>
          <a:p>
            <a:pPr marL="0" indent="0">
              <a:buNone/>
            </a:pPr>
            <a:endParaRPr lang="en-US" sz="2400"/>
          </a:p>
          <a:p>
            <a:pPr marL="171450" indent="-171450">
              <a:buFont typeface="Arial" panose="020B0604020202020204" pitchFamily="34" charset="0"/>
              <a:buChar char="•"/>
            </a:pPr>
            <a:r>
              <a:rPr lang="en-US" sz="2400" b="1"/>
              <a:t>Regional Strategy </a:t>
            </a:r>
            <a:r>
              <a:rPr lang="en-US" sz="2400"/>
              <a:t>launched in 2024 to better position our institutions as responsive, community-embedded, and policy-relevant.</a:t>
            </a:r>
          </a:p>
          <a:p>
            <a:endParaRPr lang="en-US" sz="2400"/>
          </a:p>
        </p:txBody>
      </p:sp>
    </p:spTree>
    <p:extLst>
      <p:ext uri="{BB962C8B-B14F-4D97-AF65-F5344CB8AC3E}">
        <p14:creationId xmlns:p14="http://schemas.microsoft.com/office/powerpoint/2010/main" val="3570455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3684-B931-EC1E-C263-E763C29989C4}"/>
              </a:ext>
            </a:extLst>
          </p:cNvPr>
          <p:cNvSpPr>
            <a:spLocks noGrp="1"/>
          </p:cNvSpPr>
          <p:nvPr>
            <p:ph type="title"/>
          </p:nvPr>
        </p:nvSpPr>
        <p:spPr/>
        <p:txBody>
          <a:bodyPr/>
          <a:lstStyle/>
          <a:p>
            <a:r>
              <a:rPr lang="en-US"/>
              <a:t>MAHA Report</a:t>
            </a:r>
          </a:p>
        </p:txBody>
      </p:sp>
      <p:sp>
        <p:nvSpPr>
          <p:cNvPr id="3" name="Content Placeholder 2">
            <a:extLst>
              <a:ext uri="{FF2B5EF4-FFF2-40B4-BE49-F238E27FC236}">
                <a16:creationId xmlns:a16="http://schemas.microsoft.com/office/drawing/2014/main" id="{48C63E73-A81F-CA06-D8EF-0FFB48AA58FD}"/>
              </a:ext>
            </a:extLst>
          </p:cNvPr>
          <p:cNvSpPr>
            <a:spLocks noGrp="1"/>
          </p:cNvSpPr>
          <p:nvPr>
            <p:ph idx="1"/>
          </p:nvPr>
        </p:nvSpPr>
        <p:spPr>
          <a:xfrm>
            <a:off x="2388636" y="1825624"/>
            <a:ext cx="8965163" cy="4862851"/>
          </a:xfrm>
        </p:spPr>
        <p:txBody>
          <a:bodyPr>
            <a:normAutofit fontScale="92500" lnSpcReduction="10000"/>
          </a:bodyPr>
          <a:lstStyle/>
          <a:p>
            <a:pPr marL="0" marR="0" indent="0">
              <a:lnSpc>
                <a:spcPct val="110000"/>
              </a:lnSpc>
              <a:spcAft>
                <a:spcPts val="800"/>
              </a:spcAft>
              <a:buNone/>
            </a:pPr>
            <a:r>
              <a:rPr lang="en-US" sz="1800">
                <a:effectLst/>
                <a:latin typeface="Aptos" panose="020B0004020202020204" pitchFamily="34" charset="0"/>
                <a:ea typeface="Aptos" panose="020B0004020202020204" pitchFamily="34" charset="0"/>
                <a:cs typeface="Times New Roman" panose="02020603050405020304" pitchFamily="18" charset="0"/>
              </a:rPr>
              <a:t>The recently released </a:t>
            </a:r>
            <a:r>
              <a:rPr lang="en-US" sz="1800" b="1">
                <a:effectLst/>
                <a:latin typeface="Aptos" panose="020B0004020202020204" pitchFamily="34" charset="0"/>
                <a:ea typeface="Aptos" panose="020B0004020202020204" pitchFamily="34" charset="0"/>
                <a:cs typeface="Times New Roman" panose="02020603050405020304" pitchFamily="18" charset="0"/>
              </a:rPr>
              <a:t>Making Our Children Healthy Again (Assessment) </a:t>
            </a:r>
            <a:r>
              <a:rPr lang="en-US" sz="1800">
                <a:effectLst/>
                <a:latin typeface="Aptos" panose="020B0004020202020204" pitchFamily="34" charset="0"/>
                <a:ea typeface="Aptos" panose="020B0004020202020204" pitchFamily="34" charset="0"/>
                <a:cs typeface="Times New Roman" panose="02020603050405020304" pitchFamily="18" charset="0"/>
              </a:rPr>
              <a:t>outlines the Administration’s perspective on rising rates of chronic disease in American children and proposes a shift in national priorities toward prevention, food systems, and environmental health.</a:t>
            </a:r>
          </a:p>
          <a:p>
            <a:pPr marL="0" marR="0" indent="0">
              <a:lnSpc>
                <a:spcPct val="110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 MAHA report outlines four primary root causes:</a:t>
            </a:r>
          </a:p>
          <a:p>
            <a:pPr marR="0" lvl="0">
              <a:lnSpc>
                <a:spcPct val="110000"/>
              </a:lnSpc>
              <a:spcAft>
                <a:spcPts val="800"/>
              </a:spcAft>
              <a:buSzPts val="1000"/>
              <a:buFont typeface="Wingdings" panose="05000000000000000000" pitchFamily="2" charset="2"/>
              <a:buChar char="Ø"/>
              <a:tabLst>
                <a:tab pos="457200" algn="l"/>
              </a:tabLst>
            </a:pPr>
            <a:r>
              <a:rPr lang="en-US" sz="1800" b="1" kern="100">
                <a:effectLst/>
                <a:latin typeface="Aptos" panose="020B0004020202020204" pitchFamily="34" charset="0"/>
                <a:ea typeface="Aptos" panose="020B0004020202020204" pitchFamily="34" charset="0"/>
                <a:cs typeface="Times New Roman" panose="02020603050405020304" pitchFamily="18" charset="0"/>
              </a:rPr>
              <a:t>Poor Diet</a:t>
            </a:r>
            <a:r>
              <a:rPr lang="en-US" sz="1800" kern="100">
                <a:effectLst/>
                <a:latin typeface="Aptos" panose="020B0004020202020204" pitchFamily="34" charset="0"/>
                <a:ea typeface="Aptos" panose="020B0004020202020204" pitchFamily="34" charset="0"/>
                <a:cs typeface="Times New Roman" panose="02020603050405020304" pitchFamily="18" charset="0"/>
              </a:rPr>
              <a:t>: Widespread consumption of ultra-processed foods and limited access to whole, nutrient-rich options.</a:t>
            </a:r>
          </a:p>
          <a:p>
            <a:pPr marR="0" lvl="0">
              <a:lnSpc>
                <a:spcPct val="110000"/>
              </a:lnSpc>
              <a:spcAft>
                <a:spcPts val="800"/>
              </a:spcAft>
              <a:buSzPts val="1000"/>
              <a:buFont typeface="Wingdings" panose="05000000000000000000" pitchFamily="2" charset="2"/>
              <a:buChar char="Ø"/>
              <a:tabLst>
                <a:tab pos="457200" algn="l"/>
              </a:tabLst>
            </a:pPr>
            <a:r>
              <a:rPr lang="en-US" sz="1800" b="1" kern="100">
                <a:effectLst/>
                <a:latin typeface="Aptos" panose="020B0004020202020204" pitchFamily="34" charset="0"/>
                <a:ea typeface="Aptos" panose="020B0004020202020204" pitchFamily="34" charset="0"/>
                <a:cs typeface="Times New Roman" panose="02020603050405020304" pitchFamily="18" charset="0"/>
              </a:rPr>
              <a:t>Environmental Chemicals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a:latin typeface="Aptos" panose="020B0004020202020204" pitchFamily="34" charset="0"/>
                <a:ea typeface="Aptos" panose="020B0004020202020204" pitchFamily="34" charset="0"/>
                <a:cs typeface="Times New Roman" panose="02020603050405020304" pitchFamily="18" charset="0"/>
              </a:rPr>
              <a:t>E</a:t>
            </a:r>
            <a:r>
              <a:rPr lang="en-US" sz="1800" kern="100">
                <a:effectLst/>
                <a:latin typeface="Aptos" panose="020B0004020202020204" pitchFamily="34" charset="0"/>
                <a:ea typeface="Aptos" panose="020B0004020202020204" pitchFamily="34" charset="0"/>
                <a:cs typeface="Times New Roman" panose="02020603050405020304" pitchFamily="18" charset="0"/>
              </a:rPr>
              <a:t>xposure to substances such as pesticides, microplastics, and industrial chemicals.</a:t>
            </a:r>
          </a:p>
          <a:p>
            <a:pPr marR="0" lvl="0">
              <a:lnSpc>
                <a:spcPct val="110000"/>
              </a:lnSpc>
              <a:spcAft>
                <a:spcPts val="800"/>
              </a:spcAft>
              <a:buSzPts val="1000"/>
              <a:buFont typeface="Wingdings" panose="05000000000000000000" pitchFamily="2" charset="2"/>
              <a:buChar char="Ø"/>
              <a:tabLst>
                <a:tab pos="457200" algn="l"/>
              </a:tabLst>
            </a:pPr>
            <a:r>
              <a:rPr lang="en-US" sz="1800" b="1" kern="100">
                <a:effectLst/>
                <a:latin typeface="Aptos" panose="020B0004020202020204" pitchFamily="34" charset="0"/>
                <a:ea typeface="Aptos" panose="020B0004020202020204" pitchFamily="34" charset="0"/>
                <a:cs typeface="Times New Roman" panose="02020603050405020304" pitchFamily="18" charset="0"/>
              </a:rPr>
              <a:t>Physical Inactivity and Chronic Stress</a:t>
            </a:r>
            <a:r>
              <a:rPr lang="en-US" sz="1800" kern="100">
                <a:effectLst/>
                <a:latin typeface="Aptos" panose="020B0004020202020204" pitchFamily="34" charset="0"/>
                <a:ea typeface="Aptos" panose="020B0004020202020204" pitchFamily="34" charset="0"/>
                <a:cs typeface="Times New Roman" panose="02020603050405020304" pitchFamily="18" charset="0"/>
              </a:rPr>
              <a:t>: Trends in sedentary behavior and increasing psychosocial stress among children and adolescents.</a:t>
            </a:r>
          </a:p>
          <a:p>
            <a:pPr marR="0" lvl="0">
              <a:lnSpc>
                <a:spcPct val="110000"/>
              </a:lnSpc>
              <a:spcAft>
                <a:spcPts val="800"/>
              </a:spcAft>
              <a:buSzPts val="1000"/>
              <a:buFont typeface="Wingdings" panose="05000000000000000000" pitchFamily="2" charset="2"/>
              <a:buChar char="Ø"/>
              <a:tabLst>
                <a:tab pos="457200" algn="l"/>
              </a:tabLst>
            </a:pPr>
            <a:r>
              <a:rPr lang="en-US" sz="1800" b="1" kern="100">
                <a:effectLst/>
                <a:latin typeface="Aptos" panose="020B0004020202020204" pitchFamily="34" charset="0"/>
                <a:ea typeface="Aptos" panose="020B0004020202020204" pitchFamily="34" charset="0"/>
                <a:cs typeface="Times New Roman" panose="02020603050405020304" pitchFamily="18" charset="0"/>
              </a:rPr>
              <a:t>Overmedication</a:t>
            </a:r>
            <a:r>
              <a:rPr lang="en-US" sz="1800" kern="100">
                <a:effectLst/>
                <a:latin typeface="Aptos" panose="020B0004020202020204" pitchFamily="34" charset="0"/>
                <a:ea typeface="Aptos" panose="020B0004020202020204" pitchFamily="34" charset="0"/>
                <a:cs typeface="Times New Roman" panose="02020603050405020304" pitchFamily="18" charset="0"/>
              </a:rPr>
              <a:t>: Rising use of pharmaceuticals to address chronic and behavioral health conditions in children.</a:t>
            </a:r>
          </a:p>
          <a:p>
            <a:pPr marL="0" marR="0">
              <a:lnSpc>
                <a:spcPct val="115000"/>
              </a:lnSpc>
              <a:spcAft>
                <a:spcPts val="800"/>
              </a:spcAft>
              <a:buNone/>
            </a:pPr>
            <a:endParaRPr lang="en-US"/>
          </a:p>
        </p:txBody>
      </p:sp>
    </p:spTree>
    <p:extLst>
      <p:ext uri="{BB962C8B-B14F-4D97-AF65-F5344CB8AC3E}">
        <p14:creationId xmlns:p14="http://schemas.microsoft.com/office/powerpoint/2010/main" val="91727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FF36B4-0DD6-7A3B-1EE6-1D8DF5C8955E}"/>
              </a:ext>
            </a:extLst>
          </p:cNvPr>
          <p:cNvSpPr>
            <a:spLocks noGrp="1"/>
          </p:cNvSpPr>
          <p:nvPr>
            <p:ph type="ctrTitle"/>
          </p:nvPr>
        </p:nvSpPr>
        <p:spPr>
          <a:xfrm>
            <a:off x="1345552" y="2739635"/>
            <a:ext cx="6584302" cy="1375359"/>
          </a:xfrm>
        </p:spPr>
        <p:txBody>
          <a:bodyPr>
            <a:normAutofit fontScale="90000"/>
          </a:bodyPr>
          <a:lstStyle/>
          <a:p>
            <a:pPr algn="l"/>
            <a:r>
              <a:rPr lang="en-US" sz="3600" dirty="0">
                <a:solidFill>
                  <a:schemeClr val="bg1"/>
                </a:solidFill>
                <a:latin typeface="Montserrat SemiBold"/>
              </a:rPr>
              <a:t>Cooperative Extension &amp; ECOP</a:t>
            </a:r>
            <a:br>
              <a:rPr lang="en-US" sz="3600" dirty="0">
                <a:solidFill>
                  <a:schemeClr val="bg1"/>
                </a:solidFill>
                <a:latin typeface="Montserrat SemiBold"/>
              </a:rPr>
            </a:br>
            <a:r>
              <a:rPr lang="en-US" sz="3600" dirty="0">
                <a:solidFill>
                  <a:schemeClr val="bg1"/>
                </a:solidFill>
                <a:latin typeface="Montserrat SemiBold"/>
              </a:rPr>
              <a:t> </a:t>
            </a:r>
            <a:br>
              <a:rPr lang="en-US" sz="3600" dirty="0">
                <a:solidFill>
                  <a:schemeClr val="bg1"/>
                </a:solidFill>
                <a:latin typeface="Montserrat SemiBold"/>
              </a:rPr>
            </a:br>
            <a:r>
              <a:rPr lang="en-US" sz="2400" dirty="0">
                <a:solidFill>
                  <a:schemeClr val="bg1"/>
                </a:solidFill>
                <a:latin typeface="Montserrat SemiBold"/>
              </a:rPr>
              <a:t>Bill Hoffman, Executive Director, Assistant VP FANR</a:t>
            </a:r>
            <a:br>
              <a:rPr lang="en-US" sz="2400" dirty="0">
                <a:solidFill>
                  <a:schemeClr val="bg1"/>
                </a:solidFill>
                <a:latin typeface="Montserrat SemiBold"/>
              </a:rPr>
            </a:br>
            <a:r>
              <a:rPr lang="en-US" sz="2400" dirty="0">
                <a:solidFill>
                  <a:schemeClr val="bg1"/>
                </a:solidFill>
                <a:latin typeface="Montserrat SemiBold"/>
              </a:rPr>
              <a:t>Maria Marzullo, Senior Associate</a:t>
            </a:r>
            <a:endParaRPr lang="en-US" sz="3600" dirty="0">
              <a:solidFill>
                <a:schemeClr val="bg1"/>
              </a:solidFill>
            </a:endParaRPr>
          </a:p>
        </p:txBody>
      </p:sp>
    </p:spTree>
    <p:extLst>
      <p:ext uri="{BB962C8B-B14F-4D97-AF65-F5344CB8AC3E}">
        <p14:creationId xmlns:p14="http://schemas.microsoft.com/office/powerpoint/2010/main" val="3672881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E5E9-1C3E-34AF-6B93-FDF0EE0AB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C1B4C-3FA5-7404-4E88-0058779F491B}"/>
              </a:ext>
            </a:extLst>
          </p:cNvPr>
          <p:cNvSpPr>
            <a:spLocks noGrp="1"/>
          </p:cNvSpPr>
          <p:nvPr>
            <p:ph type="title"/>
          </p:nvPr>
        </p:nvSpPr>
        <p:spPr/>
        <p:txBody>
          <a:bodyPr>
            <a:normAutofit fontScale="90000"/>
          </a:bodyPr>
          <a:lstStyle/>
          <a:p>
            <a:r>
              <a:rPr lang="en-US">
                <a:latin typeface="Montserrat SemiBold"/>
              </a:rPr>
              <a:t>Cooperative Extension &amp; ECOP </a:t>
            </a:r>
            <a:endParaRPr lang="en-US"/>
          </a:p>
        </p:txBody>
      </p:sp>
      <p:sp>
        <p:nvSpPr>
          <p:cNvPr id="3" name="Content Placeholder 2">
            <a:extLst>
              <a:ext uri="{FF2B5EF4-FFF2-40B4-BE49-F238E27FC236}">
                <a16:creationId xmlns:a16="http://schemas.microsoft.com/office/drawing/2014/main" id="{7F3DB0FC-128C-15FC-E0DF-3AD5E504F7DF}"/>
              </a:ext>
            </a:extLst>
          </p:cNvPr>
          <p:cNvSpPr>
            <a:spLocks noGrp="1"/>
          </p:cNvSpPr>
          <p:nvPr>
            <p:ph idx="1"/>
          </p:nvPr>
        </p:nvSpPr>
        <p:spPr>
          <a:xfrm>
            <a:off x="2388636" y="1825625"/>
            <a:ext cx="8965163" cy="4435216"/>
          </a:xfrm>
        </p:spPr>
        <p:txBody>
          <a:bodyPr vert="horz" lIns="91440" tIns="45720" rIns="91440" bIns="45720" rtlCol="0" anchor="t">
            <a:noAutofit/>
          </a:bodyPr>
          <a:lstStyle/>
          <a:p>
            <a:r>
              <a:rPr lang="en-US" sz="2400">
                <a:latin typeface="Open Sans"/>
                <a:ea typeface="Open Sans"/>
                <a:cs typeface="Open Sans"/>
              </a:rPr>
              <a:t>SNAP-Education Reconciliation Process </a:t>
            </a:r>
          </a:p>
          <a:p>
            <a:r>
              <a:rPr lang="en-US" sz="2400">
                <a:latin typeface="Open Sans"/>
                <a:ea typeface="Open Sans"/>
                <a:cs typeface="Open Sans"/>
              </a:rPr>
              <a:t>Keeping Extension Section Informed on DC Happenings </a:t>
            </a:r>
          </a:p>
          <a:p>
            <a:r>
              <a:rPr lang="en-US" sz="2400">
                <a:latin typeface="Open Sans"/>
                <a:ea typeface="Open Sans"/>
                <a:cs typeface="Open Sans"/>
              </a:rPr>
              <a:t>Working Together to Increase the Prominence of AI (Youth &amp; Adult) </a:t>
            </a:r>
            <a:endParaRPr lang="en-US" sz="2400"/>
          </a:p>
          <a:p>
            <a:r>
              <a:rPr lang="en-US" sz="2400">
                <a:latin typeface="Open Sans"/>
                <a:ea typeface="Open Sans"/>
                <a:cs typeface="Open Sans"/>
              </a:rPr>
              <a:t>Opportunities Ahead to “Make America Healthy Again” </a:t>
            </a:r>
            <a:endParaRPr lang="en-US" sz="2400"/>
          </a:p>
          <a:p>
            <a:r>
              <a:rPr lang="en-US" sz="2400">
                <a:latin typeface="Open Sans"/>
                <a:ea typeface="Open Sans"/>
                <a:cs typeface="Open Sans"/>
              </a:rPr>
              <a:t>Continuing Work with Centers for Disease Control (Small Flock Survey) </a:t>
            </a:r>
            <a:endParaRPr lang="en-US" sz="2400"/>
          </a:p>
          <a:p>
            <a:r>
              <a:rPr lang="en-US" sz="2400">
                <a:latin typeface="Open Sans"/>
                <a:ea typeface="Open Sans"/>
                <a:cs typeface="Open Sans"/>
              </a:rPr>
              <a:t>2025-2035 Roadmap with </a:t>
            </a:r>
            <a:r>
              <a:rPr lang="en-US" sz="2400" err="1">
                <a:latin typeface="Open Sans"/>
                <a:ea typeface="Open Sans"/>
                <a:cs typeface="Open Sans"/>
              </a:rPr>
              <a:t>agInnovation</a:t>
            </a:r>
            <a:r>
              <a:rPr lang="en-US" sz="2400">
                <a:latin typeface="Open Sans"/>
                <a:ea typeface="Open Sans"/>
                <a:cs typeface="Open Sans"/>
              </a:rPr>
              <a:t> </a:t>
            </a:r>
            <a:endParaRPr lang="en-US" sz="2400"/>
          </a:p>
          <a:p>
            <a:r>
              <a:rPr lang="en-US" sz="2400">
                <a:latin typeface="Open Sans"/>
                <a:ea typeface="Open Sans"/>
                <a:cs typeface="Open Sans"/>
              </a:rPr>
              <a:t>Defend and Grow Capacity Funding </a:t>
            </a:r>
            <a:endParaRPr lang="en-US"/>
          </a:p>
        </p:txBody>
      </p:sp>
    </p:spTree>
    <p:extLst>
      <p:ext uri="{BB962C8B-B14F-4D97-AF65-F5344CB8AC3E}">
        <p14:creationId xmlns:p14="http://schemas.microsoft.com/office/powerpoint/2010/main" val="2464991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06785F-F209-E935-B9A1-2ADC1D7C0994}"/>
              </a:ext>
            </a:extLst>
          </p:cNvPr>
          <p:cNvSpPr>
            <a:spLocks noGrp="1"/>
          </p:cNvSpPr>
          <p:nvPr>
            <p:ph type="ctrTitle"/>
          </p:nvPr>
        </p:nvSpPr>
        <p:spPr>
          <a:xfrm>
            <a:off x="1289281" y="3281095"/>
            <a:ext cx="6584302" cy="1699209"/>
          </a:xfrm>
        </p:spPr>
        <p:txBody>
          <a:bodyPr>
            <a:normAutofit fontScale="90000"/>
          </a:bodyPr>
          <a:lstStyle/>
          <a:p>
            <a:pPr algn="l"/>
            <a:r>
              <a:rPr lang="en-US" sz="3600" dirty="0">
                <a:solidFill>
                  <a:schemeClr val="bg1"/>
                </a:solidFill>
                <a:latin typeface="Montserrat SemiBold"/>
              </a:rPr>
              <a:t>Council for Agricultural Research, Extension, and Teaching</a:t>
            </a:r>
            <a:br>
              <a:rPr lang="en-US" sz="3600" dirty="0">
                <a:solidFill>
                  <a:schemeClr val="bg1"/>
                </a:solidFill>
                <a:latin typeface="Montserrat SemiBold"/>
              </a:rPr>
            </a:br>
            <a:br>
              <a:rPr lang="en-US" sz="3600" dirty="0">
                <a:solidFill>
                  <a:schemeClr val="bg1"/>
                </a:solidFill>
                <a:latin typeface="Montserrat SemiBold"/>
              </a:rPr>
            </a:br>
            <a:r>
              <a:rPr lang="en-US" sz="2200" dirty="0">
                <a:solidFill>
                  <a:schemeClr val="bg1"/>
                </a:solidFill>
                <a:latin typeface="Montserrat SemiBold"/>
              </a:rPr>
              <a:t>Marcus Glassman, Executive Director and Director Government Affairs, Agriculture and International Development</a:t>
            </a:r>
            <a:br>
              <a:rPr lang="en-US" sz="2200" dirty="0">
                <a:solidFill>
                  <a:schemeClr val="bg1"/>
                </a:solidFill>
                <a:latin typeface="Montserrat SemiBold"/>
              </a:rPr>
            </a:br>
            <a:br>
              <a:rPr lang="en-US" sz="2200" dirty="0">
                <a:solidFill>
                  <a:schemeClr val="bg1"/>
                </a:solidFill>
                <a:latin typeface="Montserrat SemiBold"/>
              </a:rPr>
            </a:br>
            <a:r>
              <a:rPr lang="en-US" sz="2200" dirty="0">
                <a:solidFill>
                  <a:schemeClr val="bg1"/>
                </a:solidFill>
                <a:latin typeface="Montserrat SemiBold"/>
              </a:rPr>
              <a:t>Flannery Bethel, Manager CARET</a:t>
            </a:r>
            <a:endParaRPr lang="en-US" sz="2200" dirty="0">
              <a:solidFill>
                <a:schemeClr val="bg1"/>
              </a:solidFill>
            </a:endParaRPr>
          </a:p>
        </p:txBody>
      </p:sp>
    </p:spTree>
    <p:extLst>
      <p:ext uri="{BB962C8B-B14F-4D97-AF65-F5344CB8AC3E}">
        <p14:creationId xmlns:p14="http://schemas.microsoft.com/office/powerpoint/2010/main" val="1852404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371A-E3D6-41B1-7D8E-4C48A1C2FC19}"/>
              </a:ext>
            </a:extLst>
          </p:cNvPr>
          <p:cNvSpPr>
            <a:spLocks noGrp="1"/>
          </p:cNvSpPr>
          <p:nvPr>
            <p:ph type="title"/>
          </p:nvPr>
        </p:nvSpPr>
        <p:spPr/>
        <p:txBody>
          <a:bodyPr/>
          <a:lstStyle/>
          <a:p>
            <a:r>
              <a:rPr lang="en-US"/>
              <a:t>CARET</a:t>
            </a:r>
          </a:p>
        </p:txBody>
      </p:sp>
      <p:pic>
        <p:nvPicPr>
          <p:cNvPr id="9" name="Content Placeholder 8" descr="A logo for a council for agility research and development&#10;&#10;AI-generated content may be incorrect.">
            <a:extLst>
              <a:ext uri="{FF2B5EF4-FFF2-40B4-BE49-F238E27FC236}">
                <a16:creationId xmlns:a16="http://schemas.microsoft.com/office/drawing/2014/main" id="{537B18F5-070E-F072-B944-DD6D8EABA4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4298" y="603743"/>
            <a:ext cx="2341136" cy="1521144"/>
          </a:xfrm>
          <a:ln w="38100">
            <a:solidFill>
              <a:schemeClr val="accent1"/>
            </a:solidFill>
          </a:ln>
        </p:spPr>
      </p:pic>
      <p:sp>
        <p:nvSpPr>
          <p:cNvPr id="10" name="TextBox 9">
            <a:extLst>
              <a:ext uri="{FF2B5EF4-FFF2-40B4-BE49-F238E27FC236}">
                <a16:creationId xmlns:a16="http://schemas.microsoft.com/office/drawing/2014/main" id="{BA658A2F-64DB-BC89-7E70-87A50806E8A7}"/>
              </a:ext>
            </a:extLst>
          </p:cNvPr>
          <p:cNvSpPr txBox="1"/>
          <p:nvPr/>
        </p:nvSpPr>
        <p:spPr>
          <a:xfrm>
            <a:off x="2388636" y="2205282"/>
            <a:ext cx="8825704"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CARET’s annual meeting hosted more than 300 attendees in Washington, DC in February, with delegates attending from coast-to-cost and U.S. territories; House and Senate leadership as well as representatives from the new Trump administration joined as well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CARET delegates received warm welcomes from their Congressional delegations, and canvassed Capitol Hill sharing the value of capacity funding and the BAA’s unified FY26 appropriations asks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House Majority Chairman G.T. Thompson was among those who welcomed CARET to Capitol Hill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 May, the Southern CARET Region elected Rodd Mosel to serve as national secretary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Planning is underway for the 2026 Washington DC conference and Save the Date notices have been sent out across the system.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7755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81A75E2F-4404-8F24-BED2-FC806CA84D94}"/>
              </a:ext>
            </a:extLst>
          </p:cNvPr>
          <p:cNvGraphicFramePr>
            <a:graphicFrameLocks noGrp="1"/>
          </p:cNvGraphicFramePr>
          <p:nvPr>
            <p:extLst>
              <p:ext uri="{D42A27DB-BD31-4B8C-83A1-F6EECF244321}">
                <p14:modId xmlns:p14="http://schemas.microsoft.com/office/powerpoint/2010/main" val="3128477393"/>
              </p:ext>
            </p:extLst>
          </p:nvPr>
        </p:nvGraphicFramePr>
        <p:xfrm>
          <a:off x="896461" y="837682"/>
          <a:ext cx="10405587" cy="5212081"/>
        </p:xfrm>
        <a:graphic>
          <a:graphicData uri="http://schemas.openxmlformats.org/drawingml/2006/table">
            <a:tbl>
              <a:tblPr firstRow="1" firstCol="1" bandRow="1"/>
              <a:tblGrid>
                <a:gridCol w="881047">
                  <a:extLst>
                    <a:ext uri="{9D8B030D-6E8A-4147-A177-3AD203B41FA5}">
                      <a16:colId xmlns:a16="http://schemas.microsoft.com/office/drawing/2014/main" val="1074567624"/>
                    </a:ext>
                  </a:extLst>
                </a:gridCol>
                <a:gridCol w="689807">
                  <a:extLst>
                    <a:ext uri="{9D8B030D-6E8A-4147-A177-3AD203B41FA5}">
                      <a16:colId xmlns:a16="http://schemas.microsoft.com/office/drawing/2014/main" val="2370090307"/>
                    </a:ext>
                  </a:extLst>
                </a:gridCol>
                <a:gridCol w="4944528">
                  <a:extLst>
                    <a:ext uri="{9D8B030D-6E8A-4147-A177-3AD203B41FA5}">
                      <a16:colId xmlns:a16="http://schemas.microsoft.com/office/drawing/2014/main" val="2382177627"/>
                    </a:ext>
                  </a:extLst>
                </a:gridCol>
                <a:gridCol w="1557137">
                  <a:extLst>
                    <a:ext uri="{9D8B030D-6E8A-4147-A177-3AD203B41FA5}">
                      <a16:colId xmlns:a16="http://schemas.microsoft.com/office/drawing/2014/main" val="601639371"/>
                    </a:ext>
                  </a:extLst>
                </a:gridCol>
                <a:gridCol w="2333068">
                  <a:extLst>
                    <a:ext uri="{9D8B030D-6E8A-4147-A177-3AD203B41FA5}">
                      <a16:colId xmlns:a16="http://schemas.microsoft.com/office/drawing/2014/main" val="4055505501"/>
                    </a:ext>
                  </a:extLst>
                </a:gridCol>
              </a:tblGrid>
              <a:tr h="266413">
                <a:tc>
                  <a:txBody>
                    <a:bodyPr/>
                    <a:lstStyle/>
                    <a:p>
                      <a:pPr marL="0" marR="0" algn="ctr">
                        <a:lnSpc>
                          <a:spcPct val="107000"/>
                        </a:lnSpc>
                        <a:spcAft>
                          <a:spcPts val="800"/>
                        </a:spcAft>
                        <a:buNone/>
                      </a:pP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marL="0" marR="0" algn="ctr">
                        <a:lnSpc>
                          <a:spcPct val="107000"/>
                        </a:lnSpc>
                        <a:spcAft>
                          <a:spcPts val="800"/>
                        </a:spcAft>
                        <a:buNone/>
                      </a:pP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Item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marL="0" marR="0" algn="ctr">
                        <a:lnSpc>
                          <a:spcPct val="107000"/>
                        </a:lnSpc>
                        <a:spcAft>
                          <a:spcPts val="800"/>
                        </a:spcAft>
                        <a:buNone/>
                      </a:pP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Topic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marL="0" marR="0" algn="ctr">
                        <a:lnSpc>
                          <a:spcPct val="107000"/>
                        </a:lnSpc>
                        <a:spcAft>
                          <a:spcPts val="800"/>
                        </a:spcAft>
                        <a:buNone/>
                      </a:pP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Presenter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marL="0" marR="0" algn="ctr">
                        <a:lnSpc>
                          <a:spcPct val="107000"/>
                        </a:lnSpc>
                        <a:spcAft>
                          <a:spcPts val="800"/>
                        </a:spcAft>
                        <a:buNone/>
                      </a:pP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Action Requested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extLst>
                  <a:ext uri="{0D108BD9-81ED-4DB2-BD59-A6C34878D82A}">
                    <a16:rowId xmlns:a16="http://schemas.microsoft.com/office/drawing/2014/main" val="2247169971"/>
                  </a:ext>
                </a:extLst>
              </a:tr>
              <a:tr h="1259038">
                <a:tc>
                  <a:txBody>
                    <a:bodyPr/>
                    <a:lstStyle/>
                    <a:p>
                      <a:pPr marL="0" marR="0" algn="ctr">
                        <a:lnSpc>
                          <a:spcPct val="107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8:30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Chair’s Welcome </a:t>
                      </a:r>
                    </a:p>
                    <a:p>
                      <a:pPr marL="0" marR="0">
                        <a:lnSpc>
                          <a:spcPct val="100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Approval of the agenda</a:t>
                      </a:r>
                    </a:p>
                    <a:p>
                      <a:pPr marL="0" marR="0">
                        <a:lnSpc>
                          <a:spcPct val="100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Approval of 7/15/25 meeting minutes</a:t>
                      </a:r>
                    </a:p>
                    <a:p>
                      <a:pPr marL="0" marR="0">
                        <a:lnSpc>
                          <a:spcPct val="100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NRSP vote outcome</a:t>
                      </a:r>
                    </a:p>
                    <a:p>
                      <a:pPr marL="0" marR="0">
                        <a:lnSpc>
                          <a:spcPct val="100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Honoring agInnovation Colleagues</a:t>
                      </a: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Steve Lommel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None</a:t>
                      </a:r>
                    </a:p>
                    <a:p>
                      <a:pPr marL="0" marR="0">
                        <a:lnSpc>
                          <a:spcPct val="100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Approval by Acclamation</a:t>
                      </a:r>
                    </a:p>
                    <a:p>
                      <a:pPr marL="0" marR="0">
                        <a:lnSpc>
                          <a:spcPct val="100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Approval by Acclamation</a:t>
                      </a:r>
                    </a:p>
                    <a:p>
                      <a:pPr marL="0" marR="0">
                        <a:lnSpc>
                          <a:spcPct val="100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For information</a:t>
                      </a:r>
                    </a:p>
                    <a:p>
                      <a:pPr marL="0" marR="0">
                        <a:lnSpc>
                          <a:spcPct val="100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For information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1582486"/>
                  </a:ext>
                </a:extLst>
              </a:tr>
              <a:tr h="266413">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8:40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2.0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FANR Update</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Doug Steele</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For information</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5768526"/>
                  </a:ext>
                </a:extLst>
              </a:tr>
              <a:tr h="266413">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8:50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3.0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MAHA – Research Opportunities?</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Elizabeth Stulberg</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For information</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3926050"/>
                  </a:ext>
                </a:extLst>
              </a:tr>
              <a:tr h="266413">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9:00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4.0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STC Awards Proposal</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Nathan Slaton</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Straw vote</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5075327"/>
                  </a:ext>
                </a:extLst>
              </a:tr>
              <a:tr h="266413">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9:10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5.0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TD Wealth Investment Account</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Rick Rhodes</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For information</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1659205"/>
                  </a:ext>
                </a:extLst>
              </a:tr>
              <a:tr h="266413">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9:20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6.0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CY2026 Budget Recommendations</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George Smith</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For information</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0500621"/>
                  </a:ext>
                </a:extLst>
              </a:tr>
              <a:tr h="462894">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9:40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7.0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Pursue Effective Collaborations: 1862 and 1890 Research Insights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John Green</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For information</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2543472"/>
                  </a:ext>
                </a:extLst>
              </a:tr>
              <a:tr h="319744">
                <a:tc gridSpan="5">
                  <a:txBody>
                    <a:bodyPr/>
                    <a:lstStyle/>
                    <a:p>
                      <a:pPr marL="0" marR="0">
                        <a:lnSpc>
                          <a:spcPct val="107000"/>
                        </a:lnSpc>
                        <a:spcAft>
                          <a:spcPts val="300"/>
                        </a:spcAft>
                        <a:buNone/>
                      </a:pPr>
                      <a:r>
                        <a:rPr lang="en-US" sz="1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10:00 am – Break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6279967"/>
                  </a:ext>
                </a:extLst>
              </a:tr>
              <a:tr h="266413">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10:15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8.0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Chair Reflections</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Steve Lommel</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300"/>
                        </a:spcAft>
                      </a:pPr>
                      <a:r>
                        <a:rPr lang="en-US" sz="1400">
                          <a:effectLst/>
                          <a:latin typeface="Calibri" panose="020F0502020204030204" pitchFamily="34" charset="0"/>
                          <a:ea typeface="Calibri" panose="020F0502020204030204" pitchFamily="34" charset="0"/>
                          <a:cs typeface="Times New Roman" panose="02020603050405020304" pitchFamily="18" charset="0"/>
                        </a:rPr>
                        <a:t>For information</a:t>
                      </a:r>
                      <a:endParaRPr lang="en-US" sz="1400"/>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8338154"/>
                  </a:ext>
                </a:extLst>
              </a:tr>
              <a:tr h="266413">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10:30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9.0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Incoming Chair’s Initiatives</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Chandra Reddy</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300"/>
                        </a:spcAft>
                      </a:pPr>
                      <a:r>
                        <a:rPr lang="en-US" sz="1400">
                          <a:effectLst/>
                          <a:latin typeface="Calibri" panose="020F0502020204030204" pitchFamily="34" charset="0"/>
                          <a:ea typeface="Calibri" panose="020F0502020204030204" pitchFamily="34" charset="0"/>
                          <a:cs typeface="Times New Roman" panose="02020603050405020304" pitchFamily="18" charset="0"/>
                        </a:rPr>
                        <a:t>Discussion</a:t>
                      </a:r>
                      <a:endParaRPr lang="en-US" sz="1400"/>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4451983"/>
                  </a:ext>
                </a:extLst>
              </a:tr>
              <a:tr h="266413">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10:45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10.0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agInnovation Chair-elect vote and 2026 meeting announcement</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Steve Lommel</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300"/>
                        </a:spcAft>
                      </a:pPr>
                      <a:r>
                        <a:rPr lang="en-US" sz="1400">
                          <a:effectLst/>
                          <a:latin typeface="Calibri" panose="020F0502020204030204" pitchFamily="34" charset="0"/>
                          <a:ea typeface="Calibri" panose="020F0502020204030204" pitchFamily="34" charset="0"/>
                          <a:cs typeface="Times New Roman" panose="02020603050405020304" pitchFamily="18" charset="0"/>
                        </a:rPr>
                        <a:t>Vote</a:t>
                      </a:r>
                      <a:endParaRPr lang="en-US" sz="1400"/>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8542"/>
                  </a:ext>
                </a:extLst>
              </a:tr>
              <a:tr h="460992">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10:50 am</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11.0</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a:effectLst/>
                          <a:latin typeface="Calibri" panose="020F0502020204030204" pitchFamily="34" charset="0"/>
                          <a:ea typeface="Calibri" panose="020F0502020204030204" pitchFamily="34" charset="0"/>
                          <a:cs typeface="Times New Roman" panose="02020603050405020304" pitchFamily="18" charset="0"/>
                        </a:rPr>
                        <a:t>Welcoming New agInnovation Leadership: Chandra Reddy, agInnovation Chair</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3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Steve Lommel</a:t>
                      </a:r>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3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For information</a:t>
                      </a:r>
                      <a:endParaRPr lang="en-US" sz="1400" dirty="0"/>
                    </a:p>
                  </a:txBody>
                  <a:tcPr marL="68423" marR="68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5856638"/>
                  </a:ext>
                </a:extLst>
              </a:tr>
              <a:tr h="311696">
                <a:tc gridSpan="5">
                  <a:txBody>
                    <a:bodyPr/>
                    <a:lstStyle/>
                    <a:p>
                      <a:pPr marL="0" marR="0">
                        <a:lnSpc>
                          <a:spcPct val="107000"/>
                        </a:lnSpc>
                        <a:spcAft>
                          <a:spcPts val="800"/>
                        </a:spcAft>
                        <a:buNone/>
                      </a:pPr>
                      <a:r>
                        <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11:00 am - Adjourn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0621547"/>
                  </a:ext>
                </a:extLst>
              </a:tr>
            </a:tbl>
          </a:graphicData>
        </a:graphic>
      </p:graphicFrame>
    </p:spTree>
    <p:extLst>
      <p:ext uri="{BB962C8B-B14F-4D97-AF65-F5344CB8AC3E}">
        <p14:creationId xmlns:p14="http://schemas.microsoft.com/office/powerpoint/2010/main" val="1969773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931-CC4E-6729-2420-7FEE9A07163E}"/>
              </a:ext>
            </a:extLst>
          </p:cNvPr>
          <p:cNvSpPr>
            <a:spLocks noGrp="1"/>
          </p:cNvSpPr>
          <p:nvPr>
            <p:ph type="title"/>
          </p:nvPr>
        </p:nvSpPr>
        <p:spPr/>
        <p:txBody>
          <a:bodyPr/>
          <a:lstStyle/>
          <a:p>
            <a:r>
              <a:rPr lang="en-US"/>
              <a:t>CGA Agriculture Teams</a:t>
            </a:r>
          </a:p>
        </p:txBody>
      </p:sp>
      <p:sp>
        <p:nvSpPr>
          <p:cNvPr id="3" name="Content Placeholder 2">
            <a:extLst>
              <a:ext uri="{FF2B5EF4-FFF2-40B4-BE49-F238E27FC236}">
                <a16:creationId xmlns:a16="http://schemas.microsoft.com/office/drawing/2014/main" id="{17C27F7F-C93D-8D25-4C91-8360DD70C5B2}"/>
              </a:ext>
            </a:extLst>
          </p:cNvPr>
          <p:cNvSpPr>
            <a:spLocks noGrp="1"/>
          </p:cNvSpPr>
          <p:nvPr>
            <p:ph idx="1"/>
          </p:nvPr>
        </p:nvSpPr>
        <p:spPr/>
        <p:txBody>
          <a:bodyPr>
            <a:normAutofit lnSpcReduction="10000"/>
          </a:bodyPr>
          <a:lstStyle/>
          <a:p>
            <a:r>
              <a:rPr lang="en-US" sz="2000"/>
              <a:t>APLU’s Council on Governmental Affairs, or CGA, is a coordinated working group comprised of the government relations professionals and lobbyists representing APLU’s member institutions </a:t>
            </a:r>
          </a:p>
          <a:p>
            <a:r>
              <a:rPr lang="en-US" sz="2000"/>
              <a:t>On Agriculture, the CGA has two teams: one focused on agricultural appropriations, and another focused on agricultural authorizations.</a:t>
            </a:r>
          </a:p>
          <a:p>
            <a:r>
              <a:rPr lang="en-US" sz="2000"/>
              <a:t>The CGA Agriculture Teams are among our frontline outreach teams in promoting the BAA unified appropriations ask on Capitol Hill</a:t>
            </a:r>
          </a:p>
          <a:p>
            <a:r>
              <a:rPr lang="en-US" sz="2000"/>
              <a:t>The Teams have additionally worked in tandem with the BAA on reconciliation, the Farm Bill, and FY26 appropriations</a:t>
            </a:r>
          </a:p>
          <a:p>
            <a:pPr lvl="1"/>
            <a:r>
              <a:rPr lang="en-US" sz="2000"/>
              <a:t>Marker bills were introduced this week in the House and Senate calling for $2.5 billion and $5 billion, respectively for the Research Facilities Act</a:t>
            </a:r>
          </a:p>
          <a:p>
            <a:pPr lvl="1"/>
            <a:r>
              <a:rPr lang="en-US" sz="2000"/>
              <a:t>House reconciliation bill language provides $1.25 billion for Research Facilities Act</a:t>
            </a:r>
          </a:p>
        </p:txBody>
      </p:sp>
    </p:spTree>
    <p:extLst>
      <p:ext uri="{BB962C8B-B14F-4D97-AF65-F5344CB8AC3E}">
        <p14:creationId xmlns:p14="http://schemas.microsoft.com/office/powerpoint/2010/main" val="1813378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44528A-6808-B981-7C59-98EC58A27A3D}"/>
              </a:ext>
            </a:extLst>
          </p:cNvPr>
          <p:cNvSpPr>
            <a:spLocks noGrp="1"/>
          </p:cNvSpPr>
          <p:nvPr>
            <p:ph type="ctrTitle"/>
          </p:nvPr>
        </p:nvSpPr>
        <p:spPr>
          <a:xfrm>
            <a:off x="1364821" y="2172703"/>
            <a:ext cx="6584302" cy="1256297"/>
          </a:xfrm>
        </p:spPr>
        <p:txBody>
          <a:bodyPr>
            <a:normAutofit fontScale="90000"/>
          </a:bodyPr>
          <a:lstStyle/>
          <a:p>
            <a:pPr algn="l"/>
            <a:r>
              <a:rPr lang="en-US" sz="4400" dirty="0">
                <a:solidFill>
                  <a:schemeClr val="bg1"/>
                </a:solidFill>
                <a:latin typeface="Montserrat SemiBold"/>
              </a:rPr>
              <a:t>Communications &amp; Marketing Committee</a:t>
            </a:r>
            <a:endParaRPr lang="en-US" dirty="0">
              <a:solidFill>
                <a:schemeClr val="bg1"/>
              </a:solidFill>
            </a:endParaRPr>
          </a:p>
        </p:txBody>
      </p:sp>
      <p:sp>
        <p:nvSpPr>
          <p:cNvPr id="3" name="Subtitle 2">
            <a:extLst>
              <a:ext uri="{FF2B5EF4-FFF2-40B4-BE49-F238E27FC236}">
                <a16:creationId xmlns:a16="http://schemas.microsoft.com/office/drawing/2014/main" id="{05AA73F0-4C60-7A23-59E5-6812593FE96F}"/>
              </a:ext>
            </a:extLst>
          </p:cNvPr>
          <p:cNvSpPr>
            <a:spLocks noGrp="1"/>
          </p:cNvSpPr>
          <p:nvPr>
            <p:ph type="subTitle" idx="1"/>
          </p:nvPr>
        </p:nvSpPr>
        <p:spPr/>
        <p:txBody>
          <a:bodyPr/>
          <a:lstStyle/>
          <a:p>
            <a:pPr algn="l"/>
            <a:r>
              <a:rPr lang="en-US" dirty="0">
                <a:solidFill>
                  <a:schemeClr val="bg2"/>
                </a:solidFill>
              </a:rPr>
              <a:t>Andrea Putman, Assistant VP FANR</a:t>
            </a:r>
          </a:p>
          <a:p>
            <a:pPr algn="l"/>
            <a:endParaRPr lang="en-US" dirty="0">
              <a:solidFill>
                <a:schemeClr val="bg2"/>
              </a:solidFill>
            </a:endParaRPr>
          </a:p>
          <a:p>
            <a:pPr algn="l"/>
            <a:r>
              <a:rPr lang="en-US" dirty="0">
                <a:solidFill>
                  <a:schemeClr val="bg2"/>
                </a:solidFill>
              </a:rPr>
              <a:t>Kim Scotto, Manager</a:t>
            </a:r>
          </a:p>
        </p:txBody>
      </p:sp>
    </p:spTree>
    <p:extLst>
      <p:ext uri="{BB962C8B-B14F-4D97-AF65-F5344CB8AC3E}">
        <p14:creationId xmlns:p14="http://schemas.microsoft.com/office/powerpoint/2010/main" val="3806238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58FE-BAB3-C9EF-34D3-06CEA0B70437}"/>
              </a:ext>
            </a:extLst>
          </p:cNvPr>
          <p:cNvSpPr>
            <a:spLocks noGrp="1"/>
          </p:cNvSpPr>
          <p:nvPr>
            <p:ph type="title"/>
          </p:nvPr>
        </p:nvSpPr>
        <p:spPr/>
        <p:txBody>
          <a:bodyPr>
            <a:normAutofit fontScale="90000"/>
          </a:bodyPr>
          <a:lstStyle/>
          <a:p>
            <a:r>
              <a:rPr lang="en-US" sz="4400"/>
              <a:t>Communications &amp; Marketing Committee</a:t>
            </a:r>
            <a:r>
              <a:rPr lang="en-US"/>
              <a:t> - Voting Members</a:t>
            </a:r>
          </a:p>
        </p:txBody>
      </p:sp>
      <p:sp>
        <p:nvSpPr>
          <p:cNvPr id="4" name="Content Placeholder 3">
            <a:extLst>
              <a:ext uri="{FF2B5EF4-FFF2-40B4-BE49-F238E27FC236}">
                <a16:creationId xmlns:a16="http://schemas.microsoft.com/office/drawing/2014/main" id="{7D5F571C-30FE-30DF-B5BD-ADF82DC3673F}"/>
              </a:ext>
            </a:extLst>
          </p:cNvPr>
          <p:cNvSpPr txBox="1">
            <a:spLocks noGrp="1"/>
          </p:cNvSpPr>
          <p:nvPr>
            <p:ph idx="1"/>
          </p:nvPr>
        </p:nvSpPr>
        <p:spPr>
          <a:xfrm>
            <a:off x="2389188" y="1567978"/>
            <a:ext cx="8964612" cy="4819781"/>
          </a:xfrm>
          <a:prstGeom prst="rect">
            <a:avLst/>
          </a:prstGeom>
          <a:noFill/>
        </p:spPr>
        <p:txBody>
          <a:bodyPr wrap="square">
            <a:spAutoFit/>
          </a:bodyPr>
          <a:lstStyle/>
          <a:p>
            <a:pPr marL="0" marR="0">
              <a:lnSpc>
                <a:spcPct val="115000"/>
              </a:lnSpc>
              <a:spcAft>
                <a:spcPts val="800"/>
              </a:spcAft>
              <a:buNone/>
            </a:pPr>
            <a:r>
              <a:rPr lang="en-US" sz="1800" b="1" kern="100">
                <a:effectLst/>
                <a:latin typeface="Aptos" panose="020B0004020202020204" pitchFamily="34" charset="0"/>
                <a:ea typeface="Aptos" panose="020B0004020202020204" pitchFamily="34" charset="0"/>
                <a:cs typeface="Times New Roman" panose="02020603050405020304" pitchFamily="18" charset="0"/>
              </a:rPr>
              <a:t>Incoming Chair: </a:t>
            </a:r>
            <a:r>
              <a:rPr lang="en-US" sz="1800" kern="100">
                <a:effectLst/>
                <a:latin typeface="Aptos" panose="020B0004020202020204" pitchFamily="34" charset="0"/>
                <a:ea typeface="Aptos" panose="020B0004020202020204" pitchFamily="34" charset="0"/>
                <a:cs typeface="Times New Roman" panose="02020603050405020304" pitchFamily="18" charset="0"/>
              </a:rPr>
              <a:t>James Pritchett,</a:t>
            </a:r>
            <a:r>
              <a:rPr lang="en-US" sz="1800" b="1"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a:effectLst/>
                <a:latin typeface="Aptos" panose="020B0004020202020204" pitchFamily="34" charset="0"/>
                <a:ea typeface="Aptos" panose="020B0004020202020204" pitchFamily="34" charset="0"/>
                <a:cs typeface="Times New Roman" panose="02020603050405020304" pitchFamily="18" charset="0"/>
              </a:rPr>
              <a:t>Colorado State University</a:t>
            </a:r>
          </a:p>
          <a:p>
            <a:pPr marL="0" marR="0">
              <a:lnSpc>
                <a:spcPct val="115000"/>
              </a:lnSpc>
              <a:spcAft>
                <a:spcPts val="800"/>
              </a:spcAft>
              <a:buNone/>
            </a:pPr>
            <a:r>
              <a:rPr lang="en-US" sz="1800" b="1" kern="100">
                <a:effectLst/>
                <a:latin typeface="Aptos" panose="020B0004020202020204" pitchFamily="34" charset="0"/>
                <a:ea typeface="Aptos" panose="020B0004020202020204" pitchFamily="34" charset="0"/>
                <a:cs typeface="Times New Roman" panose="02020603050405020304" pitchFamily="18" charset="0"/>
              </a:rPr>
              <a:t>Regional Communications Representatives</a:t>
            </a:r>
            <a:br>
              <a:rPr lang="en-US" sz="1800" b="1" kern="100">
                <a:latin typeface="Aptos" panose="020B0004020202020204" pitchFamily="34" charset="0"/>
                <a:ea typeface="Aptos" panose="020B0004020202020204" pitchFamily="34" charset="0"/>
                <a:cs typeface="Times New Roman" panose="02020603050405020304" pitchFamily="18" charset="0"/>
              </a:rPr>
            </a:br>
            <a:r>
              <a:rPr lang="en-US" sz="1800" kern="100">
                <a:effectLst/>
                <a:latin typeface="Aptos" panose="020B0004020202020204" pitchFamily="34" charset="0"/>
                <a:ea typeface="Aptos" panose="020B0004020202020204" pitchFamily="34" charset="0"/>
                <a:cs typeface="Times New Roman" panose="02020603050405020304" pitchFamily="18" charset="0"/>
              </a:rPr>
              <a:t>Jennifer Alexander, Oregon State University</a:t>
            </a:r>
            <a:br>
              <a:rPr lang="en-US" sz="1800" kern="100">
                <a:effectLst/>
                <a:latin typeface="Aptos" panose="020B0004020202020204" pitchFamily="34" charset="0"/>
                <a:ea typeface="Aptos" panose="020B0004020202020204" pitchFamily="34" charset="0"/>
                <a:cs typeface="Times New Roman" panose="02020603050405020304" pitchFamily="18" charset="0"/>
              </a:rPr>
            </a:br>
            <a:r>
              <a:rPr lang="en-US" sz="1800" kern="100">
                <a:effectLst/>
                <a:latin typeface="Aptos" panose="020B0004020202020204" pitchFamily="34" charset="0"/>
                <a:ea typeface="Aptos" panose="020B0004020202020204" pitchFamily="34" charset="0"/>
                <a:cs typeface="Times New Roman" panose="02020603050405020304" pitchFamily="18" charset="0"/>
              </a:rPr>
              <a:t>Latasha Ford, Fort Valley State University</a:t>
            </a:r>
            <a:br>
              <a:rPr lang="en-US" sz="1800" kern="100">
                <a:effectLst/>
                <a:latin typeface="Aptos" panose="020B0004020202020204" pitchFamily="34" charset="0"/>
                <a:ea typeface="Aptos" panose="020B0004020202020204" pitchFamily="34" charset="0"/>
                <a:cs typeface="Times New Roman" panose="02020603050405020304" pitchFamily="18" charset="0"/>
              </a:rPr>
            </a:br>
            <a:r>
              <a:rPr lang="en-US" sz="1800" kern="100">
                <a:effectLst/>
                <a:latin typeface="Aptos" panose="020B0004020202020204" pitchFamily="34" charset="0"/>
                <a:ea typeface="Aptos" panose="020B0004020202020204" pitchFamily="34" charset="0"/>
                <a:cs typeface="Times New Roman" panose="02020603050405020304" pitchFamily="18" charset="0"/>
              </a:rPr>
              <a:t>Michelle Enger, University of Missouri</a:t>
            </a:r>
            <a:br>
              <a:rPr lang="en-US" sz="1800" kern="100">
                <a:effectLst/>
                <a:latin typeface="Aptos" panose="020B0004020202020204" pitchFamily="34" charset="0"/>
                <a:ea typeface="Aptos" panose="020B0004020202020204" pitchFamily="34" charset="0"/>
                <a:cs typeface="Times New Roman" panose="02020603050405020304" pitchFamily="18" charset="0"/>
              </a:rPr>
            </a:br>
            <a:r>
              <a:rPr lang="en-US" sz="1800" kern="100">
                <a:effectLst/>
                <a:latin typeface="Aptos" panose="020B0004020202020204" pitchFamily="34" charset="0"/>
                <a:ea typeface="Aptos" panose="020B0004020202020204" pitchFamily="34" charset="0"/>
                <a:cs typeface="Times New Roman" panose="02020603050405020304" pitchFamily="18" charset="0"/>
              </a:rPr>
              <a:t>Frankie Gould, Louisiana State University</a:t>
            </a:r>
            <a:br>
              <a:rPr lang="en-US" sz="1800" kern="100">
                <a:effectLst/>
                <a:latin typeface="Aptos" panose="020B0004020202020204" pitchFamily="34" charset="0"/>
                <a:ea typeface="Aptos" panose="020B0004020202020204" pitchFamily="34" charset="0"/>
                <a:cs typeface="Times New Roman" panose="02020603050405020304" pitchFamily="18" charset="0"/>
              </a:rPr>
            </a:br>
            <a:r>
              <a:rPr lang="en-US" sz="1800" kern="100">
                <a:effectLst/>
                <a:latin typeface="Aptos" panose="020B0004020202020204" pitchFamily="34" charset="0"/>
                <a:ea typeface="Aptos" panose="020B0004020202020204" pitchFamily="34" charset="0"/>
                <a:cs typeface="Times New Roman" panose="02020603050405020304" pitchFamily="18" charset="0"/>
              </a:rPr>
              <a:t>Stacey Stearns, University of Connecticut</a:t>
            </a:r>
          </a:p>
          <a:p>
            <a:pPr marL="0" marR="0">
              <a:lnSpc>
                <a:spcPct val="115000"/>
              </a:lnSpc>
              <a:spcAft>
                <a:spcPts val="800"/>
              </a:spcAft>
              <a:buNone/>
            </a:pPr>
            <a:r>
              <a:rPr lang="en-US" sz="1800" b="1" kern="100">
                <a:effectLst/>
                <a:latin typeface="Aptos" panose="020B0004020202020204" pitchFamily="34" charset="0"/>
                <a:ea typeface="Aptos" panose="020B0004020202020204" pitchFamily="34" charset="0"/>
                <a:cs typeface="Times New Roman" panose="02020603050405020304" pitchFamily="18" charset="0"/>
              </a:rPr>
              <a:t>Academic Programs Section</a:t>
            </a:r>
            <a:r>
              <a:rPr lang="en-US" sz="1800" kern="100">
                <a:effectLst/>
                <a:latin typeface="Aptos" panose="020B0004020202020204" pitchFamily="34" charset="0"/>
                <a:ea typeface="Aptos" panose="020B0004020202020204" pitchFamily="34" charset="0"/>
                <a:cs typeface="Times New Roman" panose="02020603050405020304" pitchFamily="18" charset="0"/>
              </a:rPr>
              <a:t>: Dan Moser, Kansas State University</a:t>
            </a:r>
          </a:p>
          <a:p>
            <a:pPr marL="0" marR="0">
              <a:lnSpc>
                <a:spcPct val="115000"/>
              </a:lnSpc>
              <a:spcAft>
                <a:spcPts val="800"/>
              </a:spcAft>
              <a:buNone/>
            </a:pPr>
            <a:r>
              <a:rPr lang="en-US" sz="1800" b="1" kern="100">
                <a:effectLst/>
                <a:latin typeface="Aptos" panose="020B0004020202020204" pitchFamily="34" charset="0"/>
                <a:ea typeface="Aptos" panose="020B0004020202020204" pitchFamily="34" charset="0"/>
                <a:cs typeface="Times New Roman" panose="02020603050405020304" pitchFamily="18" charset="0"/>
              </a:rPr>
              <a:t>Council on Governmental Affairs</a:t>
            </a:r>
            <a:r>
              <a:rPr lang="en-US" sz="1800" kern="100">
                <a:effectLst/>
                <a:latin typeface="Aptos" panose="020B0004020202020204" pitchFamily="34" charset="0"/>
                <a:ea typeface="Aptos" panose="020B0004020202020204" pitchFamily="34" charset="0"/>
                <a:cs typeface="Times New Roman" panose="02020603050405020304" pitchFamily="18" charset="0"/>
              </a:rPr>
              <a:t>: Anne Megaro, University of California</a:t>
            </a:r>
          </a:p>
          <a:p>
            <a:pPr marL="0" marR="0" indent="0">
              <a:lnSpc>
                <a:spcPct val="115000"/>
              </a:lnSpc>
              <a:spcAft>
                <a:spcPts val="800"/>
              </a:spcAft>
              <a:buNone/>
            </a:pPr>
            <a:r>
              <a:rPr lang="en-US" sz="1800" b="1" kern="100">
                <a:effectLst/>
                <a:latin typeface="Aptos" panose="020B0004020202020204" pitchFamily="34" charset="0"/>
                <a:ea typeface="Aptos" panose="020B0004020202020204" pitchFamily="34" charset="0"/>
                <a:cs typeface="Times New Roman" panose="02020603050405020304" pitchFamily="18" charset="0"/>
              </a:rPr>
              <a:t>Association for Communication Excellence</a:t>
            </a:r>
            <a:r>
              <a:rPr lang="en-US" sz="1800" kern="100">
                <a:effectLst/>
                <a:latin typeface="Aptos" panose="020B0004020202020204" pitchFamily="34" charset="0"/>
                <a:ea typeface="Aptos" panose="020B0004020202020204" pitchFamily="34" charset="0"/>
                <a:cs typeface="Times New Roman" panose="02020603050405020304" pitchFamily="18" charset="0"/>
              </a:rPr>
              <a:t>: John Hawley, Montana State University</a:t>
            </a:r>
          </a:p>
          <a:p>
            <a:endParaRPr lang="en-US"/>
          </a:p>
        </p:txBody>
      </p:sp>
      <p:pic>
        <p:nvPicPr>
          <p:cNvPr id="3" name="Picture 2">
            <a:extLst>
              <a:ext uri="{FF2B5EF4-FFF2-40B4-BE49-F238E27FC236}">
                <a16:creationId xmlns:a16="http://schemas.microsoft.com/office/drawing/2014/main" id="{E83C0F7B-CBFF-CC70-D99E-C9334F91C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0976" y="1652016"/>
            <a:ext cx="2633318" cy="2633318"/>
          </a:xfrm>
          <a:prstGeom prst="ellipse">
            <a:avLst/>
          </a:prstGeom>
        </p:spPr>
      </p:pic>
    </p:spTree>
    <p:extLst>
      <p:ext uri="{BB962C8B-B14F-4D97-AF65-F5344CB8AC3E}">
        <p14:creationId xmlns:p14="http://schemas.microsoft.com/office/powerpoint/2010/main" val="4093379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56D979F-2F3D-F0CF-8638-0EC3EBC88F9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1793FB4-94C9-2ECE-D852-5A917DD90E4C}"/>
              </a:ext>
            </a:extLst>
          </p:cNvPr>
          <p:cNvSpPr>
            <a:spLocks noGrp="1"/>
          </p:cNvSpPr>
          <p:nvPr>
            <p:ph type="title"/>
          </p:nvPr>
        </p:nvSpPr>
        <p:spPr/>
        <p:txBody>
          <a:bodyPr>
            <a:normAutofit fontScale="90000"/>
          </a:bodyPr>
          <a:lstStyle/>
          <a:p>
            <a:r>
              <a:rPr lang="en-US" i="0" u="none" strike="noStrike">
                <a:effectLst/>
                <a:latin typeface="Montserrat SemiBold" panose="00000700000000000000" pitchFamily="2" charset="0"/>
              </a:rPr>
              <a:t>National Land-Grant Impacts Database (NIDB)</a:t>
            </a:r>
            <a:r>
              <a:rPr lang="en-US" i="0">
                <a:effectLst/>
                <a:latin typeface="Montserrat SemiBold" panose="00000700000000000000" pitchFamily="2" charset="0"/>
              </a:rPr>
              <a:t> </a:t>
            </a:r>
            <a:endParaRPr lang="en-US">
              <a:latin typeface="Montserrat SemiBold" panose="00000700000000000000" pitchFamily="2" charset="0"/>
            </a:endParaRPr>
          </a:p>
        </p:txBody>
      </p:sp>
      <p:pic>
        <p:nvPicPr>
          <p:cNvPr id="7" name="Content Placeholder 6">
            <a:extLst>
              <a:ext uri="{FF2B5EF4-FFF2-40B4-BE49-F238E27FC236}">
                <a16:creationId xmlns:a16="http://schemas.microsoft.com/office/drawing/2014/main" id="{AA86AB9B-2464-BB94-6615-166BCD92AC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8636" y="1664260"/>
            <a:ext cx="6214671" cy="4351338"/>
          </a:xfrm>
          <a:prstGeom prst="rect">
            <a:avLst/>
          </a:prstGeom>
        </p:spPr>
      </p:pic>
      <p:pic>
        <p:nvPicPr>
          <p:cNvPr id="8" name="Picture 7">
            <a:extLst>
              <a:ext uri="{FF2B5EF4-FFF2-40B4-BE49-F238E27FC236}">
                <a16:creationId xmlns:a16="http://schemas.microsoft.com/office/drawing/2014/main" id="{2B9C49C4-B03E-AF75-F7CD-676FC878E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5466" y="1664260"/>
            <a:ext cx="2784369" cy="1593464"/>
          </a:xfrm>
          <a:prstGeom prst="rect">
            <a:avLst/>
          </a:prstGeom>
        </p:spPr>
      </p:pic>
      <p:pic>
        <p:nvPicPr>
          <p:cNvPr id="9" name="Picture 8">
            <a:extLst>
              <a:ext uri="{FF2B5EF4-FFF2-40B4-BE49-F238E27FC236}">
                <a16:creationId xmlns:a16="http://schemas.microsoft.com/office/drawing/2014/main" id="{D9D3E36C-956D-CBF8-9774-A314EAC538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1429" y="3421954"/>
            <a:ext cx="3132441" cy="2486347"/>
          </a:xfrm>
          <a:prstGeom prst="rect">
            <a:avLst/>
          </a:prstGeom>
        </p:spPr>
      </p:pic>
    </p:spTree>
    <p:extLst>
      <p:ext uri="{BB962C8B-B14F-4D97-AF65-F5344CB8AC3E}">
        <p14:creationId xmlns:p14="http://schemas.microsoft.com/office/powerpoint/2010/main" val="3496911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87A3-86CC-4897-4C2C-512B78E27334}"/>
              </a:ext>
            </a:extLst>
          </p:cNvPr>
          <p:cNvSpPr>
            <a:spLocks noGrp="1"/>
          </p:cNvSpPr>
          <p:nvPr>
            <p:ph type="title"/>
          </p:nvPr>
        </p:nvSpPr>
        <p:spPr>
          <a:xfrm>
            <a:off x="2388636" y="365125"/>
            <a:ext cx="8965164" cy="1134905"/>
          </a:xfrm>
        </p:spPr>
        <p:txBody>
          <a:bodyPr vert="horz" lIns="91440" tIns="45720" rIns="91440" bIns="45720" rtlCol="0" anchor="ctr">
            <a:normAutofit/>
          </a:bodyPr>
          <a:lstStyle/>
          <a:p>
            <a:pPr algn="ctr"/>
            <a:r>
              <a:rPr lang="en-US" sz="3700" kern="1200" dirty="0"/>
              <a:t>Positioning LGU’s For Long-Term Advocacy Success</a:t>
            </a:r>
          </a:p>
        </p:txBody>
      </p:sp>
      <p:sp>
        <p:nvSpPr>
          <p:cNvPr id="4" name="Slide Number Placeholder 3" hidden="1">
            <a:extLst>
              <a:ext uri="{FF2B5EF4-FFF2-40B4-BE49-F238E27FC236}">
                <a16:creationId xmlns:a16="http://schemas.microsoft.com/office/drawing/2014/main" id="{A767C15D-E5A0-3CD4-55BF-2DFD46639D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3058F99-1621-754B-AD58-F55BA549116C}" type="slidenum">
              <a:rPr kumimoji="0" lang="en-US" sz="1200" b="0" i="0" u="none" strike="noStrike" kern="1200" cap="none" spc="0" normalizeH="0" baseline="0" noProof="0" smtClean="0">
                <a:ln>
                  <a:noFill/>
                </a:ln>
                <a:solidFill>
                  <a:srgbClr val="000000">
                    <a:tint val="75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Georgia"/>
              <a:ea typeface="+mn-ea"/>
              <a:cs typeface="+mn-cs"/>
            </a:endParaRPr>
          </a:p>
        </p:txBody>
      </p:sp>
      <p:graphicFrame>
        <p:nvGraphicFramePr>
          <p:cNvPr id="8" name="Content Placeholder 5">
            <a:extLst>
              <a:ext uri="{FF2B5EF4-FFF2-40B4-BE49-F238E27FC236}">
                <a16:creationId xmlns:a16="http://schemas.microsoft.com/office/drawing/2014/main" id="{F8C5396D-78A7-2254-B003-2B8C919704D7}"/>
              </a:ext>
            </a:extLst>
          </p:cNvPr>
          <p:cNvGraphicFramePr>
            <a:graphicFrameLocks noGrp="1"/>
          </p:cNvGraphicFramePr>
          <p:nvPr>
            <p:ph idx="1"/>
          </p:nvPr>
        </p:nvGraphicFramePr>
        <p:xfrm>
          <a:off x="2388636" y="1500030"/>
          <a:ext cx="9694507" cy="5162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2769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BE048-7DAE-5626-BC5B-55C04026EA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EB5E90-8B74-CC1F-10AB-43E226CF9DC0}"/>
              </a:ext>
            </a:extLst>
          </p:cNvPr>
          <p:cNvSpPr/>
          <p:nvPr/>
        </p:nvSpPr>
        <p:spPr>
          <a:xfrm>
            <a:off x="0" y="0"/>
            <a:ext cx="12192000" cy="70188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latin typeface="Calibri"/>
            </a:endParaRPr>
          </a:p>
        </p:txBody>
      </p:sp>
      <p:grpSp>
        <p:nvGrpSpPr>
          <p:cNvPr id="3" name="Group 3">
            <a:extLst>
              <a:ext uri="{FF2B5EF4-FFF2-40B4-BE49-F238E27FC236}">
                <a16:creationId xmlns:a16="http://schemas.microsoft.com/office/drawing/2014/main" id="{21B24298-8A43-7057-03E2-C4C5BB2EF9F5}"/>
              </a:ext>
            </a:extLst>
          </p:cNvPr>
          <p:cNvGrpSpPr/>
          <p:nvPr/>
        </p:nvGrpSpPr>
        <p:grpSpPr>
          <a:xfrm>
            <a:off x="1227976" y="4726603"/>
            <a:ext cx="768677" cy="768677"/>
            <a:chOff x="0" y="0"/>
            <a:chExt cx="6350000" cy="6350000"/>
          </a:xfrm>
        </p:grpSpPr>
        <p:sp>
          <p:nvSpPr>
            <p:cNvPr id="4" name="Freeform 4">
              <a:extLst>
                <a:ext uri="{FF2B5EF4-FFF2-40B4-BE49-F238E27FC236}">
                  <a16:creationId xmlns:a16="http://schemas.microsoft.com/office/drawing/2014/main" id="{E440640D-813A-5A8C-9927-EAFAF17226B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5" name="Group 5">
            <a:extLst>
              <a:ext uri="{FF2B5EF4-FFF2-40B4-BE49-F238E27FC236}">
                <a16:creationId xmlns:a16="http://schemas.microsoft.com/office/drawing/2014/main" id="{5310325D-7E7C-2175-A88F-65CDB146FF2B}"/>
              </a:ext>
            </a:extLst>
          </p:cNvPr>
          <p:cNvGrpSpPr/>
          <p:nvPr/>
        </p:nvGrpSpPr>
        <p:grpSpPr>
          <a:xfrm>
            <a:off x="-323348" y="5274989"/>
            <a:ext cx="1743847" cy="1743847"/>
            <a:chOff x="0" y="0"/>
            <a:chExt cx="6350000" cy="6350000"/>
          </a:xfrm>
        </p:grpSpPr>
        <p:sp>
          <p:nvSpPr>
            <p:cNvPr id="6" name="Freeform 6">
              <a:extLst>
                <a:ext uri="{FF2B5EF4-FFF2-40B4-BE49-F238E27FC236}">
                  <a16:creationId xmlns:a16="http://schemas.microsoft.com/office/drawing/2014/main" id="{0540F5AE-D02E-5476-B700-108E5A385D1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7" name="Group 7">
            <a:extLst>
              <a:ext uri="{FF2B5EF4-FFF2-40B4-BE49-F238E27FC236}">
                <a16:creationId xmlns:a16="http://schemas.microsoft.com/office/drawing/2014/main" id="{91DEEEED-7F82-D925-7C5F-968D75379483}"/>
              </a:ext>
            </a:extLst>
          </p:cNvPr>
          <p:cNvGrpSpPr/>
          <p:nvPr/>
        </p:nvGrpSpPr>
        <p:grpSpPr>
          <a:xfrm rot="-10800000">
            <a:off x="10195348" y="923685"/>
            <a:ext cx="768677" cy="768677"/>
            <a:chOff x="0" y="0"/>
            <a:chExt cx="6350000" cy="6350000"/>
          </a:xfrm>
        </p:grpSpPr>
        <p:sp>
          <p:nvSpPr>
            <p:cNvPr id="8" name="Freeform 8">
              <a:extLst>
                <a:ext uri="{FF2B5EF4-FFF2-40B4-BE49-F238E27FC236}">
                  <a16:creationId xmlns:a16="http://schemas.microsoft.com/office/drawing/2014/main" id="{96BC8398-548C-CB1A-A519-4D10BE99F3A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9" name="Group 9">
            <a:extLst>
              <a:ext uri="{FF2B5EF4-FFF2-40B4-BE49-F238E27FC236}">
                <a16:creationId xmlns:a16="http://schemas.microsoft.com/office/drawing/2014/main" id="{2CD97FB5-801A-7685-C704-A033E0834BEE}"/>
              </a:ext>
            </a:extLst>
          </p:cNvPr>
          <p:cNvGrpSpPr/>
          <p:nvPr/>
        </p:nvGrpSpPr>
        <p:grpSpPr>
          <a:xfrm rot="-10800000">
            <a:off x="10771501" y="-599870"/>
            <a:ext cx="1743847" cy="1743847"/>
            <a:chOff x="0" y="0"/>
            <a:chExt cx="6350000" cy="6350000"/>
          </a:xfrm>
        </p:grpSpPr>
        <p:sp>
          <p:nvSpPr>
            <p:cNvPr id="10" name="Freeform 10">
              <a:extLst>
                <a:ext uri="{FF2B5EF4-FFF2-40B4-BE49-F238E27FC236}">
                  <a16:creationId xmlns:a16="http://schemas.microsoft.com/office/drawing/2014/main" id="{1F1DD2D4-6CA4-6FFB-2DF1-593A04FA985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pic>
        <p:nvPicPr>
          <p:cNvPr id="14" name="Picture 13">
            <a:extLst>
              <a:ext uri="{FF2B5EF4-FFF2-40B4-BE49-F238E27FC236}">
                <a16:creationId xmlns:a16="http://schemas.microsoft.com/office/drawing/2014/main" id="{4422DFA1-B51C-D354-4118-8AA3F854BDB7}"/>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a:fillRect/>
          </a:stretch>
        </p:blipFill>
        <p:spPr>
          <a:xfrm>
            <a:off x="4123841" y="44345"/>
            <a:ext cx="3927890" cy="2926080"/>
          </a:xfrm>
          <a:prstGeom prst="rect">
            <a:avLst/>
          </a:prstGeom>
        </p:spPr>
      </p:pic>
      <p:sp>
        <p:nvSpPr>
          <p:cNvPr id="15" name="TextBox 14">
            <a:extLst>
              <a:ext uri="{FF2B5EF4-FFF2-40B4-BE49-F238E27FC236}">
                <a16:creationId xmlns:a16="http://schemas.microsoft.com/office/drawing/2014/main" id="{24EFE4AC-8CAD-E756-4CF9-DE3B489EBE98}"/>
              </a:ext>
            </a:extLst>
          </p:cNvPr>
          <p:cNvSpPr txBox="1"/>
          <p:nvPr/>
        </p:nvSpPr>
        <p:spPr>
          <a:xfrm>
            <a:off x="755114" y="2973348"/>
            <a:ext cx="10820400" cy="2175596"/>
          </a:xfrm>
          <a:prstGeom prst="rect">
            <a:avLst/>
          </a:prstGeom>
        </p:spPr>
        <p:txBody>
          <a:bodyPr lIns="0" tIns="0" rIns="0" bIns="0" rtlCol="0" anchor="t">
            <a:spAutoFit/>
          </a:bodyPr>
          <a:lstStyle/>
          <a:p>
            <a:pPr algn="ctr" defTabSz="609630">
              <a:lnSpc>
                <a:spcPts val="8766"/>
              </a:lnSpc>
              <a:spcBef>
                <a:spcPct val="0"/>
              </a:spcBef>
            </a:pPr>
            <a:r>
              <a:rPr lang="en-US" sz="5400" dirty="0">
                <a:solidFill>
                  <a:prstClr val="white"/>
                </a:solidFill>
                <a:latin typeface="Roboto Bold"/>
                <a:ea typeface="Roboto" panose="02000000000000000000" pitchFamily="2" charset="0"/>
                <a:cs typeface="Roboto" panose="02000000000000000000" pitchFamily="2" charset="0"/>
              </a:rPr>
              <a:t>MAHA</a:t>
            </a:r>
          </a:p>
          <a:p>
            <a:pPr algn="ctr" defTabSz="609630">
              <a:lnSpc>
                <a:spcPts val="8766"/>
              </a:lnSpc>
              <a:spcBef>
                <a:spcPct val="0"/>
              </a:spcBef>
            </a:pPr>
            <a:r>
              <a:rPr lang="en-US" sz="5400" dirty="0">
                <a:solidFill>
                  <a:prstClr val="white"/>
                </a:solidFill>
                <a:latin typeface="Roboto Bold"/>
                <a:ea typeface="Roboto" panose="02000000000000000000" pitchFamily="2" charset="0"/>
                <a:cs typeface="Roboto" panose="02000000000000000000" pitchFamily="2" charset="0"/>
              </a:rPr>
              <a:t>Research Opportunities?</a:t>
            </a:r>
            <a:r>
              <a:rPr lang="en-US" sz="5400" dirty="0">
                <a:solidFill>
                  <a:prstClr val="white"/>
                </a:solidFill>
                <a:latin typeface="Roboto" panose="02000000000000000000" pitchFamily="2" charset="0"/>
                <a:ea typeface="Roboto" panose="02000000000000000000" pitchFamily="2" charset="0"/>
                <a:cs typeface="Roboto" panose="02000000000000000000" pitchFamily="2" charset="0"/>
              </a:rPr>
              <a:t> </a:t>
            </a:r>
          </a:p>
        </p:txBody>
      </p:sp>
      <p:sp>
        <p:nvSpPr>
          <p:cNvPr id="16" name="TextBox 16">
            <a:extLst>
              <a:ext uri="{FF2B5EF4-FFF2-40B4-BE49-F238E27FC236}">
                <a16:creationId xmlns:a16="http://schemas.microsoft.com/office/drawing/2014/main" id="{FA26315C-006F-BA80-D825-FE09262D4F84}"/>
              </a:ext>
            </a:extLst>
          </p:cNvPr>
          <p:cNvSpPr txBox="1"/>
          <p:nvPr/>
        </p:nvSpPr>
        <p:spPr>
          <a:xfrm>
            <a:off x="1416610" y="5495281"/>
            <a:ext cx="9358782" cy="1056571"/>
          </a:xfrm>
          <a:prstGeom prst="rect">
            <a:avLst/>
          </a:prstGeom>
        </p:spPr>
        <p:txBody>
          <a:bodyPr wrap="square" lIns="0" tIns="0" rIns="0" bIns="0" rtlCol="0" anchor="t">
            <a:spAutoFit/>
          </a:bodyPr>
          <a:lstStyle/>
          <a:p>
            <a:pPr algn="ctr" defTabSz="609630">
              <a:spcBef>
                <a:spcPct val="0"/>
              </a:spcBef>
              <a:spcAft>
                <a:spcPts val="1200"/>
              </a:spcAft>
            </a:pPr>
            <a:r>
              <a:rPr lang="en-US" sz="2933" b="1" spc="692" dirty="0">
                <a:solidFill>
                  <a:srgbClr val="92D050"/>
                </a:solidFill>
                <a:latin typeface="Roboto"/>
              </a:rPr>
              <a:t>Elizabeth Stulberg</a:t>
            </a:r>
          </a:p>
          <a:p>
            <a:pPr algn="ctr" defTabSz="609630">
              <a:spcBef>
                <a:spcPct val="0"/>
              </a:spcBef>
            </a:pPr>
            <a:r>
              <a:rPr lang="en-US" sz="2933" spc="692" dirty="0">
                <a:solidFill>
                  <a:srgbClr val="92D050"/>
                </a:solidFill>
                <a:latin typeface="Roboto"/>
              </a:rPr>
              <a:t>Principle, Lewis-Burke Associates</a:t>
            </a:r>
          </a:p>
        </p:txBody>
      </p:sp>
      <p:pic>
        <p:nvPicPr>
          <p:cNvPr id="11" name="Picture 10">
            <a:extLst>
              <a:ext uri="{FF2B5EF4-FFF2-40B4-BE49-F238E27FC236}">
                <a16:creationId xmlns:a16="http://schemas.microsoft.com/office/drawing/2014/main" id="{8DB97DDC-2C08-C671-7D26-27249A7AB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5463" y="567220"/>
            <a:ext cx="2743200" cy="2743200"/>
          </a:xfrm>
          <a:prstGeom prst="ellipse">
            <a:avLst/>
          </a:prstGeom>
          <a:ln w="76200">
            <a:solidFill>
              <a:srgbClr val="92D050"/>
            </a:solidFill>
          </a:ln>
        </p:spPr>
      </p:pic>
    </p:spTree>
    <p:extLst>
      <p:ext uri="{BB962C8B-B14F-4D97-AF65-F5344CB8AC3E}">
        <p14:creationId xmlns:p14="http://schemas.microsoft.com/office/powerpoint/2010/main" val="3638550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2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227976" y="4726603"/>
            <a:ext cx="768677" cy="76867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323348" y="5274989"/>
            <a:ext cx="1743847" cy="174384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7" name="Group 7"/>
          <p:cNvGrpSpPr/>
          <p:nvPr/>
        </p:nvGrpSpPr>
        <p:grpSpPr>
          <a:xfrm rot="-10800000">
            <a:off x="10195348" y="923685"/>
            <a:ext cx="768677" cy="768677"/>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9" name="Group 9"/>
          <p:cNvGrpSpPr/>
          <p:nvPr/>
        </p:nvGrpSpPr>
        <p:grpSpPr>
          <a:xfrm rot="-10800000">
            <a:off x="10771501" y="-599870"/>
            <a:ext cx="1743847" cy="174384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11" name="Group 11"/>
          <p:cNvGrpSpPr>
            <a:grpSpLocks noChangeAspect="1"/>
          </p:cNvGrpSpPr>
          <p:nvPr/>
        </p:nvGrpSpPr>
        <p:grpSpPr>
          <a:xfrm>
            <a:off x="3352800" y="685800"/>
            <a:ext cx="5486400" cy="5486400"/>
            <a:chOff x="0" y="0"/>
            <a:chExt cx="1708150" cy="1708150"/>
          </a:xfrm>
        </p:grpSpPr>
        <p:sp>
          <p:nvSpPr>
            <p:cNvPr id="12" name="Freeform 12"/>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sp>
        <p:nvSpPr>
          <p:cNvPr id="14" name="TextBox 14"/>
          <p:cNvSpPr txBox="1"/>
          <p:nvPr/>
        </p:nvSpPr>
        <p:spPr>
          <a:xfrm>
            <a:off x="685799" y="2777042"/>
            <a:ext cx="10820400" cy="1058367"/>
          </a:xfrm>
          <a:prstGeom prst="rect">
            <a:avLst/>
          </a:prstGeom>
        </p:spPr>
        <p:txBody>
          <a:bodyPr lIns="0" tIns="0" rIns="0" bIns="0" rtlCol="0" anchor="t">
            <a:spAutoFit/>
          </a:bodyPr>
          <a:lstStyle/>
          <a:p>
            <a:pPr algn="ctr" defTabSz="609630">
              <a:lnSpc>
                <a:spcPts val="8766"/>
              </a:lnSpc>
              <a:spcBef>
                <a:spcPct val="0"/>
              </a:spcBef>
            </a:pPr>
            <a:r>
              <a:rPr lang="en-US" sz="6261" b="1" dirty="0">
                <a:solidFill>
                  <a:srgbClr val="8DC63F"/>
                </a:solidFill>
                <a:latin typeface="Roboto Bold"/>
                <a:ea typeface="Roboto Bold"/>
                <a:cs typeface="Roboto Bold"/>
                <a:sym typeface="Roboto Bold"/>
              </a:rPr>
              <a:t>STC 2025 REPORT</a:t>
            </a:r>
          </a:p>
        </p:txBody>
      </p:sp>
      <p:sp>
        <p:nvSpPr>
          <p:cNvPr id="15" name="TextBox 15"/>
          <p:cNvSpPr txBox="1"/>
          <p:nvPr/>
        </p:nvSpPr>
        <p:spPr>
          <a:xfrm>
            <a:off x="1227976" y="4198109"/>
            <a:ext cx="9736049" cy="203325"/>
          </a:xfrm>
          <a:prstGeom prst="rect">
            <a:avLst/>
          </a:prstGeom>
        </p:spPr>
        <p:txBody>
          <a:bodyPr lIns="0" tIns="0" rIns="0" bIns="0" rtlCol="0" anchor="t">
            <a:spAutoFit/>
          </a:bodyPr>
          <a:lstStyle/>
          <a:p>
            <a:pPr algn="ctr" defTabSz="609630">
              <a:lnSpc>
                <a:spcPts val="1737"/>
              </a:lnSpc>
              <a:spcBef>
                <a:spcPct val="0"/>
              </a:spcBef>
            </a:pPr>
            <a:r>
              <a:rPr lang="en-US" sz="1241" spc="692" dirty="0">
                <a:solidFill>
                  <a:srgbClr val="FFFFFF"/>
                </a:solidFill>
                <a:latin typeface="Roboto"/>
                <a:ea typeface="Roboto"/>
                <a:cs typeface="Roboto"/>
                <a:sym typeface="Roboto"/>
              </a:rPr>
              <a:t>2025 AGINNOVATION BUSINESS MEETING</a:t>
            </a:r>
          </a:p>
        </p:txBody>
      </p:sp>
      <p:pic>
        <p:nvPicPr>
          <p:cNvPr id="19" name="Picture 18">
            <a:extLst>
              <a:ext uri="{FF2B5EF4-FFF2-40B4-BE49-F238E27FC236}">
                <a16:creationId xmlns:a16="http://schemas.microsoft.com/office/drawing/2014/main" id="{86725F45-1219-41F0-A8AC-8979BF758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034" y="-1701800"/>
            <a:ext cx="6637931" cy="6637931"/>
          </a:xfrm>
          <a:prstGeom prst="rect">
            <a:avLst/>
          </a:prstGeom>
        </p:spPr>
      </p:pic>
      <p:sp>
        <p:nvSpPr>
          <p:cNvPr id="13" name="TextBox 16">
            <a:extLst>
              <a:ext uri="{FF2B5EF4-FFF2-40B4-BE49-F238E27FC236}">
                <a16:creationId xmlns:a16="http://schemas.microsoft.com/office/drawing/2014/main" id="{599E29E1-2BFD-E344-8DF1-A14CDA22F055}"/>
              </a:ext>
            </a:extLst>
          </p:cNvPr>
          <p:cNvSpPr txBox="1"/>
          <p:nvPr/>
        </p:nvSpPr>
        <p:spPr>
          <a:xfrm>
            <a:off x="2616402" y="5334581"/>
            <a:ext cx="6959193" cy="451342"/>
          </a:xfrm>
          <a:prstGeom prst="rect">
            <a:avLst/>
          </a:prstGeom>
        </p:spPr>
        <p:txBody>
          <a:bodyPr wrap="square" lIns="0" tIns="0" rIns="0" bIns="0" rtlCol="0" anchor="t">
            <a:spAutoFit/>
          </a:bodyPr>
          <a:lstStyle/>
          <a:p>
            <a:pPr algn="ctr" defTabSz="609630">
              <a:spcBef>
                <a:spcPct val="0"/>
              </a:spcBef>
              <a:spcAft>
                <a:spcPts val="1200"/>
              </a:spcAft>
            </a:pPr>
            <a:r>
              <a:rPr lang="en-US" sz="2933" b="1" spc="692" dirty="0">
                <a:solidFill>
                  <a:srgbClr val="92D050"/>
                </a:solidFill>
                <a:latin typeface="Roboto"/>
              </a:rPr>
              <a:t>Nathan Slaton</a:t>
            </a:r>
          </a:p>
        </p:txBody>
      </p:sp>
      <p:pic>
        <p:nvPicPr>
          <p:cNvPr id="16" name="Picture 15">
            <a:extLst>
              <a:ext uri="{FF2B5EF4-FFF2-40B4-BE49-F238E27FC236}">
                <a16:creationId xmlns:a16="http://schemas.microsoft.com/office/drawing/2014/main" id="{EC760D34-6BBD-AD67-8795-44B4C496F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408566" y="1143977"/>
            <a:ext cx="2324100" cy="2378774"/>
          </a:xfrm>
          <a:prstGeom prst="ellipse">
            <a:avLst/>
          </a:prstGeom>
          <a:ln w="76200">
            <a:solidFill>
              <a:srgbClr val="92D050"/>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2362" y="1491214"/>
            <a:ext cx="12192000" cy="573940"/>
          </a:xfrm>
          <a:prstGeom prst="rect">
            <a:avLst/>
          </a:prstGeom>
        </p:spPr>
        <p:txBody>
          <a:bodyPr wrap="square" lIns="0" tIns="0" rIns="0" bIns="0" rtlCol="0" anchor="t">
            <a:spAutoFit/>
          </a:bodyPr>
          <a:lstStyle/>
          <a:p>
            <a:pPr algn="ctr" defTabSz="609630">
              <a:lnSpc>
                <a:spcPts val="4666"/>
              </a:lnSpc>
              <a:spcBef>
                <a:spcPct val="0"/>
              </a:spcBef>
            </a:pPr>
            <a:r>
              <a:rPr lang="en-US" sz="3600" b="1" dirty="0">
                <a:solidFill>
                  <a:srgbClr val="0B124B"/>
                </a:solidFill>
                <a:latin typeface="Roboto Bold"/>
                <a:ea typeface="Roboto Bold"/>
                <a:cs typeface="Roboto Bold"/>
                <a:sym typeface="Roboto Bold"/>
              </a:rPr>
              <a:t>PROPOSED CHANGES TO AWARDS</a:t>
            </a:r>
          </a:p>
        </p:txBody>
      </p:sp>
      <p:pic>
        <p:nvPicPr>
          <p:cNvPr id="20" name="Picture 19">
            <a:extLst>
              <a:ext uri="{FF2B5EF4-FFF2-40B4-BE49-F238E27FC236}">
                <a16:creationId xmlns:a16="http://schemas.microsoft.com/office/drawing/2014/main" id="{271C53EF-A0EA-453A-9A42-23E7CD53D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 y="-890463"/>
            <a:ext cx="2736380" cy="2736380"/>
          </a:xfrm>
          <a:prstGeom prst="rect">
            <a:avLst/>
          </a:prstGeom>
        </p:spPr>
      </p:pic>
      <p:grpSp>
        <p:nvGrpSpPr>
          <p:cNvPr id="6" name="Group 5">
            <a:extLst>
              <a:ext uri="{FF2B5EF4-FFF2-40B4-BE49-F238E27FC236}">
                <a16:creationId xmlns:a16="http://schemas.microsoft.com/office/drawing/2014/main" id="{0AA315F2-2774-49B2-BAE4-97C2B41EF7F0}"/>
              </a:ext>
            </a:extLst>
          </p:cNvPr>
          <p:cNvGrpSpPr/>
          <p:nvPr/>
        </p:nvGrpSpPr>
        <p:grpSpPr>
          <a:xfrm>
            <a:off x="0" y="2744729"/>
            <a:ext cx="12192000" cy="2340521"/>
            <a:chOff x="0" y="3338575"/>
            <a:chExt cx="18288000" cy="3510781"/>
          </a:xfrm>
        </p:grpSpPr>
        <p:sp>
          <p:nvSpPr>
            <p:cNvPr id="22" name="TextBox 13">
              <a:extLst>
                <a:ext uri="{FF2B5EF4-FFF2-40B4-BE49-F238E27FC236}">
                  <a16:creationId xmlns:a16="http://schemas.microsoft.com/office/drawing/2014/main" id="{73581435-CAC1-441F-BB52-D3892DE02C7C}"/>
                </a:ext>
              </a:extLst>
            </p:cNvPr>
            <p:cNvSpPr txBox="1"/>
            <p:nvPr/>
          </p:nvSpPr>
          <p:spPr>
            <a:xfrm>
              <a:off x="0" y="3338575"/>
              <a:ext cx="18288000" cy="826957"/>
            </a:xfrm>
            <a:prstGeom prst="rect">
              <a:avLst/>
            </a:prstGeom>
          </p:spPr>
          <p:txBody>
            <a:bodyPr wrap="square" lIns="0" tIns="0" rIns="0" bIns="0" rtlCol="0" anchor="t">
              <a:spAutoFit/>
            </a:bodyPr>
            <a:lstStyle/>
            <a:p>
              <a:pPr algn="ctr" defTabSz="609630">
                <a:lnSpc>
                  <a:spcPts val="4666"/>
                </a:lnSpc>
                <a:spcBef>
                  <a:spcPct val="0"/>
                </a:spcBef>
              </a:pPr>
              <a:r>
                <a:rPr lang="en-US" sz="2933" b="1" u="sng" dirty="0">
                  <a:solidFill>
                    <a:srgbClr val="0B124B"/>
                  </a:solidFill>
                  <a:latin typeface="Roboto Bold"/>
                  <a:ea typeface="Roboto Bold"/>
                  <a:cs typeface="Roboto Bold"/>
                  <a:sym typeface="Roboto Bold"/>
                </a:rPr>
                <a:t>Two New Categories for Excellence in Agricultural Research Innovation</a:t>
              </a:r>
            </a:p>
          </p:txBody>
        </p:sp>
        <p:sp>
          <p:nvSpPr>
            <p:cNvPr id="2" name="Rectangle 1">
              <a:extLst>
                <a:ext uri="{FF2B5EF4-FFF2-40B4-BE49-F238E27FC236}">
                  <a16:creationId xmlns:a16="http://schemas.microsoft.com/office/drawing/2014/main" id="{7E960CCC-61C3-4AF7-ABDE-B29C1FCDA59B}"/>
                </a:ext>
              </a:extLst>
            </p:cNvPr>
            <p:cNvSpPr/>
            <p:nvPr/>
          </p:nvSpPr>
          <p:spPr>
            <a:xfrm>
              <a:off x="1447800" y="4526335"/>
              <a:ext cx="5771678" cy="877162"/>
            </a:xfrm>
            <a:prstGeom prst="rect">
              <a:avLst/>
            </a:prstGeom>
          </p:spPr>
          <p:txBody>
            <a:bodyPr wrap="none">
              <a:spAutoFit/>
            </a:bodyPr>
            <a:lstStyle/>
            <a:p>
              <a:pPr defTabSz="609630"/>
              <a:r>
                <a:rPr lang="en-US" sz="3200" dirty="0">
                  <a:solidFill>
                    <a:prstClr val="black"/>
                  </a:solidFill>
                  <a:latin typeface="Calibri"/>
                </a:rPr>
                <a:t>Early Career Scientists</a:t>
              </a:r>
            </a:p>
          </p:txBody>
        </p:sp>
        <p:sp>
          <p:nvSpPr>
            <p:cNvPr id="3" name="Rectangle 2">
              <a:extLst>
                <a:ext uri="{FF2B5EF4-FFF2-40B4-BE49-F238E27FC236}">
                  <a16:creationId xmlns:a16="http://schemas.microsoft.com/office/drawing/2014/main" id="{B70F7DF5-7BD5-4B21-B742-2E8996C721BC}"/>
                </a:ext>
              </a:extLst>
            </p:cNvPr>
            <p:cNvSpPr/>
            <p:nvPr/>
          </p:nvSpPr>
          <p:spPr>
            <a:xfrm>
              <a:off x="9951720" y="4514669"/>
              <a:ext cx="5656548" cy="877162"/>
            </a:xfrm>
            <a:prstGeom prst="rect">
              <a:avLst/>
            </a:prstGeom>
          </p:spPr>
          <p:txBody>
            <a:bodyPr wrap="none">
              <a:spAutoFit/>
            </a:bodyPr>
            <a:lstStyle/>
            <a:p>
              <a:pPr defTabSz="609630"/>
              <a:r>
                <a:rPr lang="en-US" sz="3200" dirty="0">
                  <a:solidFill>
                    <a:prstClr val="black"/>
                  </a:solidFill>
                  <a:latin typeface="Calibri"/>
                </a:rPr>
                <a:t>Mid-career Scientists </a:t>
              </a:r>
            </a:p>
          </p:txBody>
        </p:sp>
        <p:sp>
          <p:nvSpPr>
            <p:cNvPr id="4" name="Rectangle 3">
              <a:extLst>
                <a:ext uri="{FF2B5EF4-FFF2-40B4-BE49-F238E27FC236}">
                  <a16:creationId xmlns:a16="http://schemas.microsoft.com/office/drawing/2014/main" id="{F342BF1D-7254-4FE5-A9A5-575F956B0040}"/>
                </a:ext>
              </a:extLst>
            </p:cNvPr>
            <p:cNvSpPr/>
            <p:nvPr/>
          </p:nvSpPr>
          <p:spPr>
            <a:xfrm>
              <a:off x="1463040" y="5345666"/>
              <a:ext cx="6616908" cy="1492524"/>
            </a:xfrm>
            <a:prstGeom prst="rect">
              <a:avLst/>
            </a:prstGeom>
          </p:spPr>
          <p:txBody>
            <a:bodyPr wrap="none">
              <a:spAutoFit/>
            </a:bodyPr>
            <a:lstStyle/>
            <a:p>
              <a:pPr defTabSz="609630"/>
              <a:r>
                <a:rPr lang="en-US" sz="2933" dirty="0">
                  <a:solidFill>
                    <a:prstClr val="black"/>
                  </a:solidFill>
                  <a:latin typeface="Calibri"/>
                </a:rPr>
                <a:t>Assistant Professional Rank </a:t>
              </a:r>
              <a:br>
                <a:rPr lang="en-US" sz="2933" dirty="0">
                  <a:solidFill>
                    <a:prstClr val="black"/>
                  </a:solidFill>
                  <a:latin typeface="Calibri"/>
                </a:rPr>
              </a:br>
              <a:r>
                <a:rPr lang="en-US" sz="2933" dirty="0">
                  <a:solidFill>
                    <a:prstClr val="black"/>
                  </a:solidFill>
                  <a:latin typeface="Calibri"/>
                </a:rPr>
                <a:t>&lt;5-6 years </a:t>
              </a:r>
            </a:p>
          </p:txBody>
        </p:sp>
        <p:sp>
          <p:nvSpPr>
            <p:cNvPr id="5" name="Rectangle 4">
              <a:extLst>
                <a:ext uri="{FF2B5EF4-FFF2-40B4-BE49-F238E27FC236}">
                  <a16:creationId xmlns:a16="http://schemas.microsoft.com/office/drawing/2014/main" id="{C0F46A81-24F7-4BB3-8E3D-2EB7E6F5CD79}"/>
                </a:ext>
              </a:extLst>
            </p:cNvPr>
            <p:cNvSpPr/>
            <p:nvPr/>
          </p:nvSpPr>
          <p:spPr>
            <a:xfrm>
              <a:off x="9982200" y="5356832"/>
              <a:ext cx="7238520" cy="1492524"/>
            </a:xfrm>
            <a:prstGeom prst="rect">
              <a:avLst/>
            </a:prstGeom>
          </p:spPr>
          <p:txBody>
            <a:bodyPr wrap="none">
              <a:spAutoFit/>
            </a:bodyPr>
            <a:lstStyle/>
            <a:p>
              <a:pPr defTabSz="609630"/>
              <a:r>
                <a:rPr lang="en-US" sz="2933" dirty="0">
                  <a:solidFill>
                    <a:prstClr val="black"/>
                  </a:solidFill>
                  <a:latin typeface="Calibri"/>
                </a:rPr>
                <a:t>Associate Professional Rank</a:t>
              </a:r>
              <a:br>
                <a:rPr lang="en-US" sz="2933" dirty="0">
                  <a:solidFill>
                    <a:prstClr val="black"/>
                  </a:solidFill>
                  <a:latin typeface="Calibri"/>
                </a:rPr>
              </a:br>
              <a:r>
                <a:rPr lang="en-US" sz="2933" dirty="0">
                  <a:solidFill>
                    <a:prstClr val="black"/>
                  </a:solidFill>
                  <a:latin typeface="Calibri"/>
                </a:rPr>
                <a:t>up to 10 years post-promotion</a:t>
              </a:r>
            </a:p>
          </p:txBody>
        </p:sp>
      </p:grpSp>
      <p:pic>
        <p:nvPicPr>
          <p:cNvPr id="10" name="Picture 9">
            <a:extLst>
              <a:ext uri="{FF2B5EF4-FFF2-40B4-BE49-F238E27FC236}">
                <a16:creationId xmlns:a16="http://schemas.microsoft.com/office/drawing/2014/main" id="{09497298-5683-4500-99D5-6A16AB855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4800" y="211795"/>
            <a:ext cx="1168400" cy="1713068"/>
          </a:xfrm>
          <a:prstGeom prst="rect">
            <a:avLst/>
          </a:prstGeom>
        </p:spPr>
      </p:pic>
    </p:spTree>
    <p:extLst>
      <p:ext uri="{BB962C8B-B14F-4D97-AF65-F5344CB8AC3E}">
        <p14:creationId xmlns:p14="http://schemas.microsoft.com/office/powerpoint/2010/main" val="2802682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2540000" y="279400"/>
            <a:ext cx="9649637" cy="573940"/>
          </a:xfrm>
          <a:prstGeom prst="rect">
            <a:avLst/>
          </a:prstGeom>
        </p:spPr>
        <p:txBody>
          <a:bodyPr wrap="square" lIns="0" tIns="0" rIns="0" bIns="0" rtlCol="0" anchor="t">
            <a:spAutoFit/>
          </a:bodyPr>
          <a:lstStyle/>
          <a:p>
            <a:pPr algn="ctr" defTabSz="609630">
              <a:lnSpc>
                <a:spcPts val="4666"/>
              </a:lnSpc>
              <a:spcBef>
                <a:spcPct val="0"/>
              </a:spcBef>
            </a:pPr>
            <a:r>
              <a:rPr lang="en-US" sz="3600" b="1" dirty="0">
                <a:solidFill>
                  <a:srgbClr val="0B124B"/>
                </a:solidFill>
                <a:latin typeface="Roboto Bold"/>
                <a:ea typeface="Roboto Bold"/>
                <a:cs typeface="Roboto Bold"/>
                <a:sym typeface="Roboto Bold"/>
              </a:rPr>
              <a:t>PROPOSED CHANGES TO AWARDS BUDGET</a:t>
            </a:r>
          </a:p>
        </p:txBody>
      </p:sp>
      <p:pic>
        <p:nvPicPr>
          <p:cNvPr id="20" name="Picture 19">
            <a:extLst>
              <a:ext uri="{FF2B5EF4-FFF2-40B4-BE49-F238E27FC236}">
                <a16:creationId xmlns:a16="http://schemas.microsoft.com/office/drawing/2014/main" id="{271C53EF-A0EA-453A-9A42-23E7CD53D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 y="-890463"/>
            <a:ext cx="2736380" cy="2736380"/>
          </a:xfrm>
          <a:prstGeom prst="rect">
            <a:avLst/>
          </a:prstGeom>
        </p:spPr>
      </p:pic>
      <p:graphicFrame>
        <p:nvGraphicFramePr>
          <p:cNvPr id="11" name="Table 10">
            <a:extLst>
              <a:ext uri="{FF2B5EF4-FFF2-40B4-BE49-F238E27FC236}">
                <a16:creationId xmlns:a16="http://schemas.microsoft.com/office/drawing/2014/main" id="{DBD5501D-6A02-4348-9BE4-560955167A5D}"/>
              </a:ext>
            </a:extLst>
          </p:cNvPr>
          <p:cNvGraphicFramePr>
            <a:graphicFrameLocks noGrp="1"/>
          </p:cNvGraphicFramePr>
          <p:nvPr/>
        </p:nvGraphicFramePr>
        <p:xfrm>
          <a:off x="269240" y="990600"/>
          <a:ext cx="11668760" cy="5503809"/>
        </p:xfrm>
        <a:graphic>
          <a:graphicData uri="http://schemas.openxmlformats.org/drawingml/2006/table">
            <a:tbl>
              <a:tblPr firstRow="1" bandRow="1">
                <a:tableStyleId>{5C22544A-7EE6-4342-B048-85BDC9FD1C3A}</a:tableStyleId>
              </a:tblPr>
              <a:tblGrid>
                <a:gridCol w="2981960">
                  <a:extLst>
                    <a:ext uri="{9D8B030D-6E8A-4147-A177-3AD203B41FA5}">
                      <a16:colId xmlns:a16="http://schemas.microsoft.com/office/drawing/2014/main" val="3781374063"/>
                    </a:ext>
                  </a:extLst>
                </a:gridCol>
                <a:gridCol w="1879600">
                  <a:extLst>
                    <a:ext uri="{9D8B030D-6E8A-4147-A177-3AD203B41FA5}">
                      <a16:colId xmlns:a16="http://schemas.microsoft.com/office/drawing/2014/main" val="3786120115"/>
                    </a:ext>
                  </a:extLst>
                </a:gridCol>
                <a:gridCol w="2641600">
                  <a:extLst>
                    <a:ext uri="{9D8B030D-6E8A-4147-A177-3AD203B41FA5}">
                      <a16:colId xmlns:a16="http://schemas.microsoft.com/office/drawing/2014/main" val="1226908084"/>
                    </a:ext>
                  </a:extLst>
                </a:gridCol>
                <a:gridCol w="2082800">
                  <a:extLst>
                    <a:ext uri="{9D8B030D-6E8A-4147-A177-3AD203B41FA5}">
                      <a16:colId xmlns:a16="http://schemas.microsoft.com/office/drawing/2014/main" val="464606508"/>
                    </a:ext>
                  </a:extLst>
                </a:gridCol>
                <a:gridCol w="2082800">
                  <a:extLst>
                    <a:ext uri="{9D8B030D-6E8A-4147-A177-3AD203B41FA5}">
                      <a16:colId xmlns:a16="http://schemas.microsoft.com/office/drawing/2014/main" val="2818171552"/>
                    </a:ext>
                  </a:extLst>
                </a:gridCol>
              </a:tblGrid>
              <a:tr h="551551">
                <a:tc>
                  <a:txBody>
                    <a:bodyPr/>
                    <a:lstStyle/>
                    <a:p>
                      <a:r>
                        <a:rPr lang="en-US" sz="2100" dirty="0"/>
                        <a:t>Current Award Expenses</a:t>
                      </a:r>
                    </a:p>
                    <a:p>
                      <a:endParaRPr lang="en-US" sz="800" dirty="0"/>
                    </a:p>
                  </a:txBody>
                  <a:tcPr marL="60960" marR="60960" marT="30480" marB="30480"/>
                </a:tc>
                <a:tc>
                  <a:txBody>
                    <a:bodyPr/>
                    <a:lstStyle/>
                    <a:p>
                      <a:r>
                        <a:rPr lang="en-US" sz="2100" dirty="0"/>
                        <a:t>Current Budget</a:t>
                      </a:r>
                    </a:p>
                    <a:p>
                      <a:endParaRPr lang="en-US" sz="800" dirty="0"/>
                    </a:p>
                  </a:txBody>
                  <a:tcPr marL="60960" marR="60960" marT="30480" marB="30480"/>
                </a:tc>
                <a:tc>
                  <a:txBody>
                    <a:bodyPr/>
                    <a:lstStyle/>
                    <a:p>
                      <a:r>
                        <a:rPr lang="en-US" sz="2100" dirty="0"/>
                        <a:t>New Award Expenses </a:t>
                      </a:r>
                    </a:p>
                    <a:p>
                      <a:endParaRPr lang="en-US" sz="800" dirty="0"/>
                    </a:p>
                  </a:txBody>
                  <a:tcPr marL="60960" marR="60960" marT="30480" marB="30480"/>
                </a:tc>
                <a:tc>
                  <a:txBody>
                    <a:bodyPr/>
                    <a:lstStyle/>
                    <a:p>
                      <a:pPr algn="ctr"/>
                      <a:r>
                        <a:rPr lang="en-US" sz="2100" dirty="0"/>
                        <a:t>Proposed Budget</a:t>
                      </a:r>
                    </a:p>
                    <a:p>
                      <a:pPr algn="ctr"/>
                      <a:endParaRPr lang="en-US" sz="800" dirty="0"/>
                    </a:p>
                  </a:txBody>
                  <a:tcPr marL="60960" marR="60960" marT="30480" marB="30480"/>
                </a:tc>
                <a:tc>
                  <a:txBody>
                    <a:bodyPr/>
                    <a:lstStyle/>
                    <a:p>
                      <a:pPr algn="ctr"/>
                      <a:r>
                        <a:rPr lang="en-US" sz="2100" dirty="0"/>
                        <a:t>Change in Budget</a:t>
                      </a:r>
                    </a:p>
                  </a:txBody>
                  <a:tcPr marL="60960" marR="60960" marT="30480" marB="30480"/>
                </a:tc>
                <a:extLst>
                  <a:ext uri="{0D108BD9-81ED-4DB2-BD59-A6C34878D82A}">
                    <a16:rowId xmlns:a16="http://schemas.microsoft.com/office/drawing/2014/main" val="1222961495"/>
                  </a:ext>
                </a:extLst>
              </a:tr>
              <a:tr h="514273">
                <a:tc>
                  <a:txBody>
                    <a:bodyPr/>
                    <a:lstStyle/>
                    <a:p>
                      <a:pPr algn="l" fontAlgn="b"/>
                      <a:r>
                        <a:rPr lang="en-US" sz="2100" b="1" i="0" u="none" strike="noStrike" dirty="0">
                          <a:solidFill>
                            <a:srgbClr val="000000"/>
                          </a:solidFill>
                          <a:effectLst/>
                          <a:latin typeface="Calibri" panose="020F0502020204030204" pitchFamily="34" charset="0"/>
                        </a:rPr>
                        <a:t>Regional winners cash</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$2,500 </a:t>
                      </a:r>
                    </a:p>
                  </a:txBody>
                  <a:tcPr marL="5080" marR="5080" marT="5080" marB="0" anchor="b"/>
                </a:tc>
                <a:tc>
                  <a:txBody>
                    <a:bodyPr/>
                    <a:lstStyle/>
                    <a:p>
                      <a:pPr algn="l" fontAlgn="b"/>
                      <a:r>
                        <a:rPr lang="en-US" sz="2100" b="1" i="0" u="none" strike="noStrike" dirty="0">
                          <a:solidFill>
                            <a:srgbClr val="000000"/>
                          </a:solidFill>
                          <a:effectLst/>
                          <a:latin typeface="Calibri" panose="020F0502020204030204" pitchFamily="34" charset="0"/>
                        </a:rPr>
                        <a:t>Regional winners cash</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$7,500 </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$5,000 </a:t>
                      </a:r>
                    </a:p>
                  </a:txBody>
                  <a:tcPr marL="5080" marR="5080" marT="5080" marB="0" anchor="b"/>
                </a:tc>
                <a:extLst>
                  <a:ext uri="{0D108BD9-81ED-4DB2-BD59-A6C34878D82A}">
                    <a16:rowId xmlns:a16="http://schemas.microsoft.com/office/drawing/2014/main" val="3492240473"/>
                  </a:ext>
                </a:extLst>
              </a:tr>
              <a:tr h="642841">
                <a:tc>
                  <a:txBody>
                    <a:bodyPr/>
                    <a:lstStyle/>
                    <a:p>
                      <a:pPr algn="l" fontAlgn="b"/>
                      <a:r>
                        <a:rPr lang="en-US" sz="2100" b="1" i="0" u="none" strike="noStrike" dirty="0">
                          <a:solidFill>
                            <a:srgbClr val="000000"/>
                          </a:solidFill>
                          <a:effectLst/>
                          <a:latin typeface="Calibri" panose="020F0502020204030204" pitchFamily="34" charset="0"/>
                        </a:rPr>
                        <a:t>National winner cash</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$500 </a:t>
                      </a:r>
                    </a:p>
                  </a:txBody>
                  <a:tcPr marL="5080" marR="5080" marT="5080" marB="0" anchor="b"/>
                </a:tc>
                <a:tc>
                  <a:txBody>
                    <a:bodyPr/>
                    <a:lstStyle/>
                    <a:p>
                      <a:pPr algn="l" fontAlgn="b"/>
                      <a:r>
                        <a:rPr lang="en-US" sz="2100" b="1" i="0" u="none" strike="noStrike">
                          <a:solidFill>
                            <a:srgbClr val="000000"/>
                          </a:solidFill>
                          <a:effectLst/>
                          <a:latin typeface="Calibri" panose="020F0502020204030204" pitchFamily="34" charset="0"/>
                        </a:rPr>
                        <a:t>National winners cash</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$1,500 </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$1,000 </a:t>
                      </a:r>
                    </a:p>
                  </a:txBody>
                  <a:tcPr marL="5080" marR="5080" marT="5080" marB="0" anchor="b"/>
                </a:tc>
                <a:extLst>
                  <a:ext uri="{0D108BD9-81ED-4DB2-BD59-A6C34878D82A}">
                    <a16:rowId xmlns:a16="http://schemas.microsoft.com/office/drawing/2014/main" val="2799691318"/>
                  </a:ext>
                </a:extLst>
              </a:tr>
              <a:tr h="935041">
                <a:tc>
                  <a:txBody>
                    <a:bodyPr/>
                    <a:lstStyle/>
                    <a:p>
                      <a:pPr algn="l" fontAlgn="b"/>
                      <a:r>
                        <a:rPr lang="en-US" sz="2100" b="1" i="0" u="none" strike="noStrike" dirty="0">
                          <a:solidFill>
                            <a:srgbClr val="000000"/>
                          </a:solidFill>
                          <a:effectLst/>
                          <a:latin typeface="Calibri" panose="020F0502020204030204" pitchFamily="34" charset="0"/>
                        </a:rPr>
                        <a:t>Silver-level AAAS Membership</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$1,680 </a:t>
                      </a:r>
                    </a:p>
                  </a:txBody>
                  <a:tcPr marL="5080" marR="5080" marT="5080" marB="0" anchor="b"/>
                </a:tc>
                <a:tc>
                  <a:txBody>
                    <a:bodyPr/>
                    <a:lstStyle/>
                    <a:p>
                      <a:pPr algn="l" fontAlgn="b"/>
                      <a:r>
                        <a:rPr lang="en-US" sz="2100" b="1" i="0" u="none" strike="noStrike">
                          <a:solidFill>
                            <a:srgbClr val="000000"/>
                          </a:solidFill>
                          <a:effectLst/>
                          <a:latin typeface="Calibri" panose="020F0502020204030204" pitchFamily="34" charset="0"/>
                        </a:rPr>
                        <a:t>Silver-level AAAS Memberships</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$5,040 </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$3,360 </a:t>
                      </a:r>
                    </a:p>
                  </a:txBody>
                  <a:tcPr marL="5080" marR="5080" marT="5080" marB="0" anchor="b"/>
                </a:tc>
                <a:extLst>
                  <a:ext uri="{0D108BD9-81ED-4DB2-BD59-A6C34878D82A}">
                    <a16:rowId xmlns:a16="http://schemas.microsoft.com/office/drawing/2014/main" val="3613702186"/>
                  </a:ext>
                </a:extLst>
              </a:tr>
              <a:tr h="947565">
                <a:tc>
                  <a:txBody>
                    <a:bodyPr/>
                    <a:lstStyle/>
                    <a:p>
                      <a:pPr algn="l" fontAlgn="b"/>
                      <a:r>
                        <a:rPr lang="en-US" sz="2100" b="1" i="0" u="none" strike="noStrike">
                          <a:solidFill>
                            <a:srgbClr val="000000"/>
                          </a:solidFill>
                          <a:effectLst/>
                          <a:latin typeface="Calibri" panose="020F0502020204030204" pitchFamily="34" charset="0"/>
                        </a:rPr>
                        <a:t>National winner plaque</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$100 </a:t>
                      </a:r>
                    </a:p>
                  </a:txBody>
                  <a:tcPr marL="5080" marR="5080" marT="5080" marB="0" anchor="b"/>
                </a:tc>
                <a:tc>
                  <a:txBody>
                    <a:bodyPr/>
                    <a:lstStyle/>
                    <a:p>
                      <a:pPr algn="l" fontAlgn="b"/>
                      <a:r>
                        <a:rPr lang="en-US" sz="2100" b="1" i="0" u="none" strike="noStrike" dirty="0">
                          <a:solidFill>
                            <a:srgbClr val="000000"/>
                          </a:solidFill>
                          <a:effectLst/>
                          <a:latin typeface="Calibri" panose="020F0502020204030204" pitchFamily="34" charset="0"/>
                        </a:rPr>
                        <a:t>National winners' plaques</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$300 </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$200 </a:t>
                      </a:r>
                    </a:p>
                  </a:txBody>
                  <a:tcPr marL="5080" marR="5080" marT="5080" marB="0" anchor="b"/>
                </a:tc>
                <a:extLst>
                  <a:ext uri="{0D108BD9-81ED-4DB2-BD59-A6C34878D82A}">
                    <a16:rowId xmlns:a16="http://schemas.microsoft.com/office/drawing/2014/main" val="2890906115"/>
                  </a:ext>
                </a:extLst>
              </a:tr>
              <a:tr h="947565">
                <a:tc>
                  <a:txBody>
                    <a:bodyPr/>
                    <a:lstStyle/>
                    <a:p>
                      <a:pPr algn="l" fontAlgn="b"/>
                      <a:r>
                        <a:rPr lang="en-US" sz="2100" b="1" i="0" u="none" strike="noStrike" dirty="0">
                          <a:solidFill>
                            <a:srgbClr val="000000"/>
                          </a:solidFill>
                          <a:effectLst/>
                          <a:latin typeface="Calibri" panose="020F0502020204030204" pitchFamily="34" charset="0"/>
                        </a:rPr>
                        <a:t>All winners travel</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$12,500 </a:t>
                      </a:r>
                    </a:p>
                  </a:txBody>
                  <a:tcPr marL="5080" marR="5080" marT="5080" marB="0" anchor="b"/>
                </a:tc>
                <a:tc>
                  <a:txBody>
                    <a:bodyPr/>
                    <a:lstStyle/>
                    <a:p>
                      <a:pPr algn="l" fontAlgn="b"/>
                      <a:r>
                        <a:rPr lang="en-US" sz="2100" b="1" i="0" u="none" strike="noStrike" dirty="0">
                          <a:solidFill>
                            <a:srgbClr val="000000"/>
                          </a:solidFill>
                          <a:effectLst/>
                          <a:latin typeface="Calibri" panose="020F0502020204030204" pitchFamily="34" charset="0"/>
                        </a:rPr>
                        <a:t>National winners' travel</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$7,500 </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($5,000)</a:t>
                      </a:r>
                    </a:p>
                  </a:txBody>
                  <a:tcPr marL="5080" marR="5080" marT="5080" marB="0" anchor="b"/>
                </a:tc>
                <a:extLst>
                  <a:ext uri="{0D108BD9-81ED-4DB2-BD59-A6C34878D82A}">
                    <a16:rowId xmlns:a16="http://schemas.microsoft.com/office/drawing/2014/main" val="371375234"/>
                  </a:ext>
                </a:extLst>
              </a:tr>
              <a:tr h="947565">
                <a:tc>
                  <a:txBody>
                    <a:bodyPr/>
                    <a:lstStyle/>
                    <a:p>
                      <a:pPr algn="l" fontAlgn="b"/>
                      <a:r>
                        <a:rPr lang="en-US" sz="2100" b="1" i="0" u="none" strike="noStrike" dirty="0">
                          <a:solidFill>
                            <a:srgbClr val="000000"/>
                          </a:solidFill>
                          <a:effectLst/>
                          <a:latin typeface="Calibri" panose="020F0502020204030204" pitchFamily="34" charset="0"/>
                        </a:rPr>
                        <a:t>Totals </a:t>
                      </a: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$17,280 </a:t>
                      </a:r>
                    </a:p>
                  </a:txBody>
                  <a:tcPr marL="5080" marR="5080" marT="5080" marB="0" anchor="b"/>
                </a:tc>
                <a:tc>
                  <a:txBody>
                    <a:bodyPr/>
                    <a:lstStyle/>
                    <a:p>
                      <a:pPr algn="l" fontAlgn="b"/>
                      <a:endParaRPr lang="en-US" sz="2100" b="1" i="0" u="none" strike="noStrike" dirty="0">
                        <a:solidFill>
                          <a:srgbClr val="000000"/>
                        </a:solidFill>
                        <a:effectLst/>
                        <a:latin typeface="Calibri" panose="020F0502020204030204" pitchFamily="34" charset="0"/>
                      </a:endParaRPr>
                    </a:p>
                  </a:txBody>
                  <a:tcPr marL="5080" marR="5080" marT="5080" marB="0" anchor="b"/>
                </a:tc>
                <a:tc>
                  <a:txBody>
                    <a:bodyPr/>
                    <a:lstStyle/>
                    <a:p>
                      <a:pPr algn="ctr" fontAlgn="b"/>
                      <a:r>
                        <a:rPr lang="en-US" sz="2900" b="1" i="0" u="none" strike="noStrike" dirty="0">
                          <a:solidFill>
                            <a:srgbClr val="000000"/>
                          </a:solidFill>
                          <a:effectLst/>
                          <a:latin typeface="Calibri" panose="020F0502020204030204" pitchFamily="34" charset="0"/>
                        </a:rPr>
                        <a:t>$21,840 </a:t>
                      </a:r>
                    </a:p>
                  </a:txBody>
                  <a:tcPr marL="5080" marR="5080" marT="5080" marB="0" anchor="b"/>
                </a:tc>
                <a:tc>
                  <a:txBody>
                    <a:bodyPr/>
                    <a:lstStyle/>
                    <a:p>
                      <a:pPr algn="ctr" fontAlgn="b"/>
                      <a:r>
                        <a:rPr lang="en-US" sz="2900" b="1" i="0" u="none" strike="noStrike" dirty="0">
                          <a:solidFill>
                            <a:srgbClr val="000000"/>
                          </a:solidFill>
                          <a:effectLst/>
                          <a:highlight>
                            <a:srgbClr val="FFFF00"/>
                          </a:highlight>
                          <a:latin typeface="Calibri" panose="020F0502020204030204" pitchFamily="34" charset="0"/>
                        </a:rPr>
                        <a:t>$4,560 </a:t>
                      </a:r>
                    </a:p>
                  </a:txBody>
                  <a:tcPr marL="5080" marR="5080" marT="5080" marB="0" anchor="b"/>
                </a:tc>
                <a:extLst>
                  <a:ext uri="{0D108BD9-81ED-4DB2-BD59-A6C34878D82A}">
                    <a16:rowId xmlns:a16="http://schemas.microsoft.com/office/drawing/2014/main" val="2878943727"/>
                  </a:ext>
                </a:extLst>
              </a:tr>
            </a:tbl>
          </a:graphicData>
        </a:graphic>
      </p:graphicFrame>
    </p:spTree>
    <p:extLst>
      <p:ext uri="{BB962C8B-B14F-4D97-AF65-F5344CB8AC3E}">
        <p14:creationId xmlns:p14="http://schemas.microsoft.com/office/powerpoint/2010/main" val="2914365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8BE05AF-40BB-17AB-006F-7BCA345300B0}"/>
              </a:ext>
            </a:extLst>
          </p:cNvPr>
          <p:cNvGraphicFramePr>
            <a:graphicFrameLocks noGrp="1"/>
          </p:cNvGraphicFramePr>
          <p:nvPr>
            <p:ph idx="1"/>
          </p:nvPr>
        </p:nvGraphicFramePr>
        <p:xfrm>
          <a:off x="838200" y="889000"/>
          <a:ext cx="10515600" cy="5848350"/>
        </p:xfrm>
        <a:graphic>
          <a:graphicData uri="http://schemas.openxmlformats.org/drawingml/2006/table">
            <a:tbl>
              <a:tblPr firstRow="1" bandRow="1">
                <a:tableStyleId>{5C22544A-7EE6-4342-B048-85BDC9FD1C3A}</a:tableStyleId>
              </a:tblPr>
              <a:tblGrid>
                <a:gridCol w="635000">
                  <a:extLst>
                    <a:ext uri="{9D8B030D-6E8A-4147-A177-3AD203B41FA5}">
                      <a16:colId xmlns:a16="http://schemas.microsoft.com/office/drawing/2014/main" val="1179279917"/>
                    </a:ext>
                  </a:extLst>
                </a:gridCol>
                <a:gridCol w="6172200">
                  <a:extLst>
                    <a:ext uri="{9D8B030D-6E8A-4147-A177-3AD203B41FA5}">
                      <a16:colId xmlns:a16="http://schemas.microsoft.com/office/drawing/2014/main" val="1269077084"/>
                    </a:ext>
                  </a:extLst>
                </a:gridCol>
                <a:gridCol w="1854200">
                  <a:extLst>
                    <a:ext uri="{9D8B030D-6E8A-4147-A177-3AD203B41FA5}">
                      <a16:colId xmlns:a16="http://schemas.microsoft.com/office/drawing/2014/main" val="2337068213"/>
                    </a:ext>
                  </a:extLst>
                </a:gridCol>
                <a:gridCol w="1854200">
                  <a:extLst>
                    <a:ext uri="{9D8B030D-6E8A-4147-A177-3AD203B41FA5}">
                      <a16:colId xmlns:a16="http://schemas.microsoft.com/office/drawing/2014/main" val="3479246440"/>
                    </a:ext>
                  </a:extLst>
                </a:gridCol>
              </a:tblGrid>
              <a:tr h="463550">
                <a:tc gridSpan="2">
                  <a:txBody>
                    <a:bodyPr/>
                    <a:lstStyle/>
                    <a:p>
                      <a:pPr algn="ctr"/>
                      <a:r>
                        <a:rPr lang="en-US" sz="2100" b="1" dirty="0"/>
                        <a:t>Rating Category/Subcategory</a:t>
                      </a:r>
                    </a:p>
                  </a:txBody>
                  <a:tcPr marL="60960" marR="60960" marT="30480" marB="30480" anchor="ctr"/>
                </a:tc>
                <a:tc hMerge="1">
                  <a:txBody>
                    <a:bodyPr/>
                    <a:lstStyle/>
                    <a:p>
                      <a:endParaRPr lang="en-US"/>
                    </a:p>
                  </a:txBody>
                  <a:tcPr/>
                </a:tc>
                <a:tc>
                  <a:txBody>
                    <a:bodyPr/>
                    <a:lstStyle/>
                    <a:p>
                      <a:pPr algn="ctr"/>
                      <a:r>
                        <a:rPr lang="en-US" sz="1600" b="1" dirty="0"/>
                        <a:t>Original Weighting</a:t>
                      </a:r>
                    </a:p>
                  </a:txBody>
                  <a:tcPr marL="60960" marR="60960" marT="30480" marB="30480" anchor="ctr"/>
                </a:tc>
                <a:tc>
                  <a:txBody>
                    <a:bodyPr/>
                    <a:lstStyle/>
                    <a:p>
                      <a:pPr algn="ctr"/>
                      <a:r>
                        <a:rPr lang="en-US" sz="1600" b="1" dirty="0"/>
                        <a:t>Proposed Weighting</a:t>
                      </a:r>
                    </a:p>
                  </a:txBody>
                  <a:tcPr marL="60960" marR="60960" marT="30480" marB="30480" anchor="ctr"/>
                </a:tc>
                <a:extLst>
                  <a:ext uri="{0D108BD9-81ED-4DB2-BD59-A6C34878D82A}">
                    <a16:rowId xmlns:a16="http://schemas.microsoft.com/office/drawing/2014/main" val="1094932598"/>
                  </a:ext>
                </a:extLst>
              </a:tr>
              <a:tr h="467360">
                <a:tc gridSpan="2">
                  <a:txBody>
                    <a:bodyPr/>
                    <a:lstStyle/>
                    <a:p>
                      <a:pPr algn="l"/>
                      <a:r>
                        <a:rPr lang="en-US" sz="2100" b="1" dirty="0">
                          <a:latin typeface="+mn-lt"/>
                          <a:ea typeface="Symbol" panose="05050102010706020507" pitchFamily="18" charset="2"/>
                          <a:cs typeface="Symbol" panose="05050102010706020507" pitchFamily="18" charset="2"/>
                        </a:rPr>
                        <a:t>Demonstrated</a:t>
                      </a:r>
                      <a:r>
                        <a:rPr lang="en-US" sz="2100" b="1" spc="-30" dirty="0">
                          <a:latin typeface="+mn-lt"/>
                          <a:ea typeface="Symbol" panose="05050102010706020507" pitchFamily="18" charset="2"/>
                          <a:cs typeface="Symbol" panose="05050102010706020507" pitchFamily="18" charset="2"/>
                        </a:rPr>
                        <a:t> </a:t>
                      </a:r>
                      <a:r>
                        <a:rPr lang="en-US" sz="2100" b="1" dirty="0">
                          <a:latin typeface="+mn-lt"/>
                          <a:ea typeface="Symbol" panose="05050102010706020507" pitchFamily="18" charset="2"/>
                          <a:cs typeface="Symbol" panose="05050102010706020507" pitchFamily="18" charset="2"/>
                        </a:rPr>
                        <a:t>high</a:t>
                      </a:r>
                      <a:r>
                        <a:rPr lang="en-US" sz="2100" b="1" spc="-25" dirty="0">
                          <a:latin typeface="+mn-lt"/>
                          <a:ea typeface="Symbol" panose="05050102010706020507" pitchFamily="18" charset="2"/>
                          <a:cs typeface="Symbol" panose="05050102010706020507" pitchFamily="18" charset="2"/>
                        </a:rPr>
                        <a:t> </a:t>
                      </a:r>
                      <a:r>
                        <a:rPr lang="en-US" sz="2100" b="1" dirty="0">
                          <a:latin typeface="+mn-lt"/>
                          <a:ea typeface="Symbol" panose="05050102010706020507" pitchFamily="18" charset="2"/>
                          <a:cs typeface="Symbol" panose="05050102010706020507" pitchFamily="18" charset="2"/>
                        </a:rPr>
                        <a:t>impact</a:t>
                      </a:r>
                      <a:r>
                        <a:rPr lang="en-US" sz="2100" b="1" spc="-20" dirty="0">
                          <a:latin typeface="+mn-lt"/>
                          <a:ea typeface="Symbol" panose="05050102010706020507" pitchFamily="18" charset="2"/>
                          <a:cs typeface="Symbol" panose="05050102010706020507" pitchFamily="18" charset="2"/>
                        </a:rPr>
                        <a:t> </a:t>
                      </a:r>
                      <a:r>
                        <a:rPr lang="en-US" sz="2100" b="1" dirty="0">
                          <a:latin typeface="+mn-lt"/>
                          <a:ea typeface="Symbol" panose="05050102010706020507" pitchFamily="18" charset="2"/>
                          <a:cs typeface="Symbol" panose="05050102010706020507" pitchFamily="18" charset="2"/>
                        </a:rPr>
                        <a:t>of</a:t>
                      </a:r>
                      <a:r>
                        <a:rPr lang="en-US" sz="2100" b="1" spc="-25" dirty="0">
                          <a:latin typeface="+mn-lt"/>
                          <a:ea typeface="Symbol" panose="05050102010706020507" pitchFamily="18" charset="2"/>
                          <a:cs typeface="Symbol" panose="05050102010706020507" pitchFamily="18" charset="2"/>
                        </a:rPr>
                        <a:t> </a:t>
                      </a:r>
                      <a:r>
                        <a:rPr lang="en-US" sz="2100" b="1" dirty="0">
                          <a:latin typeface="+mn-lt"/>
                          <a:ea typeface="Symbol" panose="05050102010706020507" pitchFamily="18" charset="2"/>
                          <a:cs typeface="Symbol" panose="05050102010706020507" pitchFamily="18" charset="2"/>
                        </a:rPr>
                        <a:t>research,</a:t>
                      </a:r>
                      <a:r>
                        <a:rPr lang="en-US" sz="2100" b="1" spc="-15" dirty="0">
                          <a:latin typeface="+mn-lt"/>
                          <a:ea typeface="Symbol" panose="05050102010706020507" pitchFamily="18" charset="2"/>
                          <a:cs typeface="Symbol" panose="05050102010706020507" pitchFamily="18" charset="2"/>
                        </a:rPr>
                        <a:t> …</a:t>
                      </a:r>
                      <a:endParaRPr lang="en-US" sz="2100" b="1" dirty="0">
                        <a:latin typeface="+mn-lt"/>
                      </a:endParaRPr>
                    </a:p>
                  </a:txBody>
                  <a:tcPr marL="60960" marR="60960" marT="30480" marB="30480" anchor="ctr"/>
                </a:tc>
                <a:tc hMerge="1">
                  <a:txBody>
                    <a:bodyPr/>
                    <a:lstStyle/>
                    <a:p>
                      <a:endParaRPr lang="en-US"/>
                    </a:p>
                  </a:txBody>
                  <a:tcPr/>
                </a:tc>
                <a:tc>
                  <a:txBody>
                    <a:bodyPr/>
                    <a:lstStyle/>
                    <a:p>
                      <a:pPr algn="ctr"/>
                      <a:r>
                        <a:rPr lang="en-US" sz="2700" b="1" dirty="0">
                          <a:solidFill>
                            <a:schemeClr val="tx1">
                              <a:lumMod val="50000"/>
                              <a:lumOff val="50000"/>
                            </a:schemeClr>
                          </a:solidFill>
                          <a:latin typeface="+mn-lt"/>
                        </a:rPr>
                        <a:t>50%</a:t>
                      </a:r>
                    </a:p>
                  </a:txBody>
                  <a:tcPr marL="60960" marR="60960" marT="30480" marB="30480" anchor="ctr"/>
                </a:tc>
                <a:tc>
                  <a:txBody>
                    <a:bodyPr/>
                    <a:lstStyle/>
                    <a:p>
                      <a:pPr algn="ctr"/>
                      <a:r>
                        <a:rPr lang="en-US" sz="2700" b="1" dirty="0">
                          <a:latin typeface="+mn-lt"/>
                        </a:rPr>
                        <a:t>60%</a:t>
                      </a:r>
                    </a:p>
                  </a:txBody>
                  <a:tcPr marL="60960" marR="60960" marT="30480" marB="30480" anchor="ctr"/>
                </a:tc>
                <a:extLst>
                  <a:ext uri="{0D108BD9-81ED-4DB2-BD59-A6C34878D82A}">
                    <a16:rowId xmlns:a16="http://schemas.microsoft.com/office/drawing/2014/main" val="1164126529"/>
                  </a:ext>
                </a:extLst>
              </a:tr>
              <a:tr h="467360">
                <a:tc>
                  <a:txBody>
                    <a:bodyPr/>
                    <a:lstStyle/>
                    <a:p>
                      <a:pPr algn="ctr"/>
                      <a:endParaRPr lang="en-US" sz="1600" dirty="0"/>
                    </a:p>
                  </a:txBody>
                  <a:tcPr marL="60960" marR="60960" marT="30480" marB="30480" anchor="ctr"/>
                </a:tc>
                <a:tc>
                  <a:txBody>
                    <a:bodyPr/>
                    <a:lstStyle/>
                    <a:p>
                      <a:pPr algn="l"/>
                      <a:r>
                        <a:rPr lang="en-US" sz="1600" dirty="0"/>
                        <a:t>Relevance to one or more of the Grand Challenges</a:t>
                      </a:r>
                    </a:p>
                  </a:txBody>
                  <a:tcPr marL="60960" marR="60960" marT="30480" marB="30480" anchor="ctr"/>
                </a:tc>
                <a:tc>
                  <a:txBody>
                    <a:bodyPr/>
                    <a:lstStyle/>
                    <a:p>
                      <a:pPr algn="ctr"/>
                      <a:r>
                        <a:rPr lang="en-US" sz="2700" dirty="0">
                          <a:solidFill>
                            <a:schemeClr val="tx1">
                              <a:lumMod val="50000"/>
                              <a:lumOff val="50000"/>
                            </a:schemeClr>
                          </a:solidFill>
                          <a:latin typeface="+mn-lt"/>
                        </a:rPr>
                        <a:t>20%</a:t>
                      </a:r>
                    </a:p>
                  </a:txBody>
                  <a:tcPr marL="60960" marR="60960" marT="30480" marB="30480" anchor="ctr"/>
                </a:tc>
                <a:tc>
                  <a:txBody>
                    <a:bodyPr/>
                    <a:lstStyle/>
                    <a:p>
                      <a:pPr algn="ctr"/>
                      <a:r>
                        <a:rPr lang="en-US" sz="2700" dirty="0">
                          <a:latin typeface="+mn-lt"/>
                        </a:rPr>
                        <a:t>--*</a:t>
                      </a:r>
                    </a:p>
                  </a:txBody>
                  <a:tcPr marL="60960" marR="60960" marT="30480" marB="30480" anchor="ctr"/>
                </a:tc>
                <a:extLst>
                  <a:ext uri="{0D108BD9-81ED-4DB2-BD59-A6C34878D82A}">
                    <a16:rowId xmlns:a16="http://schemas.microsoft.com/office/drawing/2014/main" val="2554057167"/>
                  </a:ext>
                </a:extLst>
              </a:tr>
              <a:tr h="548640">
                <a:tc>
                  <a:txBody>
                    <a:bodyPr/>
                    <a:lstStyle/>
                    <a:p>
                      <a:pPr algn="ctr"/>
                      <a:endParaRPr lang="en-US" sz="1600" dirty="0"/>
                    </a:p>
                  </a:txBody>
                  <a:tcPr marL="60960" marR="60960" marT="30480" marB="30480" anchor="ctr"/>
                </a:tc>
                <a:tc>
                  <a:txBody>
                    <a:bodyPr/>
                    <a:lstStyle/>
                    <a:p>
                      <a:pPr algn="ctr"/>
                      <a:r>
                        <a:rPr lang="en-US" sz="1600" dirty="0">
                          <a:latin typeface="+mn-lt"/>
                        </a:rPr>
                        <a:t>Explain the translation, adoption, and/or impact (or potential impact on policy, environment, economic benefits, productivity and/or efficiency) …</a:t>
                      </a:r>
                      <a:endParaRPr lang="en-US" sz="1600" dirty="0"/>
                    </a:p>
                  </a:txBody>
                  <a:tcPr marL="60960" marR="60960" marT="30480" marB="30480" anchor="ctr"/>
                </a:tc>
                <a:tc>
                  <a:txBody>
                    <a:bodyPr/>
                    <a:lstStyle/>
                    <a:p>
                      <a:pPr algn="ctr"/>
                      <a:r>
                        <a:rPr lang="en-US" sz="2700" dirty="0">
                          <a:solidFill>
                            <a:schemeClr val="tx1">
                              <a:lumMod val="50000"/>
                              <a:lumOff val="50000"/>
                            </a:schemeClr>
                          </a:solidFill>
                          <a:latin typeface="+mn-lt"/>
                        </a:rPr>
                        <a:t>20%</a:t>
                      </a:r>
                    </a:p>
                  </a:txBody>
                  <a:tcPr marL="60960" marR="60960" marT="30480" marB="30480" anchor="ctr"/>
                </a:tc>
                <a:tc>
                  <a:txBody>
                    <a:bodyPr/>
                    <a:lstStyle/>
                    <a:p>
                      <a:pPr algn="ctr"/>
                      <a:r>
                        <a:rPr lang="en-US" sz="2700" dirty="0">
                          <a:latin typeface="+mn-lt"/>
                        </a:rPr>
                        <a:t>30%</a:t>
                      </a:r>
                    </a:p>
                  </a:txBody>
                  <a:tcPr marL="60960" marR="60960" marT="30480" marB="30480" anchor="ctr"/>
                </a:tc>
                <a:extLst>
                  <a:ext uri="{0D108BD9-81ED-4DB2-BD59-A6C34878D82A}">
                    <a16:rowId xmlns:a16="http://schemas.microsoft.com/office/drawing/2014/main" val="121940665"/>
                  </a:ext>
                </a:extLst>
              </a:tr>
              <a:tr h="467360">
                <a:tc>
                  <a:txBody>
                    <a:bodyPr/>
                    <a:lstStyle/>
                    <a:p>
                      <a:pPr algn="l"/>
                      <a:endParaRPr lang="en-US" sz="1600" dirty="0"/>
                    </a:p>
                  </a:txBody>
                  <a:tcPr marL="60960" marR="60960" marT="30480" marB="30480" anchor="ctr"/>
                </a:tc>
                <a:tc>
                  <a:txBody>
                    <a:bodyPr/>
                    <a:lstStyle/>
                    <a:p>
                      <a:pPr algn="l"/>
                      <a:r>
                        <a:rPr lang="en-US" sz="1600" dirty="0">
                          <a:latin typeface="+mn-lt"/>
                        </a:rPr>
                        <a:t>Effective collaborations </a:t>
                      </a:r>
                      <a:endParaRPr lang="en-US" sz="1600" dirty="0"/>
                    </a:p>
                  </a:txBody>
                  <a:tcPr marL="60960" marR="60960" marT="30480" marB="30480" anchor="ctr"/>
                </a:tc>
                <a:tc rowSpan="2">
                  <a:txBody>
                    <a:bodyPr/>
                    <a:lstStyle/>
                    <a:p>
                      <a:pPr algn="ctr"/>
                      <a:r>
                        <a:rPr lang="en-US" sz="2700" dirty="0">
                          <a:solidFill>
                            <a:schemeClr val="tx1">
                              <a:lumMod val="50000"/>
                              <a:lumOff val="50000"/>
                            </a:schemeClr>
                          </a:solidFill>
                          <a:latin typeface="+mn-lt"/>
                        </a:rPr>
                        <a:t>10%</a:t>
                      </a:r>
                    </a:p>
                  </a:txBody>
                  <a:tcPr marL="60960" marR="60960" marT="30480" marB="30480" anchor="ctr"/>
                </a:tc>
                <a:tc>
                  <a:txBody>
                    <a:bodyPr/>
                    <a:lstStyle/>
                    <a:p>
                      <a:pPr algn="ctr"/>
                      <a:r>
                        <a:rPr lang="en-US" sz="2700" dirty="0">
                          <a:latin typeface="+mn-lt"/>
                        </a:rPr>
                        <a:t>20%</a:t>
                      </a:r>
                    </a:p>
                  </a:txBody>
                  <a:tcPr marL="60960" marR="60960" marT="30480" marB="30480" anchor="ctr"/>
                </a:tc>
                <a:extLst>
                  <a:ext uri="{0D108BD9-81ED-4DB2-BD59-A6C34878D82A}">
                    <a16:rowId xmlns:a16="http://schemas.microsoft.com/office/drawing/2014/main" val="3333650304"/>
                  </a:ext>
                </a:extLst>
              </a:tr>
              <a:tr h="467360">
                <a:tc>
                  <a:txBody>
                    <a:bodyPr/>
                    <a:lstStyle/>
                    <a:p>
                      <a:pPr algn="ctr"/>
                      <a:endParaRPr lang="en-US" sz="1600" dirty="0"/>
                    </a:p>
                  </a:txBody>
                  <a:tcPr marL="60960" marR="60960" marT="30480" marB="30480" anchor="ctr"/>
                </a:tc>
                <a:tc>
                  <a:txBody>
                    <a:bodyPr/>
                    <a:lstStyle/>
                    <a:p>
                      <a:pPr algn="l"/>
                      <a:r>
                        <a:rPr lang="en-US" sz="1600" dirty="0">
                          <a:latin typeface="+mn-lt"/>
                          <a:ea typeface="Courier New" panose="02070309020205020404" pitchFamily="49" charset="0"/>
                          <a:cs typeface="Cambria" panose="02040503050406030204" pitchFamily="18" charset="0"/>
                        </a:rPr>
                        <a:t>Mentoring &amp; development of students and other scientists</a:t>
                      </a:r>
                      <a:endParaRPr lang="en-US" sz="1600" dirty="0"/>
                    </a:p>
                  </a:txBody>
                  <a:tcPr marL="60960" marR="60960" marT="30480" marB="30480" anchor="ctr"/>
                </a:tc>
                <a:tc vMerge="1">
                  <a:txBody>
                    <a:bodyPr/>
                    <a:lstStyle/>
                    <a:p>
                      <a:endParaRPr dirty="0"/>
                    </a:p>
                  </a:txBody>
                  <a:tcPr anchor="ctr"/>
                </a:tc>
                <a:tc>
                  <a:txBody>
                    <a:bodyPr/>
                    <a:lstStyle/>
                    <a:p>
                      <a:pPr algn="ctr"/>
                      <a:r>
                        <a:rPr lang="en-US" sz="2700" dirty="0">
                          <a:latin typeface="+mn-lt"/>
                        </a:rPr>
                        <a:t>10%</a:t>
                      </a:r>
                    </a:p>
                  </a:txBody>
                  <a:tcPr marL="60960" marR="60960" marT="30480" marB="30480" anchor="ctr"/>
                </a:tc>
                <a:extLst>
                  <a:ext uri="{0D108BD9-81ED-4DB2-BD59-A6C34878D82A}">
                    <a16:rowId xmlns:a16="http://schemas.microsoft.com/office/drawing/2014/main" val="3639574070"/>
                  </a:ext>
                </a:extLst>
              </a:tr>
              <a:tr h="467360">
                <a:tc gridSpan="2">
                  <a:txBody>
                    <a:bodyPr/>
                    <a:lstStyle/>
                    <a:p>
                      <a:pPr algn="l"/>
                      <a:r>
                        <a:rPr lang="en-US" sz="2100" b="1" dirty="0">
                          <a:latin typeface="+mn-lt"/>
                          <a:ea typeface="Courier New" panose="02070309020205020404" pitchFamily="49" charset="0"/>
                          <a:cs typeface="Cambria" panose="02040503050406030204" pitchFamily="18" charset="0"/>
                        </a:rPr>
                        <a:t>Recognized excellence in one’s field of expertise</a:t>
                      </a:r>
                      <a:endParaRPr lang="en-US" sz="2100" b="1" dirty="0">
                        <a:latin typeface="+mn-lt"/>
                      </a:endParaRPr>
                    </a:p>
                  </a:txBody>
                  <a:tcPr marL="60960" marR="60960" marT="30480" marB="30480" anchor="ctr"/>
                </a:tc>
                <a:tc hMerge="1">
                  <a:txBody>
                    <a:bodyPr/>
                    <a:lstStyle/>
                    <a:p>
                      <a:endParaRPr lang="en-US"/>
                    </a:p>
                  </a:txBody>
                  <a:tcPr/>
                </a:tc>
                <a:tc>
                  <a:txBody>
                    <a:bodyPr/>
                    <a:lstStyle/>
                    <a:p>
                      <a:pPr algn="ctr"/>
                      <a:r>
                        <a:rPr lang="en-US" sz="2700" b="1" dirty="0">
                          <a:solidFill>
                            <a:schemeClr val="tx1">
                              <a:lumMod val="50000"/>
                              <a:lumOff val="50000"/>
                            </a:schemeClr>
                          </a:solidFill>
                          <a:latin typeface="+mn-lt"/>
                        </a:rPr>
                        <a:t>40%</a:t>
                      </a:r>
                    </a:p>
                  </a:txBody>
                  <a:tcPr marL="60960" marR="60960" marT="30480" marB="30480" anchor="ctr"/>
                </a:tc>
                <a:tc>
                  <a:txBody>
                    <a:bodyPr/>
                    <a:lstStyle/>
                    <a:p>
                      <a:pPr algn="ctr"/>
                      <a:r>
                        <a:rPr lang="en-US" sz="2700" b="1" dirty="0">
                          <a:latin typeface="+mn-lt"/>
                        </a:rPr>
                        <a:t>40%</a:t>
                      </a:r>
                    </a:p>
                  </a:txBody>
                  <a:tcPr marL="60960" marR="60960" marT="30480" marB="30480" anchor="ctr"/>
                </a:tc>
                <a:extLst>
                  <a:ext uri="{0D108BD9-81ED-4DB2-BD59-A6C34878D82A}">
                    <a16:rowId xmlns:a16="http://schemas.microsoft.com/office/drawing/2014/main" val="4070059330"/>
                  </a:ext>
                </a:extLst>
              </a:tr>
              <a:tr h="548640">
                <a:tc>
                  <a:txBody>
                    <a:bodyPr/>
                    <a:lstStyle/>
                    <a:p>
                      <a:pPr algn="ctr"/>
                      <a:endParaRPr lang="en-US" sz="1600" dirty="0"/>
                    </a:p>
                  </a:txBody>
                  <a:tcPr marL="60960" marR="60960" marT="30480" marB="30480" anchor="ctr"/>
                </a:tc>
                <a:tc>
                  <a:txBody>
                    <a:bodyPr/>
                    <a:lstStyle/>
                    <a:p>
                      <a:pPr algn="l"/>
                      <a:r>
                        <a:rPr lang="en-US" sz="1600" dirty="0"/>
                        <a:t>Grant funding history including the nominee's specific role in each project (e.g., principal investigator, co-PI, collaborator)</a:t>
                      </a:r>
                    </a:p>
                  </a:txBody>
                  <a:tcPr marL="60960" marR="60960" marT="30480" marB="30480" anchor="ctr"/>
                </a:tc>
                <a:tc>
                  <a:txBody>
                    <a:bodyPr/>
                    <a:lstStyle/>
                    <a:p>
                      <a:pPr algn="ctr"/>
                      <a:r>
                        <a:rPr lang="en-US" sz="2700" dirty="0">
                          <a:solidFill>
                            <a:schemeClr val="tx1">
                              <a:lumMod val="50000"/>
                              <a:lumOff val="50000"/>
                            </a:schemeClr>
                          </a:solidFill>
                        </a:rPr>
                        <a:t>--</a:t>
                      </a:r>
                    </a:p>
                  </a:txBody>
                  <a:tcPr marL="60960" marR="60960" marT="30480" marB="30480" anchor="ctr"/>
                </a:tc>
                <a:tc>
                  <a:txBody>
                    <a:bodyPr/>
                    <a:lstStyle/>
                    <a:p>
                      <a:pPr algn="ctr"/>
                      <a:r>
                        <a:rPr lang="en-US" sz="2700" dirty="0"/>
                        <a:t>15%</a:t>
                      </a:r>
                    </a:p>
                  </a:txBody>
                  <a:tcPr marL="60960" marR="60960" marT="30480" marB="30480" anchor="ctr"/>
                </a:tc>
                <a:extLst>
                  <a:ext uri="{0D108BD9-81ED-4DB2-BD59-A6C34878D82A}">
                    <a16:rowId xmlns:a16="http://schemas.microsoft.com/office/drawing/2014/main" val="1127583779"/>
                  </a:ext>
                </a:extLst>
              </a:tr>
              <a:tr h="467360">
                <a:tc>
                  <a:txBody>
                    <a:bodyPr/>
                    <a:lstStyle/>
                    <a:p>
                      <a:pPr algn="ctr"/>
                      <a:endParaRPr lang="en-US" sz="1600" dirty="0"/>
                    </a:p>
                  </a:txBody>
                  <a:tcPr marL="60960" marR="60960" marT="30480" marB="30480" anchor="ctr"/>
                </a:tc>
                <a:tc>
                  <a:txBody>
                    <a:bodyPr/>
                    <a:lstStyle/>
                    <a:p>
                      <a:pPr algn="l"/>
                      <a:r>
                        <a:rPr lang="en-US" sz="1600" dirty="0"/>
                        <a:t>Publication record and invitations to publish </a:t>
                      </a:r>
                    </a:p>
                  </a:txBody>
                  <a:tcPr marL="60960" marR="60960" marT="30480" marB="30480" anchor="ctr"/>
                </a:tc>
                <a:tc>
                  <a:txBody>
                    <a:bodyPr/>
                    <a:lstStyle/>
                    <a:p>
                      <a:pPr algn="ctr"/>
                      <a:r>
                        <a:rPr lang="en-US" sz="2700" dirty="0">
                          <a:solidFill>
                            <a:schemeClr val="tx1">
                              <a:lumMod val="50000"/>
                              <a:lumOff val="50000"/>
                            </a:schemeClr>
                          </a:solidFill>
                        </a:rPr>
                        <a:t>--</a:t>
                      </a:r>
                    </a:p>
                  </a:txBody>
                  <a:tcPr marL="60960" marR="60960" marT="30480" marB="30480" anchor="ctr"/>
                </a:tc>
                <a:tc>
                  <a:txBody>
                    <a:bodyPr/>
                    <a:lstStyle/>
                    <a:p>
                      <a:pPr algn="ctr"/>
                      <a:r>
                        <a:rPr lang="en-US" sz="2700" dirty="0"/>
                        <a:t>10%</a:t>
                      </a:r>
                    </a:p>
                  </a:txBody>
                  <a:tcPr marL="60960" marR="60960" marT="30480" marB="30480" anchor="ctr"/>
                </a:tc>
                <a:extLst>
                  <a:ext uri="{0D108BD9-81ED-4DB2-BD59-A6C34878D82A}">
                    <a16:rowId xmlns:a16="http://schemas.microsoft.com/office/drawing/2014/main" val="4281127937"/>
                  </a:ext>
                </a:extLst>
              </a:tr>
              <a:tr h="548640">
                <a:tc>
                  <a:txBody>
                    <a:bodyPr/>
                    <a:lstStyle/>
                    <a:p>
                      <a:pPr algn="ctr"/>
                      <a:endParaRPr lang="en-US" sz="1600" dirty="0"/>
                    </a:p>
                  </a:txBody>
                  <a:tcPr marL="60960" marR="60960" marT="30480" marB="30480" anchor="ctr"/>
                </a:tc>
                <a:tc>
                  <a:txBody>
                    <a:bodyPr/>
                    <a:lstStyle/>
                    <a:p>
                      <a:pPr algn="l"/>
                      <a:r>
                        <a:rPr lang="en-US" sz="1600" dirty="0"/>
                        <a:t>Contributions as a scientific expert on panels or committees and invitations to present research at national and international conferences </a:t>
                      </a:r>
                    </a:p>
                  </a:txBody>
                  <a:tcPr marL="60960" marR="60960" marT="30480" marB="30480" anchor="ctr"/>
                </a:tc>
                <a:tc>
                  <a:txBody>
                    <a:bodyPr/>
                    <a:lstStyle/>
                    <a:p>
                      <a:pPr algn="ctr"/>
                      <a:r>
                        <a:rPr lang="en-US" sz="2700" dirty="0">
                          <a:solidFill>
                            <a:schemeClr val="tx1">
                              <a:lumMod val="50000"/>
                              <a:lumOff val="50000"/>
                            </a:schemeClr>
                          </a:solidFill>
                        </a:rPr>
                        <a:t>--</a:t>
                      </a:r>
                    </a:p>
                  </a:txBody>
                  <a:tcPr marL="60960" marR="60960" marT="30480" marB="30480" anchor="ctr"/>
                </a:tc>
                <a:tc>
                  <a:txBody>
                    <a:bodyPr/>
                    <a:lstStyle/>
                    <a:p>
                      <a:pPr algn="ctr"/>
                      <a:r>
                        <a:rPr lang="en-US" sz="2700" dirty="0"/>
                        <a:t>10%</a:t>
                      </a:r>
                    </a:p>
                  </a:txBody>
                  <a:tcPr marL="60960" marR="60960" marT="30480" marB="30480" anchor="ctr"/>
                </a:tc>
                <a:extLst>
                  <a:ext uri="{0D108BD9-81ED-4DB2-BD59-A6C34878D82A}">
                    <a16:rowId xmlns:a16="http://schemas.microsoft.com/office/drawing/2014/main" val="4166692082"/>
                  </a:ext>
                </a:extLst>
              </a:tr>
              <a:tr h="467360">
                <a:tc>
                  <a:txBody>
                    <a:bodyPr/>
                    <a:lstStyle/>
                    <a:p>
                      <a:pPr algn="ctr"/>
                      <a:endParaRPr lang="en-US" sz="1600" dirty="0"/>
                    </a:p>
                  </a:txBody>
                  <a:tcPr marL="60960" marR="60960" marT="30480" marB="30480" anchor="ctr"/>
                </a:tc>
                <a:tc>
                  <a:txBody>
                    <a:bodyPr/>
                    <a:lstStyle/>
                    <a:p>
                      <a:pPr algn="l"/>
                      <a:r>
                        <a:rPr lang="en-US" sz="1600" dirty="0"/>
                        <a:t>Recognition through professional awards and notable achievements </a:t>
                      </a:r>
                    </a:p>
                  </a:txBody>
                  <a:tcPr marL="60960" marR="60960" marT="30480" marB="30480" anchor="ctr"/>
                </a:tc>
                <a:tc>
                  <a:txBody>
                    <a:bodyPr/>
                    <a:lstStyle/>
                    <a:p>
                      <a:pPr algn="ctr"/>
                      <a:r>
                        <a:rPr lang="en-US" sz="2700" dirty="0">
                          <a:solidFill>
                            <a:schemeClr val="tx1">
                              <a:lumMod val="50000"/>
                              <a:lumOff val="50000"/>
                            </a:schemeClr>
                          </a:solidFill>
                        </a:rPr>
                        <a:t>--</a:t>
                      </a:r>
                    </a:p>
                  </a:txBody>
                  <a:tcPr marL="60960" marR="60960" marT="30480" marB="30480" anchor="ctr"/>
                </a:tc>
                <a:tc>
                  <a:txBody>
                    <a:bodyPr/>
                    <a:lstStyle/>
                    <a:p>
                      <a:pPr algn="ctr"/>
                      <a:r>
                        <a:rPr lang="en-US" sz="2700" dirty="0"/>
                        <a:t>5%</a:t>
                      </a:r>
                    </a:p>
                  </a:txBody>
                  <a:tcPr marL="60960" marR="60960" marT="30480" marB="30480" anchor="ctr"/>
                </a:tc>
                <a:extLst>
                  <a:ext uri="{0D108BD9-81ED-4DB2-BD59-A6C34878D82A}">
                    <a16:rowId xmlns:a16="http://schemas.microsoft.com/office/drawing/2014/main" val="2883343325"/>
                  </a:ext>
                </a:extLst>
              </a:tr>
              <a:tr h="467360">
                <a:tc gridSpan="2">
                  <a:txBody>
                    <a:bodyPr/>
                    <a:lstStyle/>
                    <a:p>
                      <a:pPr algn="l"/>
                      <a:r>
                        <a:rPr lang="en-US" sz="2100" b="1" dirty="0"/>
                        <a:t>Demonstration of cultural sensitivity and … inclusivity</a:t>
                      </a:r>
                    </a:p>
                  </a:txBody>
                  <a:tcPr marL="60960" marR="60960" marT="30480" marB="30480" anchor="ctr"/>
                </a:tc>
                <a:tc hMerge="1">
                  <a:txBody>
                    <a:bodyPr/>
                    <a:lstStyle/>
                    <a:p>
                      <a:pPr algn="l"/>
                      <a:endParaRPr lang="en-US" sz="2400" dirty="0"/>
                    </a:p>
                  </a:txBody>
                  <a:tcPr anchor="ctr"/>
                </a:tc>
                <a:tc>
                  <a:txBody>
                    <a:bodyPr/>
                    <a:lstStyle/>
                    <a:p>
                      <a:pPr algn="ctr"/>
                      <a:r>
                        <a:rPr lang="en-US" sz="2700" b="1" dirty="0">
                          <a:solidFill>
                            <a:schemeClr val="tx1">
                              <a:lumMod val="50000"/>
                              <a:lumOff val="50000"/>
                            </a:schemeClr>
                          </a:solidFill>
                        </a:rPr>
                        <a:t>10%</a:t>
                      </a:r>
                    </a:p>
                  </a:txBody>
                  <a:tcPr marL="60960" marR="60960" marT="30480" marB="30480" anchor="ctr"/>
                </a:tc>
                <a:tc>
                  <a:txBody>
                    <a:bodyPr/>
                    <a:lstStyle/>
                    <a:p>
                      <a:pPr algn="ctr"/>
                      <a:r>
                        <a:rPr lang="en-US" sz="2700" b="1" dirty="0"/>
                        <a:t>--*</a:t>
                      </a:r>
                    </a:p>
                  </a:txBody>
                  <a:tcPr marL="60960" marR="60960" marT="30480" marB="30480" anchor="ctr"/>
                </a:tc>
                <a:extLst>
                  <a:ext uri="{0D108BD9-81ED-4DB2-BD59-A6C34878D82A}">
                    <a16:rowId xmlns:a16="http://schemas.microsoft.com/office/drawing/2014/main" val="512302876"/>
                  </a:ext>
                </a:extLst>
              </a:tr>
            </a:tbl>
          </a:graphicData>
        </a:graphic>
      </p:graphicFrame>
      <p:pic>
        <p:nvPicPr>
          <p:cNvPr id="4" name="Picture 3">
            <a:extLst>
              <a:ext uri="{FF2B5EF4-FFF2-40B4-BE49-F238E27FC236}">
                <a16:creationId xmlns:a16="http://schemas.microsoft.com/office/drawing/2014/main" id="{3AC9628B-423F-A079-AC29-5BC3A9A58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0463"/>
            <a:ext cx="2736380" cy="2736380"/>
          </a:xfrm>
          <a:prstGeom prst="rect">
            <a:avLst/>
          </a:prstGeom>
        </p:spPr>
      </p:pic>
      <p:sp>
        <p:nvSpPr>
          <p:cNvPr id="6" name="TextBox 13">
            <a:extLst>
              <a:ext uri="{FF2B5EF4-FFF2-40B4-BE49-F238E27FC236}">
                <a16:creationId xmlns:a16="http://schemas.microsoft.com/office/drawing/2014/main" id="{FDFC46C4-2BBB-BDB4-73FD-60BAD5194AB6}"/>
              </a:ext>
            </a:extLst>
          </p:cNvPr>
          <p:cNvSpPr txBox="1"/>
          <p:nvPr/>
        </p:nvSpPr>
        <p:spPr>
          <a:xfrm>
            <a:off x="2738742" y="206286"/>
            <a:ext cx="9443098" cy="551305"/>
          </a:xfrm>
          <a:prstGeom prst="rect">
            <a:avLst/>
          </a:prstGeom>
        </p:spPr>
        <p:txBody>
          <a:bodyPr wrap="square" lIns="0" tIns="0" rIns="0" bIns="0" rtlCol="0" anchor="t">
            <a:spAutoFit/>
          </a:bodyPr>
          <a:lstStyle/>
          <a:p>
            <a:pPr algn="ctr" defTabSz="609630">
              <a:lnSpc>
                <a:spcPts val="4666"/>
              </a:lnSpc>
              <a:spcBef>
                <a:spcPct val="0"/>
              </a:spcBef>
            </a:pPr>
            <a:r>
              <a:rPr lang="en-US" sz="2933" b="1" dirty="0">
                <a:solidFill>
                  <a:srgbClr val="0B124B"/>
                </a:solidFill>
                <a:latin typeface="Roboto Bold"/>
                <a:ea typeface="Roboto Bold"/>
                <a:cs typeface="Roboto Bold"/>
                <a:sym typeface="Roboto Bold"/>
              </a:rPr>
              <a:t>PROPOSED CHANGES TO AWARDS SCORING METRICS</a:t>
            </a:r>
          </a:p>
        </p:txBody>
      </p:sp>
    </p:spTree>
    <p:extLst>
      <p:ext uri="{BB962C8B-B14F-4D97-AF65-F5344CB8AC3E}">
        <p14:creationId xmlns:p14="http://schemas.microsoft.com/office/powerpoint/2010/main" val="149776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09C75-678B-15F1-4B2E-D4BD84DB00E1}"/>
            </a:ext>
          </a:extLst>
        </p:cNvPr>
        <p:cNvGrpSpPr/>
        <p:nvPr/>
      </p:nvGrpSpPr>
      <p:grpSpPr>
        <a:xfrm>
          <a:off x="0" y="0"/>
          <a:ext cx="0" cy="0"/>
          <a:chOff x="0" y="0"/>
          <a:chExt cx="0" cy="0"/>
        </a:xfrm>
      </p:grpSpPr>
      <p:pic>
        <p:nvPicPr>
          <p:cNvPr id="3" name="Picture 2" descr="A green and blue text&#10;&#10;AI-generated content may be incorrect.">
            <a:extLst>
              <a:ext uri="{FF2B5EF4-FFF2-40B4-BE49-F238E27FC236}">
                <a16:creationId xmlns:a16="http://schemas.microsoft.com/office/drawing/2014/main" id="{F3833BBC-BAD7-9421-111A-CB26470E87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49152" y="0"/>
            <a:ext cx="4262034" cy="1371600"/>
          </a:xfrm>
          <a:prstGeom prst="rect">
            <a:avLst/>
          </a:prstGeom>
        </p:spPr>
      </p:pic>
      <p:sp>
        <p:nvSpPr>
          <p:cNvPr id="2" name="TextBox 1">
            <a:extLst>
              <a:ext uri="{FF2B5EF4-FFF2-40B4-BE49-F238E27FC236}">
                <a16:creationId xmlns:a16="http://schemas.microsoft.com/office/drawing/2014/main" id="{16A125EE-EC76-3582-E52F-7282BA0A4876}"/>
              </a:ext>
            </a:extLst>
          </p:cNvPr>
          <p:cNvSpPr txBox="1"/>
          <p:nvPr/>
        </p:nvSpPr>
        <p:spPr>
          <a:xfrm>
            <a:off x="1084882" y="488197"/>
            <a:ext cx="4979761" cy="923330"/>
          </a:xfrm>
          <a:prstGeom prst="rect">
            <a:avLst/>
          </a:prstGeom>
          <a:noFill/>
        </p:spPr>
        <p:txBody>
          <a:bodyPr wrap="none" rtlCol="0">
            <a:spAutoFit/>
          </a:bodyPr>
          <a:lstStyle/>
          <a:p>
            <a:r>
              <a:rPr lang="en-US" sz="5400" dirty="0">
                <a:solidFill>
                  <a:srgbClr val="002060"/>
                </a:solidFill>
                <a:latin typeface="+mj-lt"/>
              </a:rPr>
              <a:t>NRSP Vote Recap</a:t>
            </a:r>
          </a:p>
        </p:txBody>
      </p:sp>
      <p:sp>
        <p:nvSpPr>
          <p:cNvPr id="6" name="TextBox 5">
            <a:extLst>
              <a:ext uri="{FF2B5EF4-FFF2-40B4-BE49-F238E27FC236}">
                <a16:creationId xmlns:a16="http://schemas.microsoft.com/office/drawing/2014/main" id="{D461D045-7B89-7F4A-25FD-8044F39D4B9E}"/>
              </a:ext>
            </a:extLst>
          </p:cNvPr>
          <p:cNvSpPr txBox="1"/>
          <p:nvPr/>
        </p:nvSpPr>
        <p:spPr>
          <a:xfrm>
            <a:off x="679342" y="1318022"/>
            <a:ext cx="10833316" cy="5355312"/>
          </a:xfrm>
          <a:prstGeom prst="rect">
            <a:avLst/>
          </a:prstGeom>
          <a:noFill/>
        </p:spPr>
        <p:txBody>
          <a:bodyPr wrap="square">
            <a:spAutoFit/>
          </a:bodyPr>
          <a:lstStyle/>
          <a:p>
            <a:endParaRPr lang="en-US" sz="2400" dirty="0"/>
          </a:p>
          <a:p>
            <a:r>
              <a:rPr lang="en-US" sz="2800" b="1" dirty="0">
                <a:solidFill>
                  <a:srgbClr val="92D050"/>
                </a:solidFill>
              </a:rPr>
              <a:t>NRSP4</a:t>
            </a:r>
            <a:r>
              <a:rPr lang="en-US" sz="2400" b="1" dirty="0">
                <a:solidFill>
                  <a:srgbClr val="002060"/>
                </a:solidFill>
              </a:rPr>
              <a:t> </a:t>
            </a:r>
            <a:r>
              <a:rPr lang="en-US" sz="2400" b="1" i="1" dirty="0">
                <a:solidFill>
                  <a:srgbClr val="002060"/>
                </a:solidFill>
              </a:rPr>
              <a:t>Facilitating Registration of Pest Management Technology for Specialty Crops and Specialty Uses</a:t>
            </a:r>
          </a:p>
          <a:p>
            <a:pPr marL="342900" indent="-342900">
              <a:buFont typeface="Arial" panose="020B0604020202020204" pitchFamily="34" charset="0"/>
              <a:buChar char="•"/>
            </a:pPr>
            <a:r>
              <a:rPr lang="en-US" sz="2400" dirty="0"/>
              <a:t>Recommendation: renew with a budget of $409,005 per year</a:t>
            </a:r>
          </a:p>
          <a:p>
            <a:pPr marL="342900" indent="-342900">
              <a:buFont typeface="Arial" panose="020B0604020202020204" pitchFamily="34" charset="0"/>
              <a:buChar char="•"/>
            </a:pPr>
            <a:r>
              <a:rPr lang="en-US" sz="2400" dirty="0"/>
              <a:t>agInnovation Vote: approved the recommendation (36 approve, 4 do not approve)</a:t>
            </a:r>
          </a:p>
          <a:p>
            <a:endParaRPr lang="en-US" sz="2400" b="1" dirty="0"/>
          </a:p>
          <a:p>
            <a:r>
              <a:rPr lang="en-US" sz="2800" b="1" dirty="0">
                <a:solidFill>
                  <a:srgbClr val="92D050"/>
                </a:solidFill>
              </a:rPr>
              <a:t>NRSP9</a:t>
            </a:r>
            <a:r>
              <a:rPr lang="en-US" sz="2800" b="1" dirty="0">
                <a:solidFill>
                  <a:srgbClr val="002060"/>
                </a:solidFill>
              </a:rPr>
              <a:t> </a:t>
            </a:r>
            <a:r>
              <a:rPr lang="en-US" sz="2400" b="1" i="1" dirty="0">
                <a:solidFill>
                  <a:srgbClr val="002060"/>
                </a:solidFill>
              </a:rPr>
              <a:t>National Animal Nutrition Program</a:t>
            </a:r>
          </a:p>
          <a:p>
            <a:pPr marL="342900" indent="-342900">
              <a:buFont typeface="Arial" panose="020B0604020202020204" pitchFamily="34" charset="0"/>
              <a:buChar char="•"/>
            </a:pPr>
            <a:r>
              <a:rPr lang="en-US" sz="2400" dirty="0"/>
              <a:t>Recommendation: renew with the proposed budget</a:t>
            </a:r>
          </a:p>
          <a:p>
            <a:pPr marL="342900" indent="-342900">
              <a:buFont typeface="Arial" panose="020B0604020202020204" pitchFamily="34" charset="0"/>
              <a:buChar char="•"/>
            </a:pPr>
            <a:r>
              <a:rPr lang="en-US" sz="2400" dirty="0"/>
              <a:t>agInnovation vote: approved the recommendation (39 approve, 1 do not approve) </a:t>
            </a:r>
          </a:p>
          <a:p>
            <a:endParaRPr lang="en-US" sz="2400" dirty="0"/>
          </a:p>
          <a:p>
            <a:r>
              <a:rPr lang="en-US" sz="2800" b="1" dirty="0">
                <a:solidFill>
                  <a:srgbClr val="92D050"/>
                </a:solidFill>
              </a:rPr>
              <a:t>NRSP_temp13</a:t>
            </a:r>
            <a:r>
              <a:rPr lang="en-US" sz="2800" b="1" dirty="0">
                <a:solidFill>
                  <a:srgbClr val="002060"/>
                </a:solidFill>
              </a:rPr>
              <a:t> </a:t>
            </a:r>
            <a:r>
              <a:rPr lang="en-US" sz="2400" b="1" i="1" dirty="0">
                <a:solidFill>
                  <a:srgbClr val="002060"/>
                </a:solidFill>
              </a:rPr>
              <a:t>Artificial Intelligence for Agricultural Autonomy</a:t>
            </a:r>
          </a:p>
          <a:p>
            <a:pPr marL="342900" indent="-342900">
              <a:buFont typeface="Arial" panose="020B0604020202020204" pitchFamily="34" charset="0"/>
              <a:buChar char="•"/>
            </a:pPr>
            <a:r>
              <a:rPr lang="en-US" sz="2400" dirty="0"/>
              <a:t>Recommendation: fund NRSP_tem13 with the proposed budget </a:t>
            </a:r>
          </a:p>
          <a:p>
            <a:pPr marL="342900" indent="-342900">
              <a:buFont typeface="Arial" panose="020B0604020202020204" pitchFamily="34" charset="0"/>
              <a:buChar char="•"/>
            </a:pPr>
            <a:r>
              <a:rPr lang="en-US" sz="2400" dirty="0"/>
              <a:t>agInnovation vote: approved the recommendation (38 approve, 2 do not approve)  </a:t>
            </a:r>
          </a:p>
          <a:p>
            <a:endParaRPr lang="en-US" dirty="0"/>
          </a:p>
        </p:txBody>
      </p:sp>
    </p:spTree>
    <p:extLst>
      <p:ext uri="{BB962C8B-B14F-4D97-AF65-F5344CB8AC3E}">
        <p14:creationId xmlns:p14="http://schemas.microsoft.com/office/powerpoint/2010/main" val="59837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B124B"/>
        </a:solidFill>
        <a:effectLst/>
      </p:bgPr>
    </p:bg>
    <p:spTree>
      <p:nvGrpSpPr>
        <p:cNvPr id="1" name=""/>
        <p:cNvGrpSpPr/>
        <p:nvPr/>
      </p:nvGrpSpPr>
      <p:grpSpPr>
        <a:xfrm>
          <a:off x="0" y="0"/>
          <a:ext cx="0" cy="0"/>
          <a:chOff x="0" y="0"/>
          <a:chExt cx="0" cy="0"/>
        </a:xfrm>
      </p:grpSpPr>
      <p:grpSp>
        <p:nvGrpSpPr>
          <p:cNvPr id="2" name="Group 2"/>
          <p:cNvGrpSpPr/>
          <p:nvPr/>
        </p:nvGrpSpPr>
        <p:grpSpPr>
          <a:xfrm>
            <a:off x="7287952" y="0"/>
            <a:ext cx="4904049" cy="6858000"/>
            <a:chOff x="0" y="0"/>
            <a:chExt cx="11224828"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1224828" cy="13716000"/>
            </a:xfrm>
            <a:prstGeom prst="rect">
              <a:avLst/>
            </a:prstGeom>
          </p:spPr>
        </p:pic>
      </p:grpSp>
      <p:grpSp>
        <p:nvGrpSpPr>
          <p:cNvPr id="4" name="Group 4"/>
          <p:cNvGrpSpPr/>
          <p:nvPr/>
        </p:nvGrpSpPr>
        <p:grpSpPr>
          <a:xfrm rot="-10800000">
            <a:off x="6873750" y="5308600"/>
            <a:ext cx="414201" cy="414201"/>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69804"/>
              </a:srgbClr>
            </a:solidFill>
          </p:spPr>
          <p:txBody>
            <a:bodyPr/>
            <a:lstStyle/>
            <a:p>
              <a:pPr defTabSz="609630"/>
              <a:endParaRPr lang="en-US" sz="1200">
                <a:solidFill>
                  <a:prstClr val="black"/>
                </a:solidFill>
                <a:latin typeface="Calibri"/>
              </a:endParaRPr>
            </a:p>
          </p:txBody>
        </p:sp>
      </p:grpSp>
      <p:grpSp>
        <p:nvGrpSpPr>
          <p:cNvPr id="6" name="Group 6"/>
          <p:cNvGrpSpPr/>
          <p:nvPr/>
        </p:nvGrpSpPr>
        <p:grpSpPr>
          <a:xfrm rot="-10800000">
            <a:off x="6903613" y="970608"/>
            <a:ext cx="768677" cy="768677"/>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69804"/>
              </a:srgbClr>
            </a:solidFill>
          </p:spPr>
          <p:txBody>
            <a:bodyPr/>
            <a:lstStyle/>
            <a:p>
              <a:pPr defTabSz="609630"/>
              <a:endParaRPr lang="en-US" sz="1200">
                <a:solidFill>
                  <a:prstClr val="black"/>
                </a:solidFill>
                <a:latin typeface="Calibri"/>
              </a:endParaRPr>
            </a:p>
          </p:txBody>
        </p:sp>
      </p:grpSp>
      <p:sp>
        <p:nvSpPr>
          <p:cNvPr id="9" name="TextBox 9"/>
          <p:cNvSpPr txBox="1"/>
          <p:nvPr/>
        </p:nvSpPr>
        <p:spPr>
          <a:xfrm>
            <a:off x="429801" y="761984"/>
            <a:ext cx="6523119" cy="1770356"/>
          </a:xfrm>
          <a:prstGeom prst="rect">
            <a:avLst/>
          </a:prstGeom>
        </p:spPr>
        <p:txBody>
          <a:bodyPr wrap="square" lIns="0" tIns="0" rIns="0" bIns="0" rtlCol="0" anchor="t">
            <a:spAutoFit/>
          </a:bodyPr>
          <a:lstStyle/>
          <a:p>
            <a:pPr defTabSz="609630">
              <a:lnSpc>
                <a:spcPts val="4666"/>
              </a:lnSpc>
              <a:spcBef>
                <a:spcPct val="0"/>
              </a:spcBef>
            </a:pPr>
            <a:r>
              <a:rPr lang="en-US" sz="3333" b="1" dirty="0">
                <a:solidFill>
                  <a:srgbClr val="FFFFFF"/>
                </a:solidFill>
                <a:latin typeface="Roboto Bold"/>
                <a:ea typeface="Roboto Bold"/>
                <a:cs typeface="Roboto Bold"/>
                <a:sym typeface="Roboto Bold"/>
              </a:rPr>
              <a:t>W525: Evaluation of Outcomes-Driven, Aspirational Goals to Achieve National Food Security</a:t>
            </a:r>
          </a:p>
        </p:txBody>
      </p:sp>
      <p:sp>
        <p:nvSpPr>
          <p:cNvPr id="10" name="TextBox 10"/>
          <p:cNvSpPr txBox="1"/>
          <p:nvPr/>
        </p:nvSpPr>
        <p:spPr>
          <a:xfrm>
            <a:off x="219920" y="2628801"/>
            <a:ext cx="6942880" cy="3949799"/>
          </a:xfrm>
          <a:prstGeom prst="rect">
            <a:avLst/>
          </a:prstGeom>
        </p:spPr>
        <p:txBody>
          <a:bodyPr wrap="square" lIns="0" tIns="0" rIns="0" bIns="0" rtlCol="0" anchor="t">
            <a:spAutoFit/>
          </a:bodyPr>
          <a:lstStyle/>
          <a:p>
            <a:pPr marL="215911" lvl="1" defTabSz="609630">
              <a:lnSpc>
                <a:spcPts val="2800"/>
              </a:lnSpc>
            </a:pPr>
            <a:r>
              <a:rPr lang="en-US" sz="2667" i="1" dirty="0">
                <a:solidFill>
                  <a:srgbClr val="FFFFFF"/>
                </a:solidFill>
                <a:latin typeface="Roboto"/>
                <a:ea typeface="Roboto"/>
                <a:cs typeface="Roboto"/>
                <a:sym typeface="Roboto"/>
              </a:rPr>
              <a:t>“Achieve national and local food security by producing 95% of our food domestically, increasing local and regional farm net incomes by 20%, and reducing food waste by 50%</a:t>
            </a:r>
            <a:r>
              <a:rPr lang="en-US" sz="2667" dirty="0">
                <a:solidFill>
                  <a:srgbClr val="FFFFFF"/>
                </a:solidFill>
                <a:latin typeface="Roboto"/>
                <a:ea typeface="Roboto"/>
                <a:cs typeface="Roboto"/>
                <a:sym typeface="Roboto"/>
              </a:rPr>
              <a:t>. “</a:t>
            </a:r>
          </a:p>
          <a:p>
            <a:pPr marL="215911" lvl="1" defTabSz="609630">
              <a:lnSpc>
                <a:spcPts val="2800"/>
              </a:lnSpc>
            </a:pPr>
            <a:endParaRPr lang="en-US" sz="2667" dirty="0">
              <a:solidFill>
                <a:srgbClr val="FFFFFF"/>
              </a:solidFill>
              <a:latin typeface="Roboto"/>
              <a:ea typeface="Roboto"/>
              <a:cs typeface="Roboto"/>
              <a:sym typeface="Roboto"/>
            </a:endParaRPr>
          </a:p>
          <a:p>
            <a:pPr marL="215911" lvl="1" defTabSz="609630">
              <a:lnSpc>
                <a:spcPts val="2800"/>
              </a:lnSpc>
            </a:pPr>
            <a:r>
              <a:rPr lang="en-US" sz="3600" b="1" i="1" dirty="0">
                <a:solidFill>
                  <a:srgbClr val="FFFFFF"/>
                </a:solidFill>
                <a:effectLst>
                  <a:outerShdw blurRad="38100" dist="38100" dir="2700000" algn="tl">
                    <a:srgbClr val="000000">
                      <a:alpha val="43137"/>
                    </a:srgbClr>
                  </a:outerShdw>
                </a:effectLst>
                <a:latin typeface="Roboto"/>
                <a:ea typeface="Roboto"/>
                <a:cs typeface="Roboto"/>
                <a:sym typeface="Roboto"/>
              </a:rPr>
              <a:t>Call to Action: Enlist experts to</a:t>
            </a:r>
            <a:br>
              <a:rPr lang="en-US" sz="3600" dirty="0">
                <a:solidFill>
                  <a:srgbClr val="FFFFFF"/>
                </a:solidFill>
                <a:latin typeface="Roboto"/>
                <a:ea typeface="Roboto"/>
                <a:cs typeface="Roboto"/>
                <a:sym typeface="Roboto"/>
              </a:rPr>
            </a:br>
            <a:endParaRPr lang="en-US" sz="3600" dirty="0">
              <a:solidFill>
                <a:srgbClr val="FFFFFF"/>
              </a:solidFill>
              <a:latin typeface="Roboto"/>
              <a:ea typeface="Roboto"/>
              <a:cs typeface="Roboto"/>
              <a:sym typeface="Roboto"/>
            </a:endParaRPr>
          </a:p>
          <a:p>
            <a:pPr marL="520726" lvl="1" indent="-304815" defTabSz="609630">
              <a:lnSpc>
                <a:spcPts val="2800"/>
              </a:lnSpc>
              <a:buFont typeface="Arial" panose="020B0604020202020204" pitchFamily="34" charset="0"/>
              <a:buChar char="•"/>
            </a:pPr>
            <a:r>
              <a:rPr lang="en-US" sz="2667" dirty="0">
                <a:solidFill>
                  <a:srgbClr val="FFFFFF"/>
                </a:solidFill>
                <a:latin typeface="Roboto"/>
                <a:ea typeface="Roboto"/>
                <a:cs typeface="Roboto"/>
                <a:sym typeface="Roboto"/>
              </a:rPr>
              <a:t>validate the outcome goal</a:t>
            </a:r>
          </a:p>
          <a:p>
            <a:pPr marL="520726" lvl="1" indent="-304815" defTabSz="609630">
              <a:lnSpc>
                <a:spcPts val="2800"/>
              </a:lnSpc>
              <a:buFont typeface="Arial" panose="020B0604020202020204" pitchFamily="34" charset="0"/>
              <a:buChar char="•"/>
            </a:pPr>
            <a:r>
              <a:rPr lang="en-US" sz="2667" dirty="0">
                <a:solidFill>
                  <a:srgbClr val="FFFFFF"/>
                </a:solidFill>
                <a:latin typeface="Roboto"/>
                <a:ea typeface="Roboto"/>
                <a:cs typeface="Roboto"/>
                <a:sym typeface="Roboto"/>
              </a:rPr>
              <a:t>evaluate research strategies </a:t>
            </a:r>
          </a:p>
          <a:p>
            <a:pPr marL="520726" lvl="1" indent="-304815" defTabSz="609630">
              <a:lnSpc>
                <a:spcPts val="2800"/>
              </a:lnSpc>
              <a:buFont typeface="Arial" panose="020B0604020202020204" pitchFamily="34" charset="0"/>
              <a:buChar char="•"/>
            </a:pPr>
            <a:r>
              <a:rPr lang="en-US" sz="2667" dirty="0">
                <a:solidFill>
                  <a:srgbClr val="FFFFFF"/>
                </a:solidFill>
                <a:latin typeface="Roboto"/>
                <a:ea typeface="Roboto"/>
                <a:cs typeface="Roboto"/>
                <a:sym typeface="Roboto"/>
              </a:rPr>
              <a:t>demonstrate public value and ROI</a:t>
            </a:r>
          </a:p>
        </p:txBody>
      </p:sp>
      <p:pic>
        <p:nvPicPr>
          <p:cNvPr id="11" name="Picture 10">
            <a:extLst>
              <a:ext uri="{FF2B5EF4-FFF2-40B4-BE49-F238E27FC236}">
                <a16:creationId xmlns:a16="http://schemas.microsoft.com/office/drawing/2014/main" id="{ACF21B5F-8A4B-4C7A-A817-04B68C32F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 y="-990600"/>
            <a:ext cx="2853442" cy="285344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227976" y="4726603"/>
            <a:ext cx="768677" cy="76867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323348" y="5274989"/>
            <a:ext cx="1743847" cy="174384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7" name="Group 7"/>
          <p:cNvGrpSpPr/>
          <p:nvPr/>
        </p:nvGrpSpPr>
        <p:grpSpPr>
          <a:xfrm rot="-10800000">
            <a:off x="10195348" y="923685"/>
            <a:ext cx="768677" cy="768677"/>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9" name="Group 9"/>
          <p:cNvGrpSpPr/>
          <p:nvPr/>
        </p:nvGrpSpPr>
        <p:grpSpPr>
          <a:xfrm rot="-10800000">
            <a:off x="10771501" y="-599870"/>
            <a:ext cx="1743847" cy="174384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sp>
        <p:nvSpPr>
          <p:cNvPr id="13" name="TextBox 13"/>
          <p:cNvSpPr txBox="1"/>
          <p:nvPr/>
        </p:nvSpPr>
        <p:spPr>
          <a:xfrm>
            <a:off x="685800" y="3752621"/>
            <a:ext cx="10820400" cy="1684757"/>
          </a:xfrm>
          <a:prstGeom prst="rect">
            <a:avLst/>
          </a:prstGeom>
        </p:spPr>
        <p:txBody>
          <a:bodyPr lIns="0" tIns="0" rIns="0" bIns="0" rtlCol="0" anchor="t">
            <a:spAutoFit/>
          </a:bodyPr>
          <a:lstStyle/>
          <a:p>
            <a:pPr algn="ctr" defTabSz="609630">
              <a:lnSpc>
                <a:spcPts val="13987"/>
              </a:lnSpc>
              <a:spcBef>
                <a:spcPct val="0"/>
              </a:spcBef>
            </a:pPr>
            <a:r>
              <a:rPr lang="en-US" sz="9991" b="1" dirty="0">
                <a:solidFill>
                  <a:srgbClr val="FFFFFF"/>
                </a:solidFill>
                <a:latin typeface="Roboto Bold"/>
                <a:ea typeface="Roboto Bold"/>
                <a:cs typeface="Roboto Bold"/>
                <a:sym typeface="Roboto Bold"/>
              </a:rPr>
              <a:t>THANK YOU</a:t>
            </a:r>
          </a:p>
        </p:txBody>
      </p:sp>
      <p:sp>
        <p:nvSpPr>
          <p:cNvPr id="14" name="TextBox 14"/>
          <p:cNvSpPr txBox="1"/>
          <p:nvPr/>
        </p:nvSpPr>
        <p:spPr>
          <a:xfrm>
            <a:off x="2306850" y="5471552"/>
            <a:ext cx="7578302" cy="237757"/>
          </a:xfrm>
          <a:prstGeom prst="rect">
            <a:avLst/>
          </a:prstGeom>
        </p:spPr>
        <p:txBody>
          <a:bodyPr lIns="0" tIns="0" rIns="0" bIns="0" rtlCol="0" anchor="t">
            <a:spAutoFit/>
          </a:bodyPr>
          <a:lstStyle/>
          <a:p>
            <a:pPr algn="ctr" defTabSz="609630">
              <a:lnSpc>
                <a:spcPts val="1981"/>
              </a:lnSpc>
              <a:spcBef>
                <a:spcPct val="0"/>
              </a:spcBef>
            </a:pPr>
            <a:r>
              <a:rPr lang="en-US" sz="1415" spc="789" dirty="0">
                <a:solidFill>
                  <a:srgbClr val="8DC63F"/>
                </a:solidFill>
                <a:latin typeface="Roboto"/>
                <a:ea typeface="Roboto"/>
                <a:cs typeface="Roboto"/>
                <a:sym typeface="Roboto"/>
              </a:rPr>
              <a:t>HTTPS://WWW.AGINNOVATION.INFO/</a:t>
            </a:r>
          </a:p>
        </p:txBody>
      </p:sp>
      <p:pic>
        <p:nvPicPr>
          <p:cNvPr id="15" name="Picture 14">
            <a:extLst>
              <a:ext uri="{FF2B5EF4-FFF2-40B4-BE49-F238E27FC236}">
                <a16:creationId xmlns:a16="http://schemas.microsoft.com/office/drawing/2014/main" id="{32FC9530-25B2-4D59-84E8-352BCBD39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963" y="-877464"/>
            <a:ext cx="5620807" cy="562080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 name="Group 3"/>
          <p:cNvGrpSpPr/>
          <p:nvPr/>
        </p:nvGrpSpPr>
        <p:grpSpPr>
          <a:xfrm>
            <a:off x="1227976" y="4726603"/>
            <a:ext cx="768677" cy="76867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 name="Group 5"/>
          <p:cNvGrpSpPr/>
          <p:nvPr/>
        </p:nvGrpSpPr>
        <p:grpSpPr>
          <a:xfrm>
            <a:off x="-323348" y="5274989"/>
            <a:ext cx="1743847" cy="174384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roup 7"/>
          <p:cNvGrpSpPr/>
          <p:nvPr/>
        </p:nvGrpSpPr>
        <p:grpSpPr>
          <a:xfrm rot="-10800000">
            <a:off x="10195348" y="923685"/>
            <a:ext cx="768677" cy="76867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 name="Group 9"/>
          <p:cNvGrpSpPr/>
          <p:nvPr/>
        </p:nvGrpSpPr>
        <p:grpSpPr>
          <a:xfrm rot="-10800000">
            <a:off x="10771501" y="-599870"/>
            <a:ext cx="1743847" cy="174384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 name="Freeform 11"/>
          <p:cNvSpPr/>
          <p:nvPr/>
        </p:nvSpPr>
        <p:spPr>
          <a:xfrm>
            <a:off x="2540000" y="-84267"/>
            <a:ext cx="4013200" cy="3200400"/>
          </a:xfrm>
          <a:custGeom>
            <a:avLst/>
            <a:gdLst/>
            <a:ahLst/>
            <a:cxnLst/>
            <a:rect l="l" t="t" r="r" b="b"/>
            <a:pathLst>
              <a:path w="8124379" h="6796236">
                <a:moveTo>
                  <a:pt x="0" y="0"/>
                </a:moveTo>
                <a:lnTo>
                  <a:pt x="8124378" y="0"/>
                </a:lnTo>
                <a:lnTo>
                  <a:pt x="8124378" y="6796235"/>
                </a:lnTo>
                <a:lnTo>
                  <a:pt x="0" y="6796235"/>
                </a:lnTo>
                <a:lnTo>
                  <a:pt x="0" y="0"/>
                </a:lnTo>
                <a:close/>
              </a:path>
            </a:pathLst>
          </a:custGeom>
          <a:blipFill>
            <a:blip r:embed="rId4">
              <a:alphaModFix amt="51000"/>
              <a:extLst>
                <a:ext uri="{28A0092B-C50C-407E-A947-70E740481C1C}">
                  <a14:useLocalDpi xmlns:a14="http://schemas.microsoft.com/office/drawing/2010/main" val="0"/>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3"/>
          <p:cNvSpPr txBox="1"/>
          <p:nvPr/>
        </p:nvSpPr>
        <p:spPr>
          <a:xfrm>
            <a:off x="-698500" y="3116133"/>
            <a:ext cx="10490200" cy="1718419"/>
          </a:xfrm>
          <a:prstGeom prst="rect">
            <a:avLst/>
          </a:prstGeom>
        </p:spPr>
        <p:txBody>
          <a:bodyPr wrap="square" lIns="0" tIns="0" rIns="0" bIns="0" rtlCol="0" anchor="t">
            <a:spAutoFit/>
          </a:bodyPr>
          <a:lstStyle/>
          <a:p>
            <a:pPr marL="0" marR="0" lvl="0" indent="0" algn="ctr" defTabSz="914400" rtl="0" eaLnBrk="1" fontAlgn="auto" latinLnBrk="0" hangingPunct="1">
              <a:lnSpc>
                <a:spcPts val="6667"/>
              </a:lnSpc>
              <a:spcBef>
                <a:spcPct val="0"/>
              </a:spcBef>
              <a:spcAft>
                <a:spcPts val="0"/>
              </a:spcAft>
              <a:buClrTx/>
              <a:buSzTx/>
              <a:buFontTx/>
              <a:buNone/>
              <a:tabLst/>
              <a:defRPr/>
            </a:pPr>
            <a:r>
              <a:rPr kumimoji="0" lang="en-US" sz="6400" b="0" i="0" u="none" strike="noStrike" kern="1200" cap="none" spc="0" normalizeH="0" baseline="0" noProof="0" dirty="0">
                <a:ln>
                  <a:noFill/>
                </a:ln>
                <a:solidFill>
                  <a:srgbClr val="FFFFFF"/>
                </a:solidFill>
                <a:effectLst/>
                <a:uLnTx/>
                <a:uFillTx/>
                <a:latin typeface="Roboto Bold"/>
                <a:ea typeface="+mn-ea"/>
                <a:cs typeface="+mn-cs"/>
              </a:rPr>
              <a:t>TD Wealth </a:t>
            </a:r>
          </a:p>
          <a:p>
            <a:pPr marL="0" marR="0" lvl="0" indent="0" algn="ctr" defTabSz="914400" rtl="0" eaLnBrk="1" fontAlgn="auto" latinLnBrk="0" hangingPunct="1">
              <a:lnSpc>
                <a:spcPts val="6667"/>
              </a:lnSpc>
              <a:spcBef>
                <a:spcPct val="0"/>
              </a:spcBef>
              <a:spcAft>
                <a:spcPts val="0"/>
              </a:spcAft>
              <a:buClrTx/>
              <a:buSzTx/>
              <a:buFontTx/>
              <a:buNone/>
              <a:tabLst/>
              <a:defRPr/>
            </a:pPr>
            <a:r>
              <a:rPr kumimoji="0" lang="en-US" sz="6400" b="0" i="0" u="none" strike="noStrike" kern="1200" cap="none" spc="0" normalizeH="0" baseline="0" noProof="0" dirty="0">
                <a:ln>
                  <a:noFill/>
                </a:ln>
                <a:solidFill>
                  <a:srgbClr val="FFFFFF"/>
                </a:solidFill>
                <a:effectLst/>
                <a:uLnTx/>
                <a:uFillTx/>
                <a:latin typeface="Roboto Bold"/>
                <a:ea typeface="+mn-ea"/>
                <a:cs typeface="+mn-cs"/>
              </a:rPr>
              <a:t>Investment Account</a:t>
            </a:r>
          </a:p>
        </p:txBody>
      </p:sp>
      <p:sp>
        <p:nvSpPr>
          <p:cNvPr id="14" name="TextBox 16">
            <a:extLst>
              <a:ext uri="{FF2B5EF4-FFF2-40B4-BE49-F238E27FC236}">
                <a16:creationId xmlns:a16="http://schemas.microsoft.com/office/drawing/2014/main" id="{10E751C6-0302-4728-217B-FCDAA71524AA}"/>
              </a:ext>
            </a:extLst>
          </p:cNvPr>
          <p:cNvSpPr txBox="1"/>
          <p:nvPr/>
        </p:nvSpPr>
        <p:spPr>
          <a:xfrm>
            <a:off x="1067004" y="5434422"/>
            <a:ext cx="6959193" cy="451342"/>
          </a:xfrm>
          <a:prstGeom prst="rect">
            <a:avLst/>
          </a:prstGeom>
        </p:spPr>
        <p:txBody>
          <a:bodyPr wrap="square" lIns="0" tIns="0" rIns="0" bIns="0" rtlCol="0" anchor="t">
            <a:spAutoFit/>
          </a:bodyPr>
          <a:lstStyle/>
          <a:p>
            <a:pPr algn="ctr" defTabSz="609630">
              <a:spcBef>
                <a:spcPct val="0"/>
              </a:spcBef>
              <a:spcAft>
                <a:spcPts val="1200"/>
              </a:spcAft>
            </a:pPr>
            <a:r>
              <a:rPr lang="en-US" sz="2933" b="1" spc="692" dirty="0">
                <a:solidFill>
                  <a:srgbClr val="92D050"/>
                </a:solidFill>
                <a:latin typeface="Roboto"/>
              </a:rPr>
              <a:t>Rick Rhodes</a:t>
            </a:r>
          </a:p>
        </p:txBody>
      </p:sp>
      <p:pic>
        <p:nvPicPr>
          <p:cNvPr id="15" name="Picture 14" descr="A person standing on a beach holding a box&#10;&#10;AI-generated content may be incorrect.">
            <a:extLst>
              <a:ext uri="{FF2B5EF4-FFF2-40B4-BE49-F238E27FC236}">
                <a16:creationId xmlns:a16="http://schemas.microsoft.com/office/drawing/2014/main" id="{46044276-C3EB-151B-C8E8-B127413DD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280" y="272053"/>
            <a:ext cx="3596640" cy="5394960"/>
          </a:xfrm>
          <a:prstGeom prst="ellipse">
            <a:avLst/>
          </a:prstGeom>
          <a:ln w="76200">
            <a:solidFill>
              <a:srgbClr val="92D050"/>
            </a:solidFill>
          </a:ln>
        </p:spPr>
      </p:pic>
    </p:spTree>
    <p:extLst>
      <p:ext uri="{BB962C8B-B14F-4D97-AF65-F5344CB8AC3E}">
        <p14:creationId xmlns:p14="http://schemas.microsoft.com/office/powerpoint/2010/main" val="2202151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A9031-0B23-0DE0-B6C0-802763211B31}"/>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5A979D48-1151-0CBB-FD22-81E2F45DB698}"/>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13FA3C9F-3F60-75F0-BDD5-0FE218A0E3E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5">
            <a:extLst>
              <a:ext uri="{FF2B5EF4-FFF2-40B4-BE49-F238E27FC236}">
                <a16:creationId xmlns:a16="http://schemas.microsoft.com/office/drawing/2014/main" id="{01CA4462-62AC-6109-548D-7B55A11B6C7E}"/>
              </a:ext>
            </a:extLst>
          </p:cNvPr>
          <p:cNvSpPr txBox="1"/>
          <p:nvPr/>
        </p:nvSpPr>
        <p:spPr>
          <a:xfrm>
            <a:off x="761999" y="1701800"/>
            <a:ext cx="10628243" cy="49244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Financial Primer</a:t>
            </a:r>
          </a:p>
        </p:txBody>
      </p:sp>
      <p:sp>
        <p:nvSpPr>
          <p:cNvPr id="7" name="TextBox 7">
            <a:extLst>
              <a:ext uri="{FF2B5EF4-FFF2-40B4-BE49-F238E27FC236}">
                <a16:creationId xmlns:a16="http://schemas.microsoft.com/office/drawing/2014/main" id="{B9DAE933-E35B-C1CC-8C3F-FC2AE9525A83}"/>
              </a:ext>
            </a:extLst>
          </p:cNvPr>
          <p:cNvSpPr txBox="1"/>
          <p:nvPr/>
        </p:nvSpPr>
        <p:spPr>
          <a:xfrm>
            <a:off x="609600" y="2457450"/>
            <a:ext cx="11176000" cy="3703450"/>
          </a:xfrm>
          <a:prstGeom prst="rect">
            <a:avLst/>
          </a:prstGeom>
        </p:spPr>
        <p:txBody>
          <a:bodyPr wrap="square" lIns="0" tIns="0" rIns="0" bIns="0" rtlCol="0" anchor="t">
            <a:spAutoFit/>
          </a:bodyPr>
          <a:lstStyle/>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Finance Committee and agInnovation 501(c)(3) “manage” three accounts</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5800 Account – held by the APLU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Chase for Business – held by 501(c)(3)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TD Wealth Account – held by the APLU  </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Funding sources (intent)</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5800 Account – assessment (operating)</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Chase for Business – transfers from 5800 (operating)</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TD Wealth Account – carry forward from pre-2019 (endowment)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190510" marR="0" lvl="0" indent="-1905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00" cap="none" spc="0" normalizeH="0" baseline="0" noProof="0" dirty="0">
              <a:ln>
                <a:noFill/>
              </a:ln>
              <a:solidFill>
                <a:srgbClr val="0E2841">
                  <a:lumMod val="50000"/>
                </a:srgbClr>
              </a:solidFill>
              <a:effectLst/>
              <a:uLnTx/>
              <a:uFillTx/>
              <a:latin typeface="Palatino Linotype" panose="02040502050505030304" pitchFamily="18" charset="0"/>
              <a:ea typeface="Roboto" panose="02000000000000000000" pitchFamily="2" charset="0"/>
              <a:cs typeface="Times New Roman" panose="02020603050405020304" pitchFamily="18" charset="0"/>
            </a:endParaRPr>
          </a:p>
        </p:txBody>
      </p:sp>
      <p:pic>
        <p:nvPicPr>
          <p:cNvPr id="3" name="Picture 2" descr="A green and blue text&#10;&#10;AI-generated content may be incorrect.">
            <a:extLst>
              <a:ext uri="{FF2B5EF4-FFF2-40B4-BE49-F238E27FC236}">
                <a16:creationId xmlns:a16="http://schemas.microsoft.com/office/drawing/2014/main" id="{8540F6C8-952E-B42F-F568-32C67A44F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222683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80A80-6FA2-61CE-5692-B5190A015473}"/>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24224249-9536-FF81-04D0-557E9E3AB403}"/>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EBA1D02F-32AB-F0B9-9936-74D6D5269EF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5">
            <a:extLst>
              <a:ext uri="{FF2B5EF4-FFF2-40B4-BE49-F238E27FC236}">
                <a16:creationId xmlns:a16="http://schemas.microsoft.com/office/drawing/2014/main" id="{32263963-2ACB-9DD7-82E2-75EDC6D84063}"/>
              </a:ext>
            </a:extLst>
          </p:cNvPr>
          <p:cNvSpPr txBox="1"/>
          <p:nvPr/>
        </p:nvSpPr>
        <p:spPr>
          <a:xfrm>
            <a:off x="742950" y="1473132"/>
            <a:ext cx="9912626" cy="558936"/>
          </a:xfrm>
          <a:prstGeom prst="rect">
            <a:avLst/>
          </a:prstGeom>
        </p:spPr>
        <p:txBody>
          <a:bodyPr wrap="square" lIns="0" tIns="0" rIns="0" bIns="0" rtlCol="0" anchor="t">
            <a:spAutoFit/>
          </a:bodyPr>
          <a:lstStyle/>
          <a:p>
            <a:pPr marL="0" marR="0" lvl="0" indent="0" algn="l" defTabSz="914400" rtl="0" eaLnBrk="1" fontAlgn="auto" latinLnBrk="0" hangingPunct="1">
              <a:lnSpc>
                <a:spcPts val="4666"/>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E2841">
                    <a:lumMod val="50000"/>
                  </a:srgbClr>
                </a:solidFill>
                <a:effectLst/>
                <a:uLnTx/>
                <a:uFillTx/>
                <a:latin typeface="Roboto Bold"/>
                <a:ea typeface="+mn-ea"/>
                <a:cs typeface="+mn-cs"/>
              </a:rPr>
              <a:t>Endowment goals</a:t>
            </a:r>
          </a:p>
        </p:txBody>
      </p:sp>
      <p:sp>
        <p:nvSpPr>
          <p:cNvPr id="7" name="TextBox 7">
            <a:extLst>
              <a:ext uri="{FF2B5EF4-FFF2-40B4-BE49-F238E27FC236}">
                <a16:creationId xmlns:a16="http://schemas.microsoft.com/office/drawing/2014/main" id="{3C028450-53EB-48D8-71B8-A428D35A3321}"/>
              </a:ext>
            </a:extLst>
          </p:cNvPr>
          <p:cNvSpPr txBox="1"/>
          <p:nvPr/>
        </p:nvSpPr>
        <p:spPr>
          <a:xfrm>
            <a:off x="762000" y="1752600"/>
            <a:ext cx="6151762" cy="7417223"/>
          </a:xfrm>
          <a:prstGeom prst="rect">
            <a:avLst/>
          </a:prstGeom>
        </p:spPr>
        <p:txBody>
          <a:bodyPr wrap="square" lIns="0" tIns="0" rIns="0" bIns="0" rtlCol="0" anchor="t">
            <a:spAutoFit/>
          </a:bodyPr>
          <a:lstStyle/>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investment goals: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Seek 6% return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4% annual drawdown</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Preserve corpus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Access to account assets</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p>
          <a:p>
            <a:pPr marL="190510" marR="0" lvl="0" indent="-1905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00" cap="none" spc="0" normalizeH="0" baseline="0" noProof="0" dirty="0">
              <a:ln>
                <a:noFill/>
              </a:ln>
              <a:solidFill>
                <a:srgbClr val="0E2841">
                  <a:lumMod val="50000"/>
                </a:srgbClr>
              </a:solidFill>
              <a:effectLst/>
              <a:uLnTx/>
              <a:uFillTx/>
              <a:latin typeface="Palatino Linotype" panose="02040502050505030304" pitchFamily="18" charset="0"/>
              <a:ea typeface="Roboto" panose="02000000000000000000" pitchFamily="2" charset="0"/>
              <a:cs typeface="Times New Roman" panose="02020603050405020304" pitchFamily="18" charset="0"/>
            </a:endParaRPr>
          </a:p>
        </p:txBody>
      </p:sp>
      <p:pic>
        <p:nvPicPr>
          <p:cNvPr id="3" name="Picture 2" descr="A green and blue text&#10;&#10;AI-generated content may be incorrect.">
            <a:extLst>
              <a:ext uri="{FF2B5EF4-FFF2-40B4-BE49-F238E27FC236}">
                <a16:creationId xmlns:a16="http://schemas.microsoft.com/office/drawing/2014/main" id="{A03E6978-57BE-30B8-FF1D-7AC28201E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3509067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62654-E5BD-BFC4-9514-E9C64D1E23DA}"/>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A9BA2AC5-B057-3E3E-DCE0-EAB35E5655DE}"/>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BACEE495-B44C-FC36-622F-9ED0FB8F40B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5">
            <a:extLst>
              <a:ext uri="{FF2B5EF4-FFF2-40B4-BE49-F238E27FC236}">
                <a16:creationId xmlns:a16="http://schemas.microsoft.com/office/drawing/2014/main" id="{86164FFA-F298-87C6-7789-AB194A78DF79}"/>
              </a:ext>
            </a:extLst>
          </p:cNvPr>
          <p:cNvSpPr txBox="1"/>
          <p:nvPr/>
        </p:nvSpPr>
        <p:spPr>
          <a:xfrm>
            <a:off x="762000" y="1492250"/>
            <a:ext cx="9912626" cy="558936"/>
          </a:xfrm>
          <a:prstGeom prst="rect">
            <a:avLst/>
          </a:prstGeom>
        </p:spPr>
        <p:txBody>
          <a:bodyPr wrap="square" lIns="0" tIns="0" rIns="0" bIns="0" rtlCol="0" anchor="t">
            <a:spAutoFit/>
          </a:bodyPr>
          <a:lstStyle/>
          <a:p>
            <a:pPr marL="0" marR="0" lvl="0" indent="0" algn="l" defTabSz="914400" rtl="0" eaLnBrk="1" fontAlgn="auto" latinLnBrk="0" hangingPunct="1">
              <a:lnSpc>
                <a:spcPts val="4666"/>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E2841">
                    <a:lumMod val="50000"/>
                  </a:srgbClr>
                </a:solidFill>
                <a:effectLst/>
                <a:uLnTx/>
                <a:uFillTx/>
                <a:latin typeface="Roboto Bold"/>
                <a:ea typeface="+mn-ea"/>
                <a:cs typeface="+mn-cs"/>
              </a:rPr>
              <a:t>Current Challenges with TD Wealth</a:t>
            </a:r>
          </a:p>
        </p:txBody>
      </p:sp>
      <p:sp>
        <p:nvSpPr>
          <p:cNvPr id="7" name="TextBox 7">
            <a:extLst>
              <a:ext uri="{FF2B5EF4-FFF2-40B4-BE49-F238E27FC236}">
                <a16:creationId xmlns:a16="http://schemas.microsoft.com/office/drawing/2014/main" id="{723B8913-6B70-0ECB-C808-BCD6054A5FC6}"/>
              </a:ext>
            </a:extLst>
          </p:cNvPr>
          <p:cNvSpPr txBox="1"/>
          <p:nvPr/>
        </p:nvSpPr>
        <p:spPr>
          <a:xfrm>
            <a:off x="609600" y="2152650"/>
            <a:ext cx="11176000" cy="3713774"/>
          </a:xfrm>
          <a:prstGeom prst="rect">
            <a:avLst/>
          </a:prstGeom>
        </p:spPr>
        <p:txBody>
          <a:bodyPr wrap="square" lIns="0" tIns="0" rIns="0" bIns="0" rtlCol="0" anchor="t">
            <a:spAutoFit/>
          </a:bodyPr>
          <a:lstStyle/>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is not a signatory of the TD Account</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Cash liquidity and access to assets (turn around on withdrawal, up to a month)</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Banking laws don’t allow transfer of funds from TD Wealth to Chase for Business</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management of account is limited</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TD manages fund passively (moderately conservative)  </a:t>
            </a:r>
            <a:endParaRPr kumimoji="0" lang="en-US" sz="2133"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190510" marR="0" lvl="0" indent="-1905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00" cap="none" spc="0" normalizeH="0" baseline="0" noProof="0" dirty="0">
              <a:ln>
                <a:noFill/>
              </a:ln>
              <a:solidFill>
                <a:srgbClr val="0E2841">
                  <a:lumMod val="50000"/>
                </a:srgbClr>
              </a:solidFill>
              <a:effectLst/>
              <a:uLnTx/>
              <a:uFillTx/>
              <a:latin typeface="Palatino Linotype" panose="02040502050505030304" pitchFamily="18" charset="0"/>
              <a:ea typeface="Roboto" panose="02000000000000000000" pitchFamily="2" charset="0"/>
              <a:cs typeface="Times New Roman" panose="02020603050405020304" pitchFamily="18" charset="0"/>
            </a:endParaRPr>
          </a:p>
        </p:txBody>
      </p:sp>
      <p:pic>
        <p:nvPicPr>
          <p:cNvPr id="3" name="Picture 2" descr="A green and blue text&#10;&#10;AI-generated content may be incorrect.">
            <a:extLst>
              <a:ext uri="{FF2B5EF4-FFF2-40B4-BE49-F238E27FC236}">
                <a16:creationId xmlns:a16="http://schemas.microsoft.com/office/drawing/2014/main" id="{D427EAE2-AFE9-E88D-C310-093D22BF5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848917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10E21-62FE-D6E1-C1F1-838E8F386A72}"/>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4605F0C2-9D7C-D942-A598-762A822819CC}"/>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513B6055-327F-37E1-D411-BFC527A585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5">
            <a:extLst>
              <a:ext uri="{FF2B5EF4-FFF2-40B4-BE49-F238E27FC236}">
                <a16:creationId xmlns:a16="http://schemas.microsoft.com/office/drawing/2014/main" id="{7F540324-E3E1-C504-6D6E-DE7C5BAA86E1}"/>
              </a:ext>
            </a:extLst>
          </p:cNvPr>
          <p:cNvSpPr txBox="1"/>
          <p:nvPr/>
        </p:nvSpPr>
        <p:spPr>
          <a:xfrm>
            <a:off x="762000" y="1682750"/>
            <a:ext cx="9912626" cy="558936"/>
          </a:xfrm>
          <a:prstGeom prst="rect">
            <a:avLst/>
          </a:prstGeom>
        </p:spPr>
        <p:txBody>
          <a:bodyPr wrap="square" lIns="0" tIns="0" rIns="0" bIns="0" rtlCol="0" anchor="t">
            <a:spAutoFit/>
          </a:bodyPr>
          <a:lstStyle/>
          <a:p>
            <a:pPr marL="0" marR="0" lvl="0" indent="0" algn="l" defTabSz="914400" rtl="0" eaLnBrk="1" fontAlgn="auto" latinLnBrk="0" hangingPunct="1">
              <a:lnSpc>
                <a:spcPts val="4666"/>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E2841">
                    <a:lumMod val="50000"/>
                  </a:srgbClr>
                </a:solidFill>
                <a:effectLst/>
                <a:uLnTx/>
                <a:uFillTx/>
                <a:latin typeface="Roboto Bold"/>
                <a:ea typeface="+mn-ea"/>
                <a:cs typeface="+mn-cs"/>
              </a:rPr>
              <a:t>What We’ve Done</a:t>
            </a:r>
          </a:p>
        </p:txBody>
      </p:sp>
      <p:sp>
        <p:nvSpPr>
          <p:cNvPr id="7" name="TextBox 7">
            <a:extLst>
              <a:ext uri="{FF2B5EF4-FFF2-40B4-BE49-F238E27FC236}">
                <a16:creationId xmlns:a16="http://schemas.microsoft.com/office/drawing/2014/main" id="{4CFBA30C-897E-8C75-23EC-45580A781D00}"/>
              </a:ext>
            </a:extLst>
          </p:cNvPr>
          <p:cNvSpPr txBox="1"/>
          <p:nvPr/>
        </p:nvSpPr>
        <p:spPr>
          <a:xfrm>
            <a:off x="609600" y="2343150"/>
            <a:ext cx="11176000" cy="3364896"/>
          </a:xfrm>
          <a:prstGeom prst="rect">
            <a:avLst/>
          </a:prstGeom>
        </p:spPr>
        <p:txBody>
          <a:bodyPr wrap="square" lIns="0" tIns="0" rIns="0" bIns="0" rtlCol="0" anchor="t">
            <a:spAutoFit/>
          </a:bodyPr>
          <a:lstStyle/>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Initiated conversations with Chase (the bank of the non-profit) </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Chase (consumer and commercial banking subsid of JP Morgan Chase &amp; Co) introduced us to JP Morgan (investment banking, corporate banking, asset management, and private banking services) </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Non-profit engaged in several conversations with a JP Morgan advisor</a:t>
            </a:r>
            <a:endParaRPr kumimoji="0" lang="en-US" sz="2133"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p>
          <a:p>
            <a:pPr marL="190510" marR="0" lvl="0" indent="-1905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00" cap="none" spc="0" normalizeH="0" baseline="0" noProof="0" dirty="0">
              <a:ln>
                <a:noFill/>
              </a:ln>
              <a:solidFill>
                <a:srgbClr val="0E2841">
                  <a:lumMod val="50000"/>
                </a:srgbClr>
              </a:solidFill>
              <a:effectLst/>
              <a:uLnTx/>
              <a:uFillTx/>
              <a:latin typeface="Palatino Linotype" panose="02040502050505030304" pitchFamily="18" charset="0"/>
              <a:ea typeface="Roboto" panose="02000000000000000000" pitchFamily="2" charset="0"/>
              <a:cs typeface="Times New Roman" panose="02020603050405020304" pitchFamily="18" charset="0"/>
            </a:endParaRPr>
          </a:p>
        </p:txBody>
      </p:sp>
      <p:pic>
        <p:nvPicPr>
          <p:cNvPr id="3" name="Picture 2" descr="A green and blue text&#10;&#10;AI-generated content may be incorrect.">
            <a:extLst>
              <a:ext uri="{FF2B5EF4-FFF2-40B4-BE49-F238E27FC236}">
                <a16:creationId xmlns:a16="http://schemas.microsoft.com/office/drawing/2014/main" id="{D0434688-FE58-50AD-C41D-8F85A9832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1809616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90783-A53A-8D98-EEE9-3B7F18920807}"/>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DF603024-88D1-242F-E00F-562796F789B4}"/>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0B84E62C-DBE7-5326-EABC-FF932FD7B94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5">
            <a:extLst>
              <a:ext uri="{FF2B5EF4-FFF2-40B4-BE49-F238E27FC236}">
                <a16:creationId xmlns:a16="http://schemas.microsoft.com/office/drawing/2014/main" id="{61C19568-30BA-F5A5-E56C-22606F17472D}"/>
              </a:ext>
            </a:extLst>
          </p:cNvPr>
          <p:cNvSpPr txBox="1"/>
          <p:nvPr/>
        </p:nvSpPr>
        <p:spPr>
          <a:xfrm>
            <a:off x="762000" y="1092200"/>
            <a:ext cx="9912626" cy="558936"/>
          </a:xfrm>
          <a:prstGeom prst="rect">
            <a:avLst/>
          </a:prstGeom>
        </p:spPr>
        <p:txBody>
          <a:bodyPr wrap="square" lIns="0" tIns="0" rIns="0" bIns="0" rtlCol="0" anchor="t">
            <a:spAutoFit/>
          </a:bodyPr>
          <a:lstStyle/>
          <a:p>
            <a:pPr marL="0" marR="0" lvl="0" indent="0" algn="l" defTabSz="914400" rtl="0" eaLnBrk="1" fontAlgn="auto" latinLnBrk="0" hangingPunct="1">
              <a:lnSpc>
                <a:spcPts val="4666"/>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E2841">
                    <a:lumMod val="50000"/>
                  </a:srgbClr>
                </a:solidFill>
                <a:effectLst/>
                <a:uLnTx/>
                <a:uFillTx/>
                <a:latin typeface="Roboto Bold"/>
                <a:ea typeface="+mn-ea"/>
                <a:cs typeface="+mn-cs"/>
              </a:rPr>
              <a:t>Case for transferring assets: TD to JP Morgan</a:t>
            </a:r>
          </a:p>
        </p:txBody>
      </p:sp>
      <p:sp>
        <p:nvSpPr>
          <p:cNvPr id="7" name="TextBox 7">
            <a:extLst>
              <a:ext uri="{FF2B5EF4-FFF2-40B4-BE49-F238E27FC236}">
                <a16:creationId xmlns:a16="http://schemas.microsoft.com/office/drawing/2014/main" id="{67C597CD-8FF2-13EB-A471-CDE07D1D4715}"/>
              </a:ext>
            </a:extLst>
          </p:cNvPr>
          <p:cNvSpPr txBox="1"/>
          <p:nvPr/>
        </p:nvSpPr>
        <p:spPr>
          <a:xfrm>
            <a:off x="609600" y="1752600"/>
            <a:ext cx="11176000" cy="4739759"/>
          </a:xfrm>
          <a:prstGeom prst="rect">
            <a:avLst/>
          </a:prstGeom>
        </p:spPr>
        <p:txBody>
          <a:bodyPr wrap="square" lIns="0" tIns="0" rIns="0" bIns="0" rtlCol="0" anchor="t">
            <a:spAutoFit/>
          </a:bodyPr>
          <a:lstStyle/>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Key takeaways</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Similar:</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Fees: ~1.0%</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Neither guarantees returns (Our goal: 6% with 4% annual drawdown)</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Different:</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Investment strategy </a:t>
            </a:r>
          </a:p>
          <a:p>
            <a:pPr marL="1219215" marR="0" lvl="2"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JP Morgan </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Robust platform</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Dynamic, active: guided by real time global research</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Access to a wide range of asset classes</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Dedicated trust and philanthropy services</a:t>
            </a:r>
          </a:p>
        </p:txBody>
      </p:sp>
      <p:pic>
        <p:nvPicPr>
          <p:cNvPr id="3" name="Picture 2" descr="A green and blue text&#10;&#10;AI-generated content may be incorrect.">
            <a:extLst>
              <a:ext uri="{FF2B5EF4-FFF2-40B4-BE49-F238E27FC236}">
                <a16:creationId xmlns:a16="http://schemas.microsoft.com/office/drawing/2014/main" id="{2DD24683-DA06-350A-28D3-07B6284F5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2233214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B796-75D7-CFE1-BB7C-5E6E3E4D85A8}"/>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3546D324-DB8C-E747-49A5-1D48931ABFA0}"/>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06AF8C1A-EC04-32CF-D197-DBB83AF5F54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5">
            <a:extLst>
              <a:ext uri="{FF2B5EF4-FFF2-40B4-BE49-F238E27FC236}">
                <a16:creationId xmlns:a16="http://schemas.microsoft.com/office/drawing/2014/main" id="{4504E9A9-FBB6-8EC3-F265-CD0E4549416C}"/>
              </a:ext>
            </a:extLst>
          </p:cNvPr>
          <p:cNvSpPr txBox="1"/>
          <p:nvPr/>
        </p:nvSpPr>
        <p:spPr>
          <a:xfrm>
            <a:off x="762000" y="1225550"/>
            <a:ext cx="9912626" cy="558936"/>
          </a:xfrm>
          <a:prstGeom prst="rect">
            <a:avLst/>
          </a:prstGeom>
        </p:spPr>
        <p:txBody>
          <a:bodyPr wrap="square" lIns="0" tIns="0" rIns="0" bIns="0" rtlCol="0" anchor="t">
            <a:spAutoFit/>
          </a:bodyPr>
          <a:lstStyle/>
          <a:p>
            <a:pPr marL="0" marR="0" lvl="0" indent="0" algn="l" defTabSz="914400" rtl="0" eaLnBrk="1" fontAlgn="auto" latinLnBrk="0" hangingPunct="1">
              <a:lnSpc>
                <a:spcPts val="4666"/>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E2841">
                    <a:lumMod val="50000"/>
                  </a:srgbClr>
                </a:solidFill>
                <a:effectLst/>
                <a:uLnTx/>
                <a:uFillTx/>
                <a:latin typeface="Roboto Bold"/>
                <a:ea typeface="+mn-ea"/>
                <a:cs typeface="+mn-cs"/>
              </a:rPr>
              <a:t>Case for transferring assets: TD to JP Morgan</a:t>
            </a:r>
          </a:p>
        </p:txBody>
      </p:sp>
      <p:sp>
        <p:nvSpPr>
          <p:cNvPr id="7" name="TextBox 7">
            <a:extLst>
              <a:ext uri="{FF2B5EF4-FFF2-40B4-BE49-F238E27FC236}">
                <a16:creationId xmlns:a16="http://schemas.microsoft.com/office/drawing/2014/main" id="{3E406EC4-8C4B-4B00-B3BE-294F1A0C4CBC}"/>
              </a:ext>
            </a:extLst>
          </p:cNvPr>
          <p:cNvSpPr txBox="1"/>
          <p:nvPr/>
        </p:nvSpPr>
        <p:spPr>
          <a:xfrm>
            <a:off x="609600" y="1885950"/>
            <a:ext cx="11176000" cy="4401205"/>
          </a:xfrm>
          <a:prstGeom prst="rect">
            <a:avLst/>
          </a:prstGeom>
        </p:spPr>
        <p:txBody>
          <a:bodyPr wrap="square" lIns="0" tIns="0" rIns="0" bIns="0" rtlCol="0" anchor="t">
            <a:spAutoFit/>
          </a:bodyPr>
          <a:lstStyle/>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Different:</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High touch relationship </a:t>
            </a:r>
          </a:p>
          <a:p>
            <a:pPr marL="1219215" marR="0" lvl="2"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JP Morgan </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Dedicated relationship manager </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Periodic strategy reviews and rebalancing</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Ease of access</a:t>
            </a:r>
          </a:p>
          <a:p>
            <a:pPr marL="1219215" marR="0" lvl="2"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JP Morgan </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owns the account</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3-day liquidity, single institution (JP Morgan Chase &amp; Co)</a:t>
            </a:r>
          </a:p>
          <a:p>
            <a:pPr marL="1676415" marR="0" lvl="3"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Local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een and blue text&#10;&#10;AI-generated content may be incorrect.">
            <a:extLst>
              <a:ext uri="{FF2B5EF4-FFF2-40B4-BE49-F238E27FC236}">
                <a16:creationId xmlns:a16="http://schemas.microsoft.com/office/drawing/2014/main" id="{B840D2C1-9AE6-E28F-B701-5B553A588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2229129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A2A0E-D3FB-96E7-7C14-2F1EE4779F7F}"/>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0A0D700C-1C3F-57D3-BC4A-DD1BE41104F7}"/>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BB6CD7DD-1CF6-CF8E-B75C-D4AB5182F66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5">
            <a:extLst>
              <a:ext uri="{FF2B5EF4-FFF2-40B4-BE49-F238E27FC236}">
                <a16:creationId xmlns:a16="http://schemas.microsoft.com/office/drawing/2014/main" id="{6BB625B5-0306-4F24-E658-2107D904E542}"/>
              </a:ext>
            </a:extLst>
          </p:cNvPr>
          <p:cNvSpPr txBox="1"/>
          <p:nvPr/>
        </p:nvSpPr>
        <p:spPr>
          <a:xfrm>
            <a:off x="762000" y="1206500"/>
            <a:ext cx="9912626" cy="558936"/>
          </a:xfrm>
          <a:prstGeom prst="rect">
            <a:avLst/>
          </a:prstGeom>
        </p:spPr>
        <p:txBody>
          <a:bodyPr wrap="square" lIns="0" tIns="0" rIns="0" bIns="0" rtlCol="0" anchor="t">
            <a:spAutoFit/>
          </a:bodyPr>
          <a:lstStyle/>
          <a:p>
            <a:pPr marL="0" marR="0" lvl="0" indent="0" algn="l" defTabSz="914400" rtl="0" eaLnBrk="1" fontAlgn="auto" latinLnBrk="0" hangingPunct="1">
              <a:lnSpc>
                <a:spcPts val="4666"/>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E2841">
                    <a:lumMod val="50000"/>
                  </a:srgbClr>
                </a:solidFill>
                <a:effectLst/>
                <a:uLnTx/>
                <a:uFillTx/>
                <a:latin typeface="Roboto Bold"/>
                <a:ea typeface="+mn-ea"/>
                <a:cs typeface="+mn-cs"/>
              </a:rPr>
              <a:t>Action Plan</a:t>
            </a:r>
          </a:p>
        </p:txBody>
      </p:sp>
      <p:sp>
        <p:nvSpPr>
          <p:cNvPr id="7" name="TextBox 7">
            <a:extLst>
              <a:ext uri="{FF2B5EF4-FFF2-40B4-BE49-F238E27FC236}">
                <a16:creationId xmlns:a16="http://schemas.microsoft.com/office/drawing/2014/main" id="{51A0B111-79A1-2BA2-2FF5-8227C86F8F9C}"/>
              </a:ext>
            </a:extLst>
          </p:cNvPr>
          <p:cNvSpPr txBox="1"/>
          <p:nvPr/>
        </p:nvSpPr>
        <p:spPr>
          <a:xfrm>
            <a:off x="609600" y="1752600"/>
            <a:ext cx="11176000" cy="472943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Socialize idea</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Internal with agInnovation 501(c)(3)</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Finance Committee</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Executive Committee/agInnovation standing committee chairs (BAA Summer Leadership Meeting)</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APLU</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(2025 agInnovation/CES-NEDA Meeting)</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agInnovation vote for approval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30-day notice</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electronic referendum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Passes with 2/3 majority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een and blue text&#10;&#10;AI-generated content may be incorrect.">
            <a:extLst>
              <a:ext uri="{FF2B5EF4-FFF2-40B4-BE49-F238E27FC236}">
                <a16:creationId xmlns:a16="http://schemas.microsoft.com/office/drawing/2014/main" id="{3B5C71A7-0C98-4079-A06D-B4FBE1315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305369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986" y="0"/>
            <a:ext cx="12331484" cy="687034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latin typeface="Calibri"/>
            </a:endParaRPr>
          </a:p>
        </p:txBody>
      </p:sp>
      <p:grpSp>
        <p:nvGrpSpPr>
          <p:cNvPr id="3" name="Group 3"/>
          <p:cNvGrpSpPr/>
          <p:nvPr/>
        </p:nvGrpSpPr>
        <p:grpSpPr>
          <a:xfrm>
            <a:off x="1227976" y="4726603"/>
            <a:ext cx="768677" cy="76867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323348" y="5274989"/>
            <a:ext cx="1743847" cy="174384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7" name="Group 7"/>
          <p:cNvGrpSpPr/>
          <p:nvPr/>
        </p:nvGrpSpPr>
        <p:grpSpPr>
          <a:xfrm rot="-10800000">
            <a:off x="10195348" y="923685"/>
            <a:ext cx="768677" cy="76867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9" name="Group 9"/>
          <p:cNvGrpSpPr/>
          <p:nvPr/>
        </p:nvGrpSpPr>
        <p:grpSpPr>
          <a:xfrm rot="-10800000">
            <a:off x="10771501" y="-599870"/>
            <a:ext cx="1743847" cy="174384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pic>
        <p:nvPicPr>
          <p:cNvPr id="14" name="Picture 13">
            <a:extLst>
              <a:ext uri="{FF2B5EF4-FFF2-40B4-BE49-F238E27FC236}">
                <a16:creationId xmlns:a16="http://schemas.microsoft.com/office/drawing/2014/main" id="{D913ADF6-7C70-9216-6375-A3C4C75504A2}"/>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a:fillRect/>
          </a:stretch>
        </p:blipFill>
        <p:spPr>
          <a:xfrm>
            <a:off x="4123841" y="447298"/>
            <a:ext cx="3927890" cy="2926080"/>
          </a:xfrm>
          <a:prstGeom prst="rect">
            <a:avLst/>
          </a:prstGeom>
        </p:spPr>
      </p:pic>
      <p:sp>
        <p:nvSpPr>
          <p:cNvPr id="15" name="TextBox 14">
            <a:extLst>
              <a:ext uri="{FF2B5EF4-FFF2-40B4-BE49-F238E27FC236}">
                <a16:creationId xmlns:a16="http://schemas.microsoft.com/office/drawing/2014/main" id="{43B983E8-64C4-6AAF-FCC7-D16C20C2C16F}"/>
              </a:ext>
            </a:extLst>
          </p:cNvPr>
          <p:cNvSpPr txBox="1"/>
          <p:nvPr/>
        </p:nvSpPr>
        <p:spPr>
          <a:xfrm>
            <a:off x="755114" y="3639775"/>
            <a:ext cx="10820400" cy="1058367"/>
          </a:xfrm>
          <a:prstGeom prst="rect">
            <a:avLst/>
          </a:prstGeom>
        </p:spPr>
        <p:txBody>
          <a:bodyPr lIns="0" tIns="0" rIns="0" bIns="0" rtlCol="0" anchor="t">
            <a:spAutoFit/>
          </a:bodyPr>
          <a:lstStyle/>
          <a:p>
            <a:pPr algn="ctr" defTabSz="609630">
              <a:lnSpc>
                <a:spcPts val="8766"/>
              </a:lnSpc>
              <a:spcBef>
                <a:spcPct val="0"/>
              </a:spcBef>
            </a:pPr>
            <a:r>
              <a:rPr lang="en-US" sz="5400" dirty="0">
                <a:solidFill>
                  <a:prstClr val="white"/>
                </a:solidFill>
                <a:latin typeface="Roboto Bold"/>
                <a:ea typeface="Roboto" panose="02000000000000000000" pitchFamily="2" charset="0"/>
                <a:cs typeface="Roboto" panose="02000000000000000000" pitchFamily="2" charset="0"/>
              </a:rPr>
              <a:t>Honoring Those Who Served</a:t>
            </a:r>
            <a:r>
              <a:rPr lang="en-US" sz="5400" dirty="0">
                <a:solidFill>
                  <a:prstClr val="white"/>
                </a:solidFill>
                <a:latin typeface="Roboto" panose="02000000000000000000" pitchFamily="2" charset="0"/>
                <a:ea typeface="Roboto" panose="02000000000000000000" pitchFamily="2" charset="0"/>
                <a:cs typeface="Roboto" panose="02000000000000000000" pitchFamily="2" charset="0"/>
              </a:rPr>
              <a:t> </a:t>
            </a:r>
          </a:p>
        </p:txBody>
      </p:sp>
      <p:sp>
        <p:nvSpPr>
          <p:cNvPr id="16" name="TextBox 16">
            <a:extLst>
              <a:ext uri="{FF2B5EF4-FFF2-40B4-BE49-F238E27FC236}">
                <a16:creationId xmlns:a16="http://schemas.microsoft.com/office/drawing/2014/main" id="{E87611F1-6467-05EE-47AF-BAD5DAC48332}"/>
              </a:ext>
            </a:extLst>
          </p:cNvPr>
          <p:cNvSpPr txBox="1"/>
          <p:nvPr/>
        </p:nvSpPr>
        <p:spPr>
          <a:xfrm>
            <a:off x="755114" y="5495281"/>
            <a:ext cx="10820399" cy="451342"/>
          </a:xfrm>
          <a:prstGeom prst="rect">
            <a:avLst/>
          </a:prstGeom>
        </p:spPr>
        <p:txBody>
          <a:bodyPr wrap="square" lIns="0" tIns="0" rIns="0" bIns="0" rtlCol="0" anchor="t">
            <a:spAutoFit/>
          </a:bodyPr>
          <a:lstStyle/>
          <a:p>
            <a:pPr algn="ctr" defTabSz="609630">
              <a:spcBef>
                <a:spcPct val="0"/>
              </a:spcBef>
              <a:spcAft>
                <a:spcPts val="1200"/>
              </a:spcAft>
            </a:pPr>
            <a:r>
              <a:rPr lang="en-US" sz="2933" b="1" spc="692" dirty="0">
                <a:solidFill>
                  <a:srgbClr val="92D050"/>
                </a:solidFill>
                <a:latin typeface="Roboto"/>
              </a:rPr>
              <a:t>Retirements, New Positions, New Directors </a:t>
            </a:r>
          </a:p>
        </p:txBody>
      </p:sp>
    </p:spTree>
    <p:extLst>
      <p:ext uri="{BB962C8B-B14F-4D97-AF65-F5344CB8AC3E}">
        <p14:creationId xmlns:p14="http://schemas.microsoft.com/office/powerpoint/2010/main" val="3131185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5C06-9DB3-78B5-714E-576D4BF712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0B2A3C-D560-A63C-5A47-7673E536EBBE}"/>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 name="Group 3">
            <a:extLst>
              <a:ext uri="{FF2B5EF4-FFF2-40B4-BE49-F238E27FC236}">
                <a16:creationId xmlns:a16="http://schemas.microsoft.com/office/drawing/2014/main" id="{3548E817-ADDA-6C6F-86BB-EEDB2A1FE5CD}"/>
              </a:ext>
            </a:extLst>
          </p:cNvPr>
          <p:cNvGrpSpPr/>
          <p:nvPr/>
        </p:nvGrpSpPr>
        <p:grpSpPr>
          <a:xfrm>
            <a:off x="1227976" y="4726603"/>
            <a:ext cx="768677" cy="768677"/>
            <a:chOff x="0" y="0"/>
            <a:chExt cx="6350000" cy="6350000"/>
          </a:xfrm>
        </p:grpSpPr>
        <p:sp>
          <p:nvSpPr>
            <p:cNvPr id="4" name="Freeform 4">
              <a:extLst>
                <a:ext uri="{FF2B5EF4-FFF2-40B4-BE49-F238E27FC236}">
                  <a16:creationId xmlns:a16="http://schemas.microsoft.com/office/drawing/2014/main" id="{C73646D4-E8C7-946D-8EDE-1DF4228BFF9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 name="Group 5">
            <a:extLst>
              <a:ext uri="{FF2B5EF4-FFF2-40B4-BE49-F238E27FC236}">
                <a16:creationId xmlns:a16="http://schemas.microsoft.com/office/drawing/2014/main" id="{E951C9AF-07E9-B36A-5ECC-5F51236CC473}"/>
              </a:ext>
            </a:extLst>
          </p:cNvPr>
          <p:cNvGrpSpPr/>
          <p:nvPr/>
        </p:nvGrpSpPr>
        <p:grpSpPr>
          <a:xfrm>
            <a:off x="-323348" y="5274989"/>
            <a:ext cx="1743847" cy="1743847"/>
            <a:chOff x="0" y="0"/>
            <a:chExt cx="6350000" cy="6350000"/>
          </a:xfrm>
        </p:grpSpPr>
        <p:sp>
          <p:nvSpPr>
            <p:cNvPr id="6" name="Freeform 6">
              <a:extLst>
                <a:ext uri="{FF2B5EF4-FFF2-40B4-BE49-F238E27FC236}">
                  <a16:creationId xmlns:a16="http://schemas.microsoft.com/office/drawing/2014/main" id="{A128F3CE-C034-B128-87BE-99F1BF49FDA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roup 7">
            <a:extLst>
              <a:ext uri="{FF2B5EF4-FFF2-40B4-BE49-F238E27FC236}">
                <a16:creationId xmlns:a16="http://schemas.microsoft.com/office/drawing/2014/main" id="{4A2AEBB6-DE58-7BDC-64BB-0EFD77EEEAFE}"/>
              </a:ext>
            </a:extLst>
          </p:cNvPr>
          <p:cNvGrpSpPr/>
          <p:nvPr/>
        </p:nvGrpSpPr>
        <p:grpSpPr>
          <a:xfrm rot="-10800000">
            <a:off x="10195348" y="923685"/>
            <a:ext cx="768677" cy="768677"/>
            <a:chOff x="0" y="0"/>
            <a:chExt cx="6350000" cy="6350000"/>
          </a:xfrm>
        </p:grpSpPr>
        <p:sp>
          <p:nvSpPr>
            <p:cNvPr id="8" name="Freeform 8">
              <a:extLst>
                <a:ext uri="{FF2B5EF4-FFF2-40B4-BE49-F238E27FC236}">
                  <a16:creationId xmlns:a16="http://schemas.microsoft.com/office/drawing/2014/main" id="{875FDD36-710D-5DE7-BBB3-9B95E5AB0DE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 name="Group 9">
            <a:extLst>
              <a:ext uri="{FF2B5EF4-FFF2-40B4-BE49-F238E27FC236}">
                <a16:creationId xmlns:a16="http://schemas.microsoft.com/office/drawing/2014/main" id="{C4623D2F-2E66-DA5C-A6F5-81A3E3CEE764}"/>
              </a:ext>
            </a:extLst>
          </p:cNvPr>
          <p:cNvGrpSpPr/>
          <p:nvPr/>
        </p:nvGrpSpPr>
        <p:grpSpPr>
          <a:xfrm rot="-10800000">
            <a:off x="10771501" y="-599870"/>
            <a:ext cx="1743847" cy="1743847"/>
            <a:chOff x="0" y="0"/>
            <a:chExt cx="6350000" cy="6350000"/>
          </a:xfrm>
        </p:grpSpPr>
        <p:sp>
          <p:nvSpPr>
            <p:cNvPr id="10" name="Freeform 10">
              <a:extLst>
                <a:ext uri="{FF2B5EF4-FFF2-40B4-BE49-F238E27FC236}">
                  <a16:creationId xmlns:a16="http://schemas.microsoft.com/office/drawing/2014/main" id="{98C8EC4D-78B8-167E-0388-D5058CC7B9D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 name="Freeform 11">
            <a:extLst>
              <a:ext uri="{FF2B5EF4-FFF2-40B4-BE49-F238E27FC236}">
                <a16:creationId xmlns:a16="http://schemas.microsoft.com/office/drawing/2014/main" id="{7E40EC7F-C10B-44A5-81A7-F5A7BF2DA39C}"/>
              </a:ext>
            </a:extLst>
          </p:cNvPr>
          <p:cNvSpPr/>
          <p:nvPr/>
        </p:nvSpPr>
        <p:spPr>
          <a:xfrm>
            <a:off x="4064000" y="31750"/>
            <a:ext cx="4013200" cy="3200400"/>
          </a:xfrm>
          <a:custGeom>
            <a:avLst/>
            <a:gdLst/>
            <a:ahLst/>
            <a:cxnLst/>
            <a:rect l="l" t="t" r="r" b="b"/>
            <a:pathLst>
              <a:path w="8124379" h="6796236">
                <a:moveTo>
                  <a:pt x="0" y="0"/>
                </a:moveTo>
                <a:lnTo>
                  <a:pt x="8124378" y="0"/>
                </a:lnTo>
                <a:lnTo>
                  <a:pt x="8124378" y="6796235"/>
                </a:lnTo>
                <a:lnTo>
                  <a:pt x="0" y="6796235"/>
                </a:lnTo>
                <a:lnTo>
                  <a:pt x="0" y="0"/>
                </a:lnTo>
                <a:close/>
              </a:path>
            </a:pathLst>
          </a:custGeom>
          <a:blipFill>
            <a:blip r:embed="rId3">
              <a:alphaModFix amt="51000"/>
              <a:extLst>
                <a:ext uri="{28A0092B-C50C-407E-A947-70E740481C1C}">
                  <a14:useLocalDpi xmlns:a14="http://schemas.microsoft.com/office/drawing/2010/main" val="0"/>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3">
            <a:extLst>
              <a:ext uri="{FF2B5EF4-FFF2-40B4-BE49-F238E27FC236}">
                <a16:creationId xmlns:a16="http://schemas.microsoft.com/office/drawing/2014/main" id="{C2FF87E6-124D-5AC2-F742-04CCD8001BEF}"/>
              </a:ext>
            </a:extLst>
          </p:cNvPr>
          <p:cNvSpPr txBox="1"/>
          <p:nvPr/>
        </p:nvSpPr>
        <p:spPr>
          <a:xfrm>
            <a:off x="1016000" y="3281929"/>
            <a:ext cx="10490200" cy="1718419"/>
          </a:xfrm>
          <a:prstGeom prst="rect">
            <a:avLst/>
          </a:prstGeom>
        </p:spPr>
        <p:txBody>
          <a:bodyPr wrap="square" lIns="0" tIns="0" rIns="0" bIns="0" rtlCol="0" anchor="t">
            <a:spAutoFit/>
          </a:bodyPr>
          <a:lstStyle/>
          <a:p>
            <a:pPr marL="0" marR="0" lvl="0" indent="0" algn="ctr" defTabSz="914400" rtl="0" eaLnBrk="1" fontAlgn="auto" latinLnBrk="0" hangingPunct="1">
              <a:lnSpc>
                <a:spcPts val="6667"/>
              </a:lnSpc>
              <a:spcBef>
                <a:spcPct val="0"/>
              </a:spcBef>
              <a:spcAft>
                <a:spcPts val="0"/>
              </a:spcAft>
              <a:buClrTx/>
              <a:buSzTx/>
              <a:buFontTx/>
              <a:buNone/>
              <a:tabLst/>
              <a:defRPr/>
            </a:pPr>
            <a:r>
              <a:rPr lang="en-US" sz="6400" dirty="0">
                <a:solidFill>
                  <a:srgbClr val="FFFFFF"/>
                </a:solidFill>
                <a:latin typeface="Roboto Bold"/>
              </a:rPr>
              <a:t>CY2026 Budget Recommendations</a:t>
            </a:r>
            <a:endParaRPr kumimoji="0" lang="en-US" sz="6400" b="0" i="0" u="none" strike="noStrike" kern="1200" cap="none" spc="0" normalizeH="0" baseline="0" noProof="0" dirty="0">
              <a:ln>
                <a:noFill/>
              </a:ln>
              <a:solidFill>
                <a:srgbClr val="FFFFFF"/>
              </a:solidFill>
              <a:effectLst/>
              <a:uLnTx/>
              <a:uFillTx/>
              <a:latin typeface="Roboto Bold"/>
              <a:ea typeface="+mn-ea"/>
              <a:cs typeface="+mn-cs"/>
            </a:endParaRPr>
          </a:p>
        </p:txBody>
      </p:sp>
      <p:sp>
        <p:nvSpPr>
          <p:cNvPr id="14" name="TextBox 16">
            <a:extLst>
              <a:ext uri="{FF2B5EF4-FFF2-40B4-BE49-F238E27FC236}">
                <a16:creationId xmlns:a16="http://schemas.microsoft.com/office/drawing/2014/main" id="{885BDEB5-5D8F-073E-45FF-D484C43F60DD}"/>
              </a:ext>
            </a:extLst>
          </p:cNvPr>
          <p:cNvSpPr txBox="1"/>
          <p:nvPr/>
        </p:nvSpPr>
        <p:spPr>
          <a:xfrm>
            <a:off x="1416610" y="5495281"/>
            <a:ext cx="9358782" cy="451342"/>
          </a:xfrm>
          <a:prstGeom prst="rect">
            <a:avLst/>
          </a:prstGeom>
        </p:spPr>
        <p:txBody>
          <a:bodyPr wrap="square" lIns="0" tIns="0" rIns="0" bIns="0" rtlCol="0" anchor="t">
            <a:spAutoFit/>
          </a:bodyPr>
          <a:lstStyle/>
          <a:p>
            <a:pPr algn="ctr" defTabSz="609630">
              <a:spcBef>
                <a:spcPct val="0"/>
              </a:spcBef>
              <a:spcAft>
                <a:spcPts val="1200"/>
              </a:spcAft>
            </a:pPr>
            <a:r>
              <a:rPr lang="en-US" sz="2933" b="1" spc="692" dirty="0">
                <a:solidFill>
                  <a:srgbClr val="92D050"/>
                </a:solidFill>
                <a:latin typeface="Roboto"/>
              </a:rPr>
              <a:t>Chandra Reddy</a:t>
            </a:r>
          </a:p>
        </p:txBody>
      </p:sp>
    </p:spTree>
    <p:extLst>
      <p:ext uri="{BB962C8B-B14F-4D97-AF65-F5344CB8AC3E}">
        <p14:creationId xmlns:p14="http://schemas.microsoft.com/office/powerpoint/2010/main" val="3334306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A9031-0B23-0DE0-B6C0-802763211B31}"/>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5A979D48-1151-0CBB-FD22-81E2F45DB698}"/>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13FA3C9F-3F60-75F0-BDD5-0FE218A0E3E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endParaRPr lang="en-US" sz="1200"/>
            </a:p>
          </p:txBody>
        </p:sp>
      </p:grpSp>
      <p:sp>
        <p:nvSpPr>
          <p:cNvPr id="5" name="TextBox 5">
            <a:extLst>
              <a:ext uri="{FF2B5EF4-FFF2-40B4-BE49-F238E27FC236}">
                <a16:creationId xmlns:a16="http://schemas.microsoft.com/office/drawing/2014/main" id="{01CA4462-62AC-6109-548D-7B55A11B6C7E}"/>
              </a:ext>
            </a:extLst>
          </p:cNvPr>
          <p:cNvSpPr txBox="1"/>
          <p:nvPr/>
        </p:nvSpPr>
        <p:spPr>
          <a:xfrm>
            <a:off x="761999" y="1492250"/>
            <a:ext cx="10628243" cy="492443"/>
          </a:xfrm>
          <a:prstGeom prst="rect">
            <a:avLst/>
          </a:prstGeom>
        </p:spPr>
        <p:txBody>
          <a:bodyPr wrap="square" lIns="0" tIns="0" rIns="0" bIns="0" rtlCol="0" anchor="t">
            <a:spAutoFit/>
          </a:bodyPr>
          <a:lstStyle/>
          <a:p>
            <a:r>
              <a:rPr lang="en-US" sz="3200" b="1" dirty="0"/>
              <a:t>Governance and Approval Process</a:t>
            </a:r>
            <a:endParaRPr lang="en-US" sz="3200" b="1" kern="100" dirty="0">
              <a:latin typeface="Roboto" panose="02000000000000000000" pitchFamily="2" charset="0"/>
              <a:ea typeface="Roboto" panose="02000000000000000000" pitchFamily="2" charset="0"/>
              <a:cs typeface="Roboto" panose="02000000000000000000" pitchFamily="2" charset="0"/>
            </a:endParaRPr>
          </a:p>
        </p:txBody>
      </p:sp>
      <p:sp>
        <p:nvSpPr>
          <p:cNvPr id="7" name="TextBox 7">
            <a:extLst>
              <a:ext uri="{FF2B5EF4-FFF2-40B4-BE49-F238E27FC236}">
                <a16:creationId xmlns:a16="http://schemas.microsoft.com/office/drawing/2014/main" id="{B9DAE933-E35B-C1CC-8C3F-FC2AE9525A83}"/>
              </a:ext>
            </a:extLst>
          </p:cNvPr>
          <p:cNvSpPr txBox="1"/>
          <p:nvPr/>
        </p:nvSpPr>
        <p:spPr>
          <a:xfrm>
            <a:off x="609600" y="2324100"/>
            <a:ext cx="11176000" cy="3785652"/>
          </a:xfrm>
          <a:prstGeom prst="rect">
            <a:avLst/>
          </a:prstGeom>
        </p:spPr>
        <p:txBody>
          <a:bodyPr wrap="square" lIns="0" tIns="0" rIns="0" bIns="0" rtlCol="0" anchor="t">
            <a:spAutoFit/>
          </a:bodyPr>
          <a:lstStyle/>
          <a:p>
            <a:pPr marL="304815"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Gather input on budget and budget narrative</a:t>
            </a:r>
          </a:p>
          <a:p>
            <a:pPr marL="304815" indent="-304815">
              <a:buFont typeface="Arial" panose="020B0604020202020204" pitchFamily="34" charset="0"/>
              <a:buChar char="•"/>
            </a:pPr>
            <a:endParaRPr lang="en-US" sz="2800" kern="100" dirty="0">
              <a:latin typeface="Roboto" panose="02000000000000000000" pitchFamily="2" charset="0"/>
              <a:ea typeface="Roboto" panose="02000000000000000000" pitchFamily="2" charset="0"/>
              <a:cs typeface="Roboto" panose="02000000000000000000" pitchFamily="2" charset="0"/>
            </a:endParaRPr>
          </a:p>
          <a:p>
            <a:pPr marL="304815"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Send edited budget and budget narrative followed by a 30-day evaluation period</a:t>
            </a:r>
          </a:p>
          <a:p>
            <a:pPr marL="304815" indent="-304815">
              <a:buFont typeface="Arial" panose="020B0604020202020204" pitchFamily="34" charset="0"/>
              <a:buChar char="•"/>
            </a:pPr>
            <a:endParaRPr lang="en-US" sz="2800" kern="100" dirty="0">
              <a:latin typeface="Roboto" panose="02000000000000000000" pitchFamily="2" charset="0"/>
              <a:ea typeface="Roboto" panose="02000000000000000000" pitchFamily="2" charset="0"/>
              <a:cs typeface="Roboto" panose="02000000000000000000" pitchFamily="2" charset="0"/>
            </a:endParaRPr>
          </a:p>
          <a:p>
            <a:pPr marL="304815"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Electronic ballot</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Assessment ($100,000) – needs 2/3 majority</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Budget – simple majority</a:t>
            </a:r>
          </a:p>
          <a:p>
            <a:pPr marL="762015" lvl="1" indent="-304815">
              <a:buFont typeface="Arial" panose="020B0604020202020204" pitchFamily="34" charset="0"/>
              <a:buChar char="•"/>
            </a:pPr>
            <a:endParaRPr lang="en-US" sz="2200" kern="1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een and blue text&#10;&#10;AI-generated content may be incorrect.">
            <a:extLst>
              <a:ext uri="{FF2B5EF4-FFF2-40B4-BE49-F238E27FC236}">
                <a16:creationId xmlns:a16="http://schemas.microsoft.com/office/drawing/2014/main" id="{8540F6C8-952E-B42F-F568-32C67A44F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2584673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29053-D47E-778F-24B4-9882C13763E2}"/>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799B786E-2B52-BAC8-3047-E2EC136844FB}"/>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9E5FF5E0-3539-F97C-FAD4-06188D4BF43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endParaRPr lang="en-US" sz="1200"/>
            </a:p>
          </p:txBody>
        </p:sp>
      </p:grpSp>
      <p:sp>
        <p:nvSpPr>
          <p:cNvPr id="5" name="TextBox 5">
            <a:extLst>
              <a:ext uri="{FF2B5EF4-FFF2-40B4-BE49-F238E27FC236}">
                <a16:creationId xmlns:a16="http://schemas.microsoft.com/office/drawing/2014/main" id="{68B56EE4-0D8A-DA1F-2483-B4B597F38DF7}"/>
              </a:ext>
            </a:extLst>
          </p:cNvPr>
          <p:cNvSpPr txBox="1"/>
          <p:nvPr/>
        </p:nvSpPr>
        <p:spPr>
          <a:xfrm>
            <a:off x="761999" y="1435100"/>
            <a:ext cx="10628243" cy="492443"/>
          </a:xfrm>
          <a:prstGeom prst="rect">
            <a:avLst/>
          </a:prstGeom>
        </p:spPr>
        <p:txBody>
          <a:bodyPr wrap="square" lIns="0" tIns="0" rIns="0" bIns="0" rtlCol="0" anchor="t">
            <a:spAutoFit/>
          </a:bodyPr>
          <a:lstStyle/>
          <a:p>
            <a:r>
              <a:rPr lang="en-US" sz="3200" b="1" kern="100" dirty="0">
                <a:latin typeface="Roboto" panose="02000000000000000000" pitchFamily="2" charset="0"/>
                <a:ea typeface="Roboto" panose="02000000000000000000" pitchFamily="2" charset="0"/>
                <a:cs typeface="Roboto" panose="02000000000000000000" pitchFamily="2" charset="0"/>
              </a:rPr>
              <a:t>Income and Expenses </a:t>
            </a:r>
          </a:p>
        </p:txBody>
      </p:sp>
      <p:sp>
        <p:nvSpPr>
          <p:cNvPr id="7" name="TextBox 7">
            <a:extLst>
              <a:ext uri="{FF2B5EF4-FFF2-40B4-BE49-F238E27FC236}">
                <a16:creationId xmlns:a16="http://schemas.microsoft.com/office/drawing/2014/main" id="{4C519DCD-FCEA-4C37-EEEA-EBA3802DEC04}"/>
              </a:ext>
            </a:extLst>
          </p:cNvPr>
          <p:cNvSpPr txBox="1"/>
          <p:nvPr/>
        </p:nvSpPr>
        <p:spPr>
          <a:xfrm>
            <a:off x="609600" y="2095500"/>
            <a:ext cx="11176000" cy="4113883"/>
          </a:xfrm>
          <a:prstGeom prst="rect">
            <a:avLst/>
          </a:prstGeom>
        </p:spPr>
        <p:txBody>
          <a:bodyPr wrap="square" lIns="0" tIns="0" rIns="0" bIns="0" rtlCol="0" anchor="t">
            <a:spAutoFit/>
          </a:bodyPr>
          <a:lstStyle/>
          <a:p>
            <a:pPr marL="304815" indent="-304815">
              <a:buFont typeface="Arial" panose="020B0604020202020204" pitchFamily="34" charset="0"/>
              <a:buChar char="•"/>
            </a:pPr>
            <a:endParaRPr lang="en-US" sz="2200" kern="100" dirty="0">
              <a:latin typeface="Roboto" panose="02000000000000000000" pitchFamily="2" charset="0"/>
              <a:ea typeface="Roboto" panose="02000000000000000000" pitchFamily="2" charset="0"/>
              <a:cs typeface="Roboto" panose="02000000000000000000" pitchFamily="2" charset="0"/>
            </a:endParaRPr>
          </a:p>
          <a:p>
            <a:pPr marL="304815"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Income ($224,000)</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Assessment: $100,000 (same as CY 2025)</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Cash Carryover: ~$100,000 from CY 2025</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TD Wealth Draw: $24,000 (4% annual draw)</a:t>
            </a:r>
          </a:p>
          <a:p>
            <a:pPr lvl="1"/>
            <a:endParaRPr lang="en-US" sz="2800" kern="100" dirty="0">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Expenses ($192,000)</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kern="1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Projected balance ($32,000)</a:t>
            </a:r>
            <a:endParaRPr lang="en-US" sz="2200" kern="1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190510" indent="-190510">
              <a:buFont typeface="Arial" panose="020B0604020202020204" pitchFamily="34" charset="0"/>
              <a:buChar char="•"/>
            </a:pPr>
            <a:endParaRPr lang="en-US" sz="2133" kern="100" dirty="0">
              <a:solidFill>
                <a:schemeClr val="tx2">
                  <a:lumMod val="50000"/>
                </a:schemeClr>
              </a:solidFill>
              <a:latin typeface="Palatino Linotype" panose="02040502050505030304" pitchFamily="18" charset="0"/>
              <a:ea typeface="Roboto" panose="02000000000000000000" pitchFamily="2" charset="0"/>
              <a:cs typeface="Times New Roman" panose="02020603050405020304" pitchFamily="18" charset="0"/>
            </a:endParaRPr>
          </a:p>
        </p:txBody>
      </p:sp>
      <p:pic>
        <p:nvPicPr>
          <p:cNvPr id="3" name="Picture 2" descr="A green and blue text&#10;&#10;AI-generated content may be incorrect.">
            <a:extLst>
              <a:ext uri="{FF2B5EF4-FFF2-40B4-BE49-F238E27FC236}">
                <a16:creationId xmlns:a16="http://schemas.microsoft.com/office/drawing/2014/main" id="{C6DDF69A-3ABC-63FB-3CEA-14B206278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2050718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30217-DA1A-6F36-D5B6-E9B6532478BB}"/>
              </a:ext>
            </a:extLst>
          </p:cNvPr>
          <p:cNvPicPr>
            <a:picLocks noChangeAspect="1"/>
          </p:cNvPicPr>
          <p:nvPr/>
        </p:nvPicPr>
        <p:blipFill>
          <a:blip r:embed="rId2"/>
          <a:stretch>
            <a:fillRect/>
          </a:stretch>
        </p:blipFill>
        <p:spPr>
          <a:xfrm>
            <a:off x="1043030" y="0"/>
            <a:ext cx="10105940" cy="6858000"/>
          </a:xfrm>
          <a:prstGeom prst="rect">
            <a:avLst/>
          </a:prstGeom>
        </p:spPr>
      </p:pic>
    </p:spTree>
    <p:extLst>
      <p:ext uri="{BB962C8B-B14F-4D97-AF65-F5344CB8AC3E}">
        <p14:creationId xmlns:p14="http://schemas.microsoft.com/office/powerpoint/2010/main" val="1402335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7BF0-AE55-DB5C-2BE2-656E60709536}"/>
            </a:ext>
          </a:extLst>
        </p:cNvPr>
        <p:cNvGrpSpPr/>
        <p:nvPr/>
      </p:nvGrpSpPr>
      <p:grpSpPr>
        <a:xfrm>
          <a:off x="0" y="0"/>
          <a:ext cx="0" cy="0"/>
          <a:chOff x="0" y="0"/>
          <a:chExt cx="0" cy="0"/>
        </a:xfrm>
      </p:grpSpPr>
      <p:grpSp>
        <p:nvGrpSpPr>
          <p:cNvPr id="6" name="Group 8">
            <a:extLst>
              <a:ext uri="{FF2B5EF4-FFF2-40B4-BE49-F238E27FC236}">
                <a16:creationId xmlns:a16="http://schemas.microsoft.com/office/drawing/2014/main" id="{29888502-3502-8067-2C51-9AAA4A217C5E}"/>
              </a:ext>
            </a:extLst>
          </p:cNvPr>
          <p:cNvGrpSpPr/>
          <p:nvPr/>
        </p:nvGrpSpPr>
        <p:grpSpPr>
          <a:xfrm rot="-10800000">
            <a:off x="5994400" y="247599"/>
            <a:ext cx="768677" cy="768677"/>
            <a:chOff x="0" y="0"/>
            <a:chExt cx="6350000" cy="6350000"/>
          </a:xfrm>
        </p:grpSpPr>
        <p:sp>
          <p:nvSpPr>
            <p:cNvPr id="8" name="Freeform 9">
              <a:extLst>
                <a:ext uri="{FF2B5EF4-FFF2-40B4-BE49-F238E27FC236}">
                  <a16:creationId xmlns:a16="http://schemas.microsoft.com/office/drawing/2014/main" id="{30E8A4E8-81A2-5FDF-6169-6BF21D702AA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txBody>
            <a:bodyPr/>
            <a:lstStyle/>
            <a:p>
              <a:endParaRPr lang="en-US" sz="1200"/>
            </a:p>
          </p:txBody>
        </p:sp>
      </p:grpSp>
      <p:sp>
        <p:nvSpPr>
          <p:cNvPr id="5" name="TextBox 5">
            <a:extLst>
              <a:ext uri="{FF2B5EF4-FFF2-40B4-BE49-F238E27FC236}">
                <a16:creationId xmlns:a16="http://schemas.microsoft.com/office/drawing/2014/main" id="{40B16E66-27DF-CED0-CF1F-2470EA26FDCB}"/>
              </a:ext>
            </a:extLst>
          </p:cNvPr>
          <p:cNvSpPr txBox="1"/>
          <p:nvPr/>
        </p:nvSpPr>
        <p:spPr>
          <a:xfrm>
            <a:off x="761999" y="1473200"/>
            <a:ext cx="10628243" cy="492443"/>
          </a:xfrm>
          <a:prstGeom prst="rect">
            <a:avLst/>
          </a:prstGeom>
        </p:spPr>
        <p:txBody>
          <a:bodyPr wrap="square" lIns="0" tIns="0" rIns="0" bIns="0" rtlCol="0" anchor="t">
            <a:spAutoFit/>
          </a:bodyPr>
          <a:lstStyle/>
          <a:p>
            <a:r>
              <a:rPr lang="en-US" sz="3200" b="1" kern="100" dirty="0">
                <a:latin typeface="Roboto" panose="02000000000000000000" pitchFamily="2" charset="0"/>
                <a:ea typeface="Roboto" panose="02000000000000000000" pitchFamily="2" charset="0"/>
                <a:cs typeface="Roboto" panose="02000000000000000000" pitchFamily="2" charset="0"/>
              </a:rPr>
              <a:t>Summary</a:t>
            </a:r>
          </a:p>
        </p:txBody>
      </p:sp>
      <p:sp>
        <p:nvSpPr>
          <p:cNvPr id="7" name="TextBox 7">
            <a:extLst>
              <a:ext uri="{FF2B5EF4-FFF2-40B4-BE49-F238E27FC236}">
                <a16:creationId xmlns:a16="http://schemas.microsoft.com/office/drawing/2014/main" id="{9987C09B-6BC7-9EA8-5D25-77754E3A5FF0}"/>
              </a:ext>
            </a:extLst>
          </p:cNvPr>
          <p:cNvSpPr txBox="1"/>
          <p:nvPr/>
        </p:nvSpPr>
        <p:spPr>
          <a:xfrm>
            <a:off x="609600" y="2133600"/>
            <a:ext cx="11176000" cy="3682996"/>
          </a:xfrm>
          <a:prstGeom prst="rect">
            <a:avLst/>
          </a:prstGeom>
        </p:spPr>
        <p:txBody>
          <a:bodyPr wrap="square" lIns="0" tIns="0" rIns="0" bIns="0" rtlCol="0" anchor="t">
            <a:spAutoFit/>
          </a:bodyPr>
          <a:lstStyle/>
          <a:p>
            <a:pPr marL="304815" indent="-304815">
              <a:buFont typeface="Arial" panose="020B0604020202020204" pitchFamily="34" charset="0"/>
              <a:buChar char="•"/>
            </a:pPr>
            <a:endParaRPr lang="en-US" sz="2200" kern="100" dirty="0">
              <a:latin typeface="Roboto" panose="02000000000000000000" pitchFamily="2" charset="0"/>
              <a:ea typeface="Roboto" panose="02000000000000000000" pitchFamily="2" charset="0"/>
              <a:cs typeface="Roboto" panose="02000000000000000000" pitchFamily="2" charset="0"/>
            </a:endParaRPr>
          </a:p>
          <a:p>
            <a:pPr marL="304815"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The CY 2026 budget</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Maintains the assessment at $100,000</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Introduces new and expanded lines to strengthen communications, professional development, promotion, and digital outreach</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Eliminates completed initiatives </a:t>
            </a:r>
          </a:p>
          <a:p>
            <a:pPr marL="762015" lvl="1" indent="-304815">
              <a:buFont typeface="Arial" panose="020B0604020202020204" pitchFamily="34" charset="0"/>
              <a:buChar char="•"/>
            </a:pPr>
            <a:r>
              <a:rPr lang="en-US" sz="2800" kern="100" dirty="0">
                <a:latin typeface="Roboto" panose="02000000000000000000" pitchFamily="2" charset="0"/>
                <a:ea typeface="Roboto" panose="02000000000000000000" pitchFamily="2" charset="0"/>
                <a:cs typeface="Roboto" panose="02000000000000000000" pitchFamily="2" charset="0"/>
              </a:rPr>
              <a:t>Leaves a modest $32,000 carryover balance</a:t>
            </a:r>
            <a:endParaRPr kumimoji="0" lang="en-US" sz="28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190510" indent="-190510">
              <a:buFont typeface="Arial" panose="020B0604020202020204" pitchFamily="34" charset="0"/>
              <a:buChar char="•"/>
            </a:pPr>
            <a:endParaRPr lang="en-US" sz="2133" kern="100" dirty="0">
              <a:solidFill>
                <a:schemeClr val="tx2">
                  <a:lumMod val="50000"/>
                </a:schemeClr>
              </a:solidFill>
              <a:latin typeface="Palatino Linotype" panose="02040502050505030304" pitchFamily="18" charset="0"/>
              <a:ea typeface="Roboto" panose="02000000000000000000" pitchFamily="2" charset="0"/>
              <a:cs typeface="Times New Roman" panose="02020603050405020304" pitchFamily="18" charset="0"/>
            </a:endParaRPr>
          </a:p>
        </p:txBody>
      </p:sp>
      <p:pic>
        <p:nvPicPr>
          <p:cNvPr id="3" name="Picture 2" descr="A green and blue text&#10;&#10;AI-generated content may be incorrect.">
            <a:extLst>
              <a:ext uri="{FF2B5EF4-FFF2-40B4-BE49-F238E27FC236}">
                <a16:creationId xmlns:a16="http://schemas.microsoft.com/office/drawing/2014/main" id="{E2AB89C6-AB91-20AD-21D1-87B60E391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0" y="6810"/>
            <a:ext cx="4316630" cy="1104254"/>
          </a:xfrm>
          <a:prstGeom prst="rect">
            <a:avLst/>
          </a:prstGeom>
        </p:spPr>
      </p:pic>
    </p:spTree>
    <p:extLst>
      <p:ext uri="{BB962C8B-B14F-4D97-AF65-F5344CB8AC3E}">
        <p14:creationId xmlns:p14="http://schemas.microsoft.com/office/powerpoint/2010/main" val="2572486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8089F6F-551C-9B40-9F3C-1086FCA0714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7B0042-1E41-0957-AB46-B33969401EF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a:solidFill>
                <a:prstClr val="black"/>
              </a:solidFill>
              <a:latin typeface="Calibri"/>
            </a:endParaRPr>
          </a:p>
        </p:txBody>
      </p:sp>
      <p:grpSp>
        <p:nvGrpSpPr>
          <p:cNvPr id="3" name="Group 3">
            <a:extLst>
              <a:ext uri="{FF2B5EF4-FFF2-40B4-BE49-F238E27FC236}">
                <a16:creationId xmlns:a16="http://schemas.microsoft.com/office/drawing/2014/main" id="{8D872A09-5ABD-A5BF-0FB6-EB662AE22F9D}"/>
              </a:ext>
            </a:extLst>
          </p:cNvPr>
          <p:cNvGrpSpPr/>
          <p:nvPr/>
        </p:nvGrpSpPr>
        <p:grpSpPr>
          <a:xfrm>
            <a:off x="1227976" y="4726603"/>
            <a:ext cx="768677" cy="768677"/>
            <a:chOff x="0" y="0"/>
            <a:chExt cx="6350000" cy="6350000"/>
          </a:xfrm>
        </p:grpSpPr>
        <p:sp>
          <p:nvSpPr>
            <p:cNvPr id="4" name="Freeform 4">
              <a:extLst>
                <a:ext uri="{FF2B5EF4-FFF2-40B4-BE49-F238E27FC236}">
                  <a16:creationId xmlns:a16="http://schemas.microsoft.com/office/drawing/2014/main" id="{CDB97E93-3F57-1420-FD68-98667B1CE17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5" name="Group 5">
            <a:extLst>
              <a:ext uri="{FF2B5EF4-FFF2-40B4-BE49-F238E27FC236}">
                <a16:creationId xmlns:a16="http://schemas.microsoft.com/office/drawing/2014/main" id="{585AEEE4-E5A2-674F-29FB-BC0908298433}"/>
              </a:ext>
            </a:extLst>
          </p:cNvPr>
          <p:cNvGrpSpPr/>
          <p:nvPr/>
        </p:nvGrpSpPr>
        <p:grpSpPr>
          <a:xfrm>
            <a:off x="-323348" y="5274989"/>
            <a:ext cx="1743847" cy="1743847"/>
            <a:chOff x="0" y="0"/>
            <a:chExt cx="6350000" cy="6350000"/>
          </a:xfrm>
        </p:grpSpPr>
        <p:sp>
          <p:nvSpPr>
            <p:cNvPr id="6" name="Freeform 6">
              <a:extLst>
                <a:ext uri="{FF2B5EF4-FFF2-40B4-BE49-F238E27FC236}">
                  <a16:creationId xmlns:a16="http://schemas.microsoft.com/office/drawing/2014/main" id="{772EDE6D-8424-50D6-25FC-44D6397B6E3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7" name="Group 7">
            <a:extLst>
              <a:ext uri="{FF2B5EF4-FFF2-40B4-BE49-F238E27FC236}">
                <a16:creationId xmlns:a16="http://schemas.microsoft.com/office/drawing/2014/main" id="{5F1A8379-D9DC-E563-4C8A-294534E3B4EB}"/>
              </a:ext>
            </a:extLst>
          </p:cNvPr>
          <p:cNvGrpSpPr/>
          <p:nvPr/>
        </p:nvGrpSpPr>
        <p:grpSpPr>
          <a:xfrm rot="-10800000">
            <a:off x="10195348" y="923685"/>
            <a:ext cx="768677" cy="768677"/>
            <a:chOff x="0" y="0"/>
            <a:chExt cx="6350000" cy="6350000"/>
          </a:xfrm>
        </p:grpSpPr>
        <p:sp>
          <p:nvSpPr>
            <p:cNvPr id="8" name="Freeform 8">
              <a:extLst>
                <a:ext uri="{FF2B5EF4-FFF2-40B4-BE49-F238E27FC236}">
                  <a16:creationId xmlns:a16="http://schemas.microsoft.com/office/drawing/2014/main" id="{ED121F5A-3D9A-5D91-D76C-E31C92C87B0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9" name="Group 9">
            <a:extLst>
              <a:ext uri="{FF2B5EF4-FFF2-40B4-BE49-F238E27FC236}">
                <a16:creationId xmlns:a16="http://schemas.microsoft.com/office/drawing/2014/main" id="{7A9C7E24-6150-2A81-F57C-0E628641C324}"/>
              </a:ext>
            </a:extLst>
          </p:cNvPr>
          <p:cNvGrpSpPr/>
          <p:nvPr/>
        </p:nvGrpSpPr>
        <p:grpSpPr>
          <a:xfrm rot="-10800000">
            <a:off x="10771501" y="-599870"/>
            <a:ext cx="1743847" cy="1743847"/>
            <a:chOff x="0" y="0"/>
            <a:chExt cx="6350000" cy="6350000"/>
          </a:xfrm>
        </p:grpSpPr>
        <p:sp>
          <p:nvSpPr>
            <p:cNvPr id="10" name="Freeform 10">
              <a:extLst>
                <a:ext uri="{FF2B5EF4-FFF2-40B4-BE49-F238E27FC236}">
                  <a16:creationId xmlns:a16="http://schemas.microsoft.com/office/drawing/2014/main" id="{8A43D1E1-684B-21BB-D571-5B9C61D31F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sp>
        <p:nvSpPr>
          <p:cNvPr id="14" name="TextBox 14">
            <a:extLst>
              <a:ext uri="{FF2B5EF4-FFF2-40B4-BE49-F238E27FC236}">
                <a16:creationId xmlns:a16="http://schemas.microsoft.com/office/drawing/2014/main" id="{D3BBB9BC-3BBA-D3F7-42F2-EC6832367D6F}"/>
              </a:ext>
            </a:extLst>
          </p:cNvPr>
          <p:cNvSpPr txBox="1"/>
          <p:nvPr/>
        </p:nvSpPr>
        <p:spPr>
          <a:xfrm>
            <a:off x="678405" y="2226151"/>
            <a:ext cx="10820400" cy="2186881"/>
          </a:xfrm>
          <a:prstGeom prst="rect">
            <a:avLst/>
          </a:prstGeom>
        </p:spPr>
        <p:txBody>
          <a:bodyPr lIns="0" tIns="0" rIns="0" bIns="0" rtlCol="0" anchor="t">
            <a:spAutoFit/>
          </a:bodyPr>
          <a:lstStyle/>
          <a:p>
            <a:pPr algn="ctr" defTabSz="609630">
              <a:lnSpc>
                <a:spcPts val="8766"/>
              </a:lnSpc>
              <a:spcBef>
                <a:spcPct val="0"/>
              </a:spcBef>
            </a:pPr>
            <a:r>
              <a:rPr lang="en-US" sz="4800" dirty="0">
                <a:solidFill>
                  <a:prstClr val="white"/>
                </a:solidFill>
                <a:latin typeface="Roboto Bold"/>
              </a:rPr>
              <a:t>Pursue Effective Collaborations:</a:t>
            </a:r>
          </a:p>
          <a:p>
            <a:pPr algn="ctr" defTabSz="609630">
              <a:lnSpc>
                <a:spcPts val="8766"/>
              </a:lnSpc>
              <a:spcBef>
                <a:spcPct val="0"/>
              </a:spcBef>
            </a:pPr>
            <a:r>
              <a:rPr lang="en-US" sz="4800" dirty="0">
                <a:solidFill>
                  <a:prstClr val="white"/>
                </a:solidFill>
                <a:latin typeface="Roboto Bold"/>
              </a:rPr>
              <a:t>1862 and 1890 Research Insights</a:t>
            </a:r>
          </a:p>
        </p:txBody>
      </p:sp>
      <p:pic>
        <p:nvPicPr>
          <p:cNvPr id="13" name="Picture 12" descr="A black background with white text&#10;&#10;AI-generated content may be incorrect.">
            <a:extLst>
              <a:ext uri="{FF2B5EF4-FFF2-40B4-BE49-F238E27FC236}">
                <a16:creationId xmlns:a16="http://schemas.microsoft.com/office/drawing/2014/main" id="{27096526-8366-81F8-D647-1E33E21BA7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666223" y="30169"/>
            <a:ext cx="6477091" cy="2194560"/>
          </a:xfrm>
          <a:prstGeom prst="rect">
            <a:avLst/>
          </a:prstGeom>
        </p:spPr>
      </p:pic>
      <p:sp>
        <p:nvSpPr>
          <p:cNvPr id="15" name="TextBox 16">
            <a:extLst>
              <a:ext uri="{FF2B5EF4-FFF2-40B4-BE49-F238E27FC236}">
                <a16:creationId xmlns:a16="http://schemas.microsoft.com/office/drawing/2014/main" id="{E95BBB3A-5A07-E227-FFC5-8FC6D7220C0C}"/>
              </a:ext>
            </a:extLst>
          </p:cNvPr>
          <p:cNvSpPr txBox="1"/>
          <p:nvPr/>
        </p:nvSpPr>
        <p:spPr>
          <a:xfrm>
            <a:off x="2258214" y="4861009"/>
            <a:ext cx="7675571" cy="1549014"/>
          </a:xfrm>
          <a:prstGeom prst="rect">
            <a:avLst/>
          </a:prstGeom>
        </p:spPr>
        <p:txBody>
          <a:bodyPr wrap="square" lIns="0" tIns="0" rIns="0" bIns="0" rtlCol="0" anchor="t">
            <a:spAutoFit/>
          </a:bodyPr>
          <a:lstStyle/>
          <a:p>
            <a:pPr algn="ctr" defTabSz="609630">
              <a:spcBef>
                <a:spcPct val="0"/>
              </a:spcBef>
              <a:spcAft>
                <a:spcPts val="1200"/>
              </a:spcAft>
            </a:pPr>
            <a:r>
              <a:rPr lang="en-US" sz="3200" b="1" spc="692" dirty="0">
                <a:solidFill>
                  <a:srgbClr val="92D050"/>
                </a:solidFill>
                <a:latin typeface="Roboto"/>
              </a:rPr>
              <a:t>John Green</a:t>
            </a:r>
            <a:endParaRPr lang="en-US" sz="2933" b="1" spc="692" dirty="0">
              <a:solidFill>
                <a:srgbClr val="92D050"/>
              </a:solidFill>
              <a:latin typeface="Roboto"/>
            </a:endParaRPr>
          </a:p>
          <a:p>
            <a:pPr algn="ctr" defTabSz="609630">
              <a:spcBef>
                <a:spcPct val="0"/>
              </a:spcBef>
            </a:pPr>
            <a:r>
              <a:rPr lang="en-US" sz="2933" spc="692" dirty="0">
                <a:solidFill>
                  <a:srgbClr val="92D050"/>
                </a:solidFill>
                <a:latin typeface="Roboto"/>
              </a:rPr>
              <a:t>Director, Southern Rural Development Center</a:t>
            </a:r>
          </a:p>
        </p:txBody>
      </p:sp>
      <p:pic>
        <p:nvPicPr>
          <p:cNvPr id="17" name="Picture 16">
            <a:extLst>
              <a:ext uri="{FF2B5EF4-FFF2-40B4-BE49-F238E27FC236}">
                <a16:creationId xmlns:a16="http://schemas.microsoft.com/office/drawing/2014/main" id="{052D8C38-7234-4DD7-F697-C40E4CB22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833" y="4721116"/>
            <a:ext cx="1828800" cy="1828800"/>
          </a:xfrm>
          <a:prstGeom prst="ellipse">
            <a:avLst/>
          </a:prstGeom>
          <a:ln w="76200">
            <a:solidFill>
              <a:srgbClr val="92D050"/>
            </a:solidFill>
          </a:ln>
        </p:spPr>
      </p:pic>
    </p:spTree>
    <p:extLst>
      <p:ext uri="{BB962C8B-B14F-4D97-AF65-F5344CB8AC3E}">
        <p14:creationId xmlns:p14="http://schemas.microsoft.com/office/powerpoint/2010/main" val="4268651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0ED5-808D-C8FF-8800-8BBBCD5F0B33}"/>
              </a:ext>
            </a:extLst>
          </p:cNvPr>
          <p:cNvSpPr>
            <a:spLocks noGrp="1"/>
          </p:cNvSpPr>
          <p:nvPr>
            <p:ph type="ctrTitle"/>
          </p:nvPr>
        </p:nvSpPr>
        <p:spPr>
          <a:xfrm>
            <a:off x="615314" y="198434"/>
            <a:ext cx="10961370" cy="1759316"/>
          </a:xfrm>
        </p:spPr>
        <p:txBody>
          <a:bodyPr anchor="ctr">
            <a:normAutofit/>
          </a:bodyPr>
          <a:lstStyle/>
          <a:p>
            <a:r>
              <a:rPr lang="en-US" sz="4400" b="1" dirty="0">
                <a:latin typeface="Arial" panose="020B0604020202020204" pitchFamily="34" charset="0"/>
                <a:cs typeface="Arial" panose="020B0604020202020204" pitchFamily="34" charset="0"/>
              </a:rPr>
              <a:t>Pursue Effective Collaborations:</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1862 and 1890 Research Insights</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6FFBA6C-C7AC-8DF0-EF77-071D97DBE8AC}"/>
              </a:ext>
            </a:extLst>
          </p:cNvPr>
          <p:cNvSpPr>
            <a:spLocks noGrp="1"/>
          </p:cNvSpPr>
          <p:nvPr>
            <p:ph type="subTitle" idx="1"/>
          </p:nvPr>
        </p:nvSpPr>
        <p:spPr>
          <a:xfrm>
            <a:off x="615314" y="2156738"/>
            <a:ext cx="10961370" cy="2071529"/>
          </a:xfrm>
        </p:spPr>
        <p:txBody>
          <a:bodyPr vert="horz" lIns="91440" tIns="45720" rIns="91440" bIns="45720" rtlCol="0" anchor="t">
            <a:normAutofit/>
          </a:bodyPr>
          <a:lstStyle/>
          <a:p>
            <a:pPr>
              <a:lnSpc>
                <a:spcPct val="100000"/>
              </a:lnSpc>
              <a:spcBef>
                <a:spcPts val="600"/>
              </a:spcBef>
            </a:pPr>
            <a:r>
              <a:rPr lang="en-US" sz="1700" dirty="0">
                <a:latin typeface="Arial" panose="020B0604020202020204" pitchFamily="34" charset="0"/>
                <a:cs typeface="Arial" panose="020B0604020202020204" pitchFamily="34" charset="0"/>
              </a:rPr>
              <a:t>John J. Green and Grace Langford</a:t>
            </a:r>
          </a:p>
          <a:p>
            <a:pPr>
              <a:lnSpc>
                <a:spcPct val="100000"/>
              </a:lnSpc>
              <a:spcBef>
                <a:spcPts val="600"/>
              </a:spcBef>
            </a:pPr>
            <a:r>
              <a:rPr lang="en-US" sz="1700" dirty="0">
                <a:latin typeface="Arial" panose="020B0604020202020204" pitchFamily="34" charset="0"/>
                <a:cs typeface="Arial" panose="020B0604020202020204" pitchFamily="34" charset="0"/>
              </a:rPr>
              <a:t>Southern Rural Development Center, Mississippi State University</a:t>
            </a:r>
          </a:p>
          <a:p>
            <a:pPr>
              <a:lnSpc>
                <a:spcPct val="100000"/>
              </a:lnSpc>
              <a:spcBef>
                <a:spcPts val="600"/>
              </a:spcBef>
            </a:pPr>
            <a:endParaRPr lang="en-US" sz="1200" dirty="0">
              <a:latin typeface="Arial" panose="020B0604020202020204" pitchFamily="34" charset="0"/>
              <a:cs typeface="Arial" panose="020B0604020202020204" pitchFamily="34" charset="0"/>
            </a:endParaRPr>
          </a:p>
          <a:p>
            <a:pPr>
              <a:lnSpc>
                <a:spcPct val="100000"/>
              </a:lnSpc>
              <a:spcBef>
                <a:spcPts val="600"/>
              </a:spcBef>
            </a:pPr>
            <a:r>
              <a:rPr lang="en-US" sz="1700" dirty="0">
                <a:latin typeface="Arial"/>
                <a:cs typeface="Arial"/>
              </a:rPr>
              <a:t>Conducted in collaboration with</a:t>
            </a:r>
            <a:endParaRPr lang="en-US" sz="1700" dirty="0">
              <a:latin typeface="Arial" panose="020B0604020202020204" pitchFamily="34" charset="0"/>
              <a:cs typeface="Arial" panose="020B0604020202020204" pitchFamily="34" charset="0"/>
            </a:endParaRPr>
          </a:p>
          <a:p>
            <a:pPr>
              <a:lnSpc>
                <a:spcPct val="100000"/>
              </a:lnSpc>
              <a:spcBef>
                <a:spcPts val="600"/>
              </a:spcBef>
            </a:pPr>
            <a:r>
              <a:rPr lang="en-US" sz="1700" kern="100" dirty="0">
                <a:effectLst/>
                <a:latin typeface="Arial"/>
                <a:ea typeface="Aptos" panose="020B0004020202020204" pitchFamily="34" charset="0"/>
                <a:cs typeface="Arial"/>
              </a:rPr>
              <a:t>Alton Thompson, Association of 1890 Research Directors</a:t>
            </a:r>
          </a:p>
          <a:p>
            <a:pPr>
              <a:lnSpc>
                <a:spcPct val="100000"/>
              </a:lnSpc>
              <a:spcBef>
                <a:spcPts val="600"/>
              </a:spcBef>
            </a:pPr>
            <a:r>
              <a:rPr lang="en-US" sz="1700" kern="100" dirty="0">
                <a:effectLst/>
                <a:latin typeface="Arial"/>
                <a:ea typeface="Aptos" panose="020B0004020202020204" pitchFamily="34" charset="0"/>
                <a:cs typeface="Arial"/>
              </a:rPr>
              <a:t>Gary Thompson, agInnovation South</a:t>
            </a:r>
          </a:p>
        </p:txBody>
      </p:sp>
      <p:pic>
        <p:nvPicPr>
          <p:cNvPr id="6" name="Picture 5">
            <a:extLst>
              <a:ext uri="{FF2B5EF4-FFF2-40B4-BE49-F238E27FC236}">
                <a16:creationId xmlns:a16="http://schemas.microsoft.com/office/drawing/2014/main" id="{130279A0-D976-115C-2F3C-41C39697C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9079" y="4701262"/>
            <a:ext cx="2301528" cy="1371600"/>
          </a:xfrm>
          <a:prstGeom prst="rect">
            <a:avLst/>
          </a:prstGeom>
        </p:spPr>
      </p:pic>
      <p:pic>
        <p:nvPicPr>
          <p:cNvPr id="8" name="Picture 7" descr="A close-up of a field&#10;&#10;AI-generated content may be incorrect.">
            <a:extLst>
              <a:ext uri="{FF2B5EF4-FFF2-40B4-BE49-F238E27FC236}">
                <a16:creationId xmlns:a16="http://schemas.microsoft.com/office/drawing/2014/main" id="{7C346236-B3A6-97A3-C667-3CAC77E28D5D}"/>
              </a:ext>
            </a:extLst>
          </p:cNvPr>
          <p:cNvPicPr>
            <a:picLocks noChangeAspect="1"/>
          </p:cNvPicPr>
          <p:nvPr/>
        </p:nvPicPr>
        <p:blipFill>
          <a:blip r:embed="rId3">
            <a:extLst>
              <a:ext uri="{28A0092B-C50C-407E-A947-70E740481C1C}">
                <a14:useLocalDpi xmlns:a14="http://schemas.microsoft.com/office/drawing/2010/main" val="0"/>
              </a:ext>
            </a:extLst>
          </a:blip>
          <a:srcRect l="4401" r="6366"/>
          <a:stretch/>
        </p:blipFill>
        <p:spPr>
          <a:xfrm>
            <a:off x="373237" y="4701262"/>
            <a:ext cx="3248026" cy="1371600"/>
          </a:xfrm>
          <a:prstGeom prst="rect">
            <a:avLst/>
          </a:prstGeom>
        </p:spPr>
      </p:pic>
      <p:sp>
        <p:nvSpPr>
          <p:cNvPr id="9" name="TextBox 8">
            <a:extLst>
              <a:ext uri="{FF2B5EF4-FFF2-40B4-BE49-F238E27FC236}">
                <a16:creationId xmlns:a16="http://schemas.microsoft.com/office/drawing/2014/main" id="{26218C25-EDDA-6264-68D3-0D1163840025}"/>
              </a:ext>
            </a:extLst>
          </p:cNvPr>
          <p:cNvSpPr txBox="1"/>
          <p:nvPr/>
        </p:nvSpPr>
        <p:spPr>
          <a:xfrm>
            <a:off x="373237" y="6309360"/>
            <a:ext cx="114455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Presented at the Fall 2025 agInnovation Business Meeting, St. Louis, Missouri</a:t>
            </a:r>
          </a:p>
        </p:txBody>
      </p:sp>
      <p:pic>
        <p:nvPicPr>
          <p:cNvPr id="11" name="Picture 10" descr="A close-up of a logo&#10;&#10;AI-generated content may be incorrect.">
            <a:extLst>
              <a:ext uri="{FF2B5EF4-FFF2-40B4-BE49-F238E27FC236}">
                <a16:creationId xmlns:a16="http://schemas.microsoft.com/office/drawing/2014/main" id="{57BD122D-1A5E-733B-32FA-1E8D87BF7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341" y="4701262"/>
            <a:ext cx="2400300" cy="1371600"/>
          </a:xfrm>
          <a:prstGeom prst="rect">
            <a:avLst/>
          </a:prstGeom>
        </p:spPr>
      </p:pic>
      <p:pic>
        <p:nvPicPr>
          <p:cNvPr id="7" name="Picture 6" descr="A logo with a letter m and a white background&#10;&#10;Description automatically generated">
            <a:extLst>
              <a:ext uri="{FF2B5EF4-FFF2-40B4-BE49-F238E27FC236}">
                <a16:creationId xmlns:a16="http://schemas.microsoft.com/office/drawing/2014/main" id="{9B627645-4128-D5EF-80E6-979C67FB7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719" y="4815562"/>
            <a:ext cx="2769282" cy="1143000"/>
          </a:xfrm>
          <a:prstGeom prst="rect">
            <a:avLst/>
          </a:prstGeom>
        </p:spPr>
      </p:pic>
      <p:sp>
        <p:nvSpPr>
          <p:cNvPr id="5" name="Rectangle 2">
            <a:extLst>
              <a:ext uri="{FF2B5EF4-FFF2-40B4-BE49-F238E27FC236}">
                <a16:creationId xmlns:a16="http://schemas.microsoft.com/office/drawing/2014/main" id="{84369BA0-6089-760D-3702-94437A298516}"/>
              </a:ext>
            </a:extLst>
          </p:cNvPr>
          <p:cNvSpPr>
            <a:spLocks noChangeArrowheads="1"/>
          </p:cNvSpPr>
          <p:nvPr/>
        </p:nvSpPr>
        <p:spPr bwMode="auto">
          <a:xfrm>
            <a:off x="0" y="-2227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0698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02D3-1DB8-F8D1-B1BA-F3A915444C42}"/>
              </a:ext>
            </a:extLst>
          </p:cNvPr>
          <p:cNvSpPr>
            <a:spLocks noGrp="1"/>
          </p:cNvSpPr>
          <p:nvPr>
            <p:ph type="title"/>
          </p:nvPr>
        </p:nvSpPr>
        <p:spPr>
          <a:xfrm>
            <a:off x="838200" y="365126"/>
            <a:ext cx="10515600" cy="844550"/>
          </a:xfrm>
        </p:spPr>
        <p:txBody>
          <a:bodyPr>
            <a:normAutofit/>
          </a:bodyPr>
          <a:lstStyle/>
          <a:p>
            <a:r>
              <a:rPr lang="en-US" sz="3000" b="1" dirty="0">
                <a:latin typeface="Arial" panose="020B0604020202020204" pitchFamily="34" charset="0"/>
                <a:cs typeface="Arial" panose="020B0604020202020204" pitchFamily="34" charset="0"/>
              </a:rPr>
              <a:t>Focus and Purpose</a:t>
            </a:r>
          </a:p>
        </p:txBody>
      </p:sp>
      <p:sp>
        <p:nvSpPr>
          <p:cNvPr id="3" name="Content Placeholder 2">
            <a:extLst>
              <a:ext uri="{FF2B5EF4-FFF2-40B4-BE49-F238E27FC236}">
                <a16:creationId xmlns:a16="http://schemas.microsoft.com/office/drawing/2014/main" id="{8342FDEB-DA66-8906-0364-02ACC6B2BB08}"/>
              </a:ext>
            </a:extLst>
          </p:cNvPr>
          <p:cNvSpPr>
            <a:spLocks noGrp="1"/>
          </p:cNvSpPr>
          <p:nvPr>
            <p:ph idx="1"/>
          </p:nvPr>
        </p:nvSpPr>
        <p:spPr>
          <a:xfrm>
            <a:off x="838200" y="1285875"/>
            <a:ext cx="7990840" cy="4891088"/>
          </a:xfrm>
        </p:spPr>
        <p:txBody>
          <a:bodyPr vert="horz" lIns="91440" tIns="45720" rIns="91440" bIns="45720" rtlCol="0" anchor="t">
            <a:normAutofit/>
          </a:bodyPr>
          <a:lstStyle/>
          <a:p>
            <a:pPr marL="342900" marR="0" lvl="0" indent="-342900">
              <a:lnSpc>
                <a:spcPct val="100000"/>
              </a:lnSpc>
              <a:spcBef>
                <a:spcPts val="0"/>
              </a:spcBef>
              <a:spcAft>
                <a:spcPts val="1000"/>
              </a:spcAft>
              <a:buFont typeface="Symbol" panose="05050102010706020507" pitchFamily="18" charset="2"/>
              <a:buChar char=""/>
            </a:pPr>
            <a:r>
              <a:rPr lang="en-US" kern="100" dirty="0">
                <a:effectLst/>
                <a:latin typeface="Arial"/>
                <a:ea typeface="Aptos" panose="020B0004020202020204" pitchFamily="34" charset="0"/>
                <a:cs typeface="Arial"/>
              </a:rPr>
              <a:t>Assess and pursue improvement of research collaborations between 1890 and 1862 Land-Grant Universities</a:t>
            </a:r>
          </a:p>
          <a:p>
            <a:pPr marL="628650" lvl="1" indent="-346075">
              <a:lnSpc>
                <a:spcPct val="100000"/>
              </a:lnSpc>
              <a:spcBef>
                <a:spcPts val="0"/>
              </a:spcBef>
              <a:spcAft>
                <a:spcPts val="1000"/>
              </a:spcAft>
              <a:buFont typeface="Courier New" panose="02070309020205020404" pitchFamily="49" charset="0"/>
              <a:buChar char="o"/>
            </a:pPr>
            <a:r>
              <a:rPr lang="en-US" kern="100" dirty="0">
                <a:effectLst/>
                <a:latin typeface="Arial"/>
                <a:ea typeface="Aptos" panose="020B0004020202020204" pitchFamily="34" charset="0"/>
                <a:cs typeface="Arial"/>
              </a:rPr>
              <a:t>Understand how researchers interact, communicate, and work together</a:t>
            </a:r>
          </a:p>
          <a:p>
            <a:pPr marL="628650" lvl="1" indent="-346075">
              <a:lnSpc>
                <a:spcPct val="100000"/>
              </a:lnSpc>
              <a:spcBef>
                <a:spcPts val="0"/>
              </a:spcBef>
              <a:spcAft>
                <a:spcPts val="1000"/>
              </a:spcAft>
              <a:buFont typeface="Courier New" panose="02070309020205020404" pitchFamily="49" charset="0"/>
              <a:buChar char="o"/>
            </a:pPr>
            <a:r>
              <a:rPr lang="en-US" kern="100" dirty="0">
                <a:effectLst/>
                <a:latin typeface="Arial"/>
                <a:ea typeface="Aptos" panose="020B0004020202020204" pitchFamily="34" charset="0"/>
                <a:cs typeface="Arial"/>
              </a:rPr>
              <a:t>Identify what is working well and what needs improvement</a:t>
            </a:r>
          </a:p>
          <a:p>
            <a:pPr marL="628650" lvl="1" indent="-346075">
              <a:lnSpc>
                <a:spcPct val="100000"/>
              </a:lnSpc>
              <a:spcBef>
                <a:spcPts val="0"/>
              </a:spcBef>
              <a:spcAft>
                <a:spcPts val="1000"/>
              </a:spcAft>
              <a:buFont typeface="Courier New" panose="02070309020205020404" pitchFamily="49" charset="0"/>
              <a:buChar char="o"/>
            </a:pPr>
            <a:r>
              <a:rPr lang="en-US" dirty="0">
                <a:effectLst/>
                <a:latin typeface="Arial"/>
                <a:ea typeface="Aptos" panose="020B0004020202020204" pitchFamily="34" charset="0"/>
                <a:cs typeface="Arial"/>
              </a:rPr>
              <a:t>Identify the barriers to effective collaboration, enabling targeted </a:t>
            </a:r>
            <a:r>
              <a:rPr lang="en-US" dirty="0">
                <a:latin typeface="Arial"/>
                <a:ea typeface="Aptos" panose="020B0004020202020204" pitchFamily="34" charset="0"/>
                <a:cs typeface="Arial"/>
              </a:rPr>
              <a:t>actions to</a:t>
            </a:r>
            <a:r>
              <a:rPr lang="en-US" dirty="0">
                <a:effectLst/>
                <a:latin typeface="Arial"/>
                <a:ea typeface="Aptos" panose="020B0004020202020204" pitchFamily="34" charset="0"/>
                <a:cs typeface="Arial"/>
              </a:rPr>
              <a:t> enhance overall collaboration</a:t>
            </a:r>
          </a:p>
          <a:p>
            <a:pPr marL="628650" lvl="1" indent="-346075">
              <a:lnSpc>
                <a:spcPct val="100000"/>
              </a:lnSpc>
              <a:spcBef>
                <a:spcPts val="0"/>
              </a:spcBef>
              <a:spcAft>
                <a:spcPts val="1000"/>
              </a:spcAft>
              <a:buFont typeface="Courier New" panose="02070309020205020404" pitchFamily="49" charset="0"/>
              <a:buChar char="o"/>
            </a:pPr>
            <a:r>
              <a:rPr lang="en-US" dirty="0">
                <a:latin typeface="Arial"/>
                <a:cs typeface="Arial"/>
              </a:rPr>
              <a:t>Inform action</a:t>
            </a:r>
          </a:p>
        </p:txBody>
      </p:sp>
      <p:pic>
        <p:nvPicPr>
          <p:cNvPr id="5" name="Picture 4" descr="Colleagues huddle">
            <a:extLst>
              <a:ext uri="{FF2B5EF4-FFF2-40B4-BE49-F238E27FC236}">
                <a16:creationId xmlns:a16="http://schemas.microsoft.com/office/drawing/2014/main" id="{F4B5CBF7-0B68-7400-89AF-65E088479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040" y="2817019"/>
            <a:ext cx="2743200" cy="1828800"/>
          </a:xfrm>
          <a:prstGeom prst="rect">
            <a:avLst/>
          </a:prstGeom>
        </p:spPr>
      </p:pic>
    </p:spTree>
    <p:extLst>
      <p:ext uri="{BB962C8B-B14F-4D97-AF65-F5344CB8AC3E}">
        <p14:creationId xmlns:p14="http://schemas.microsoft.com/office/powerpoint/2010/main" val="2131331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1C115-B334-273B-5AD5-D98F49BAE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0C3CE-F40A-23C9-F681-3BA6083420A3}"/>
              </a:ext>
            </a:extLst>
          </p:cNvPr>
          <p:cNvSpPr>
            <a:spLocks noGrp="1"/>
          </p:cNvSpPr>
          <p:nvPr>
            <p:ph type="title"/>
          </p:nvPr>
        </p:nvSpPr>
        <p:spPr>
          <a:xfrm>
            <a:off x="838199" y="155576"/>
            <a:ext cx="10515600" cy="844550"/>
          </a:xfrm>
        </p:spPr>
        <p:txBody>
          <a:bodyPr>
            <a:normAutofit/>
          </a:bodyPr>
          <a:lstStyle/>
          <a:p>
            <a:r>
              <a:rPr lang="en-US" sz="3000" b="1" dirty="0">
                <a:latin typeface="Arial" panose="020B0604020202020204" pitchFamily="34" charset="0"/>
                <a:cs typeface="Arial" panose="020B0604020202020204" pitchFamily="34" charset="0"/>
              </a:rPr>
              <a:t>Partnerships in Pursuit of Collaboration</a:t>
            </a:r>
          </a:p>
        </p:txBody>
      </p:sp>
      <p:sp>
        <p:nvSpPr>
          <p:cNvPr id="3" name="Content Placeholder 2">
            <a:extLst>
              <a:ext uri="{FF2B5EF4-FFF2-40B4-BE49-F238E27FC236}">
                <a16:creationId xmlns:a16="http://schemas.microsoft.com/office/drawing/2014/main" id="{74F96133-F282-E098-E944-0A1D7AFEA4B3}"/>
              </a:ext>
            </a:extLst>
          </p:cNvPr>
          <p:cNvSpPr>
            <a:spLocks noGrp="1"/>
          </p:cNvSpPr>
          <p:nvPr>
            <p:ph idx="1"/>
          </p:nvPr>
        </p:nvSpPr>
        <p:spPr>
          <a:xfrm>
            <a:off x="838199" y="1000126"/>
            <a:ext cx="10515599" cy="4891088"/>
          </a:xfrm>
        </p:spPr>
        <p:txBody>
          <a:bodyPr vert="horz" lIns="91440" tIns="45720" rIns="91440" bIns="45720" rtlCol="0" anchor="t">
            <a:normAutofit fontScale="85000" lnSpcReduction="20000"/>
          </a:bodyPr>
          <a:lstStyle/>
          <a:p>
            <a:pPr marL="342900" marR="0" lvl="0" indent="-342900">
              <a:lnSpc>
                <a:spcPct val="120000"/>
              </a:lnSpc>
              <a:spcBef>
                <a:spcPts val="0"/>
              </a:spcBef>
              <a:spcAft>
                <a:spcPts val="1000"/>
              </a:spcAft>
              <a:buFont typeface="Symbol" panose="05050102010706020507" pitchFamily="18" charset="2"/>
              <a:buChar char=""/>
            </a:pPr>
            <a:r>
              <a:rPr lang="en-US" kern="100" dirty="0">
                <a:effectLst/>
                <a:latin typeface="Arial"/>
                <a:ea typeface="Aptos" panose="020B0004020202020204" pitchFamily="34" charset="0"/>
                <a:cs typeface="Arial"/>
              </a:rPr>
              <a:t>There are different kinds of interorganizational relationships, including (</a:t>
            </a:r>
            <a:r>
              <a:rPr lang="en-US" dirty="0"/>
              <a:t>Castañer &amp; Oliveira, 2020)</a:t>
            </a:r>
            <a:r>
              <a:rPr lang="en-US" kern="100" dirty="0">
                <a:effectLst/>
                <a:latin typeface="Arial"/>
                <a:ea typeface="Aptos" panose="020B0004020202020204" pitchFamily="34" charset="0"/>
                <a:cs typeface="Arial"/>
              </a:rPr>
              <a:t>:</a:t>
            </a:r>
          </a:p>
          <a:p>
            <a:pPr lvl="1">
              <a:lnSpc>
                <a:spcPct val="120000"/>
              </a:lnSpc>
              <a:spcBef>
                <a:spcPts val="0"/>
              </a:spcBef>
              <a:spcAft>
                <a:spcPts val="1000"/>
              </a:spcAft>
              <a:buFont typeface="Courier New" panose="02070309020205020404" pitchFamily="49" charset="0"/>
              <a:buChar char="o"/>
            </a:pPr>
            <a:r>
              <a:rPr lang="en-US" kern="100" dirty="0">
                <a:latin typeface="Arial"/>
                <a:ea typeface="Aptos" panose="020B0004020202020204" pitchFamily="34" charset="0"/>
                <a:cs typeface="Arial"/>
              </a:rPr>
              <a:t>Coordination – jointly determining goals</a:t>
            </a:r>
          </a:p>
          <a:p>
            <a:pPr lvl="1">
              <a:lnSpc>
                <a:spcPct val="120000"/>
              </a:lnSpc>
              <a:spcBef>
                <a:spcPts val="0"/>
              </a:spcBef>
              <a:spcAft>
                <a:spcPts val="1000"/>
              </a:spcAft>
              <a:buFont typeface="Courier New" panose="02070309020205020404" pitchFamily="49" charset="0"/>
              <a:buChar char="o"/>
            </a:pPr>
            <a:r>
              <a:rPr lang="en-US" kern="100" dirty="0">
                <a:effectLst/>
                <a:latin typeface="Arial"/>
                <a:ea typeface="Aptos" panose="020B0004020202020204" pitchFamily="34" charset="0"/>
                <a:cs typeface="Arial"/>
              </a:rPr>
              <a:t>Cooperation – making efforts in support of goals</a:t>
            </a:r>
          </a:p>
          <a:p>
            <a:pPr lvl="1">
              <a:lnSpc>
                <a:spcPct val="120000"/>
              </a:lnSpc>
              <a:spcBef>
                <a:spcPts val="0"/>
              </a:spcBef>
              <a:spcAft>
                <a:spcPts val="1000"/>
              </a:spcAft>
              <a:buFont typeface="Courier New" panose="02070309020205020404" pitchFamily="49" charset="0"/>
              <a:buChar char="o"/>
            </a:pPr>
            <a:r>
              <a:rPr lang="en-US" kern="100" dirty="0">
                <a:latin typeface="Arial"/>
                <a:ea typeface="Aptos" panose="020B0004020202020204" pitchFamily="34" charset="0"/>
                <a:cs typeface="Arial"/>
              </a:rPr>
              <a:t>Collaboration – helping each other in implementing goals</a:t>
            </a:r>
            <a:endParaRPr lang="en-US" kern="100" dirty="0">
              <a:effectLst/>
              <a:latin typeface="Arial"/>
              <a:ea typeface="Aptos" panose="020B0004020202020204" pitchFamily="34" charset="0"/>
              <a:cs typeface="Arial"/>
            </a:endParaRPr>
          </a:p>
          <a:p>
            <a:pPr marL="282575" indent="-282575">
              <a:lnSpc>
                <a:spcPct val="120000"/>
              </a:lnSpc>
              <a:spcAft>
                <a:spcPts val="1000"/>
              </a:spcAft>
            </a:pPr>
            <a:r>
              <a:rPr lang="en-US" kern="100" dirty="0">
                <a:latin typeface="Arial"/>
                <a:cs typeface="Arial"/>
              </a:rPr>
              <a:t>Exploring collaboration through complexity and systems thinking, it is helpful to conceptualize “partnership” as the action to achieve a particular relationship (Fransman et al., 2021).</a:t>
            </a:r>
          </a:p>
          <a:p>
            <a:pPr marL="282575" indent="-282575">
              <a:lnSpc>
                <a:spcPct val="120000"/>
              </a:lnSpc>
              <a:spcAft>
                <a:spcPts val="1000"/>
              </a:spcAft>
            </a:pPr>
            <a:r>
              <a:rPr lang="en-US" kern="100" dirty="0">
                <a:latin typeface="Arial"/>
                <a:cs typeface="Arial"/>
              </a:rPr>
              <a:t>Collaborative partnerships (i.e., collaboratives) have life stages that include birth, growth, maintenance, decline, adaptation, and even death. Adaptive capacity is thus important for the long run (Getha-Taylor, 2019). </a:t>
            </a:r>
          </a:p>
        </p:txBody>
      </p:sp>
    </p:spTree>
    <p:extLst>
      <p:ext uri="{BB962C8B-B14F-4D97-AF65-F5344CB8AC3E}">
        <p14:creationId xmlns:p14="http://schemas.microsoft.com/office/powerpoint/2010/main" val="1419529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7FCA-F324-F2DD-FF62-016AC8866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534E6-D5FA-DA1C-5084-9FDCD4FFABBC}"/>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Organizational Ecology of Collaboration</a:t>
            </a:r>
            <a:endParaRPr lang="en-US" sz="3000" b="1" dirty="0">
              <a:solidFill>
                <a:schemeClr val="accent6">
                  <a:lumMod val="76000"/>
                </a:schemeClr>
              </a:solidFill>
              <a:latin typeface="Arial"/>
              <a:cs typeface="Arial"/>
            </a:endParaRPr>
          </a:p>
        </p:txBody>
      </p:sp>
      <p:graphicFrame>
        <p:nvGraphicFramePr>
          <p:cNvPr id="4" name="Diagram 3">
            <a:extLst>
              <a:ext uri="{FF2B5EF4-FFF2-40B4-BE49-F238E27FC236}">
                <a16:creationId xmlns:a16="http://schemas.microsoft.com/office/drawing/2014/main" id="{C0A833FB-F6AF-986D-2489-DB7EF0B4F3BD}"/>
              </a:ext>
            </a:extLst>
          </p:cNvPr>
          <p:cNvGraphicFramePr/>
          <p:nvPr/>
        </p:nvGraphicFramePr>
        <p:xfrm>
          <a:off x="2032000" y="120967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4815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124B"/>
        </a:solidFill>
        <a:effectLst/>
      </p:bgPr>
    </p:bg>
    <p:spTree>
      <p:nvGrpSpPr>
        <p:cNvPr id="1" name="">
          <a:extLst>
            <a:ext uri="{FF2B5EF4-FFF2-40B4-BE49-F238E27FC236}">
              <a16:creationId xmlns:a16="http://schemas.microsoft.com/office/drawing/2014/main" id="{44848F51-FC9D-3AC1-8A0D-6456C5AD2018}"/>
            </a:ext>
          </a:extLst>
        </p:cNvPr>
        <p:cNvGrpSpPr/>
        <p:nvPr/>
      </p:nvGrpSpPr>
      <p:grpSpPr>
        <a:xfrm>
          <a:off x="0" y="0"/>
          <a:ext cx="0" cy="0"/>
          <a:chOff x="0" y="0"/>
          <a:chExt cx="0" cy="0"/>
        </a:xfrm>
      </p:grpSpPr>
      <p:sp>
        <p:nvSpPr>
          <p:cNvPr id="23" name="TextBox 15">
            <a:extLst>
              <a:ext uri="{FF2B5EF4-FFF2-40B4-BE49-F238E27FC236}">
                <a16:creationId xmlns:a16="http://schemas.microsoft.com/office/drawing/2014/main" id="{54E924F5-28AF-8AA3-2AA1-F820E91D79D6}"/>
              </a:ext>
            </a:extLst>
          </p:cNvPr>
          <p:cNvSpPr txBox="1"/>
          <p:nvPr/>
        </p:nvSpPr>
        <p:spPr>
          <a:xfrm>
            <a:off x="3403600" y="1803400"/>
            <a:ext cx="2394383" cy="430887"/>
          </a:xfrm>
          <a:prstGeom prst="rect">
            <a:avLst/>
          </a:prstGeom>
        </p:spPr>
        <p:txBody>
          <a:bodyPr lIns="0" tIns="0" rIns="0" bIns="0" rtlCol="0" anchor="t">
            <a:spAutoFit/>
          </a:bodyPr>
          <a:lstStyle/>
          <a:p>
            <a:pPr algn="ctr" defTabSz="609630">
              <a:spcBef>
                <a:spcPct val="0"/>
              </a:spcBef>
            </a:pPr>
            <a:r>
              <a:rPr lang="en-US" sz="1600" b="1" dirty="0">
                <a:solidFill>
                  <a:srgbClr val="FFFFFF"/>
                </a:solidFill>
                <a:latin typeface="Roboto Bold"/>
                <a:ea typeface="Roboto Bold"/>
                <a:cs typeface="Roboto Bold"/>
                <a:sym typeface="Roboto Bold"/>
              </a:rPr>
              <a:t>Vernon Jones</a:t>
            </a:r>
          </a:p>
          <a:p>
            <a:pPr algn="ctr" defTabSz="609630">
              <a:spcBef>
                <a:spcPct val="0"/>
              </a:spcBef>
            </a:pPr>
            <a:r>
              <a:rPr lang="en-US" sz="1200" dirty="0">
                <a:solidFill>
                  <a:srgbClr val="8DC63F"/>
                </a:solidFill>
                <a:latin typeface="Roboto"/>
                <a:ea typeface="Roboto"/>
                <a:cs typeface="Roboto"/>
                <a:sym typeface="Roboto"/>
              </a:rPr>
              <a:t>Langston University</a:t>
            </a:r>
          </a:p>
        </p:txBody>
      </p:sp>
      <p:pic>
        <p:nvPicPr>
          <p:cNvPr id="2" name="Picture 1">
            <a:extLst>
              <a:ext uri="{FF2B5EF4-FFF2-40B4-BE49-F238E27FC236}">
                <a16:creationId xmlns:a16="http://schemas.microsoft.com/office/drawing/2014/main" id="{23DBA902-3CEC-B162-87EC-9B9558234D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775614" y="102737"/>
            <a:ext cx="1669195" cy="1645920"/>
          </a:xfrm>
          <a:prstGeom prst="ellipse">
            <a:avLst/>
          </a:prstGeom>
          <a:ln w="76200">
            <a:solidFill>
              <a:srgbClr val="92D050"/>
            </a:solidFill>
          </a:ln>
        </p:spPr>
      </p:pic>
      <p:pic>
        <p:nvPicPr>
          <p:cNvPr id="6" name="Picture 5" descr="A person with a mustache smiling&#10;&#10;Description automatically generated">
            <a:extLst>
              <a:ext uri="{FF2B5EF4-FFF2-40B4-BE49-F238E27FC236}">
                <a16:creationId xmlns:a16="http://schemas.microsoft.com/office/drawing/2014/main" id="{AEA8BB9D-8FD6-17CC-2753-8DFDA9DFAD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11925" y="102737"/>
            <a:ext cx="1629459" cy="1645920"/>
          </a:xfrm>
          <a:prstGeom prst="ellipse">
            <a:avLst/>
          </a:prstGeom>
          <a:ln w="76200">
            <a:solidFill>
              <a:srgbClr val="92D050"/>
            </a:solidFill>
          </a:ln>
        </p:spPr>
      </p:pic>
      <p:pic>
        <p:nvPicPr>
          <p:cNvPr id="10" name="Picture 9">
            <a:extLst>
              <a:ext uri="{FF2B5EF4-FFF2-40B4-BE49-F238E27FC236}">
                <a16:creationId xmlns:a16="http://schemas.microsoft.com/office/drawing/2014/main" id="{23B9ECFE-9171-8F50-A22A-D3BAE37937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0653" y="124599"/>
            <a:ext cx="1645920" cy="1645920"/>
          </a:xfrm>
          <a:prstGeom prst="ellipse">
            <a:avLst/>
          </a:prstGeom>
          <a:ln w="76200">
            <a:solidFill>
              <a:srgbClr val="92D050"/>
            </a:solidFill>
          </a:ln>
        </p:spPr>
      </p:pic>
      <p:pic>
        <p:nvPicPr>
          <p:cNvPr id="14" name="Picture 13" descr="A person with a beard and glasses&#10;&#10;Description automatically generated">
            <a:extLst>
              <a:ext uri="{FF2B5EF4-FFF2-40B4-BE49-F238E27FC236}">
                <a16:creationId xmlns:a16="http://schemas.microsoft.com/office/drawing/2014/main" id="{64A06A92-FBE4-61BC-823D-ABCDCDEAE268}"/>
              </a:ext>
            </a:extLst>
          </p:cNvPr>
          <p:cNvPicPr>
            <a:picLocks noChangeAspect="1"/>
          </p:cNvPicPr>
          <p:nvPr/>
        </p:nvPicPr>
        <p:blipFill rotWithShape="1">
          <a:blip r:embed="rId6">
            <a:extLst>
              <a:ext uri="{28A0092B-C50C-407E-A947-70E740481C1C}">
                <a14:useLocalDpi xmlns:a14="http://schemas.microsoft.com/office/drawing/2010/main" val="0"/>
              </a:ext>
            </a:extLst>
          </a:blip>
          <a:srcRect l="4470" r="4907"/>
          <a:stretch/>
        </p:blipFill>
        <p:spPr bwMode="auto">
          <a:xfrm>
            <a:off x="9582718" y="102737"/>
            <a:ext cx="1699662" cy="1645920"/>
          </a:xfrm>
          <a:prstGeom prst="ellipse">
            <a:avLst/>
          </a:prstGeom>
          <a:ln w="76200">
            <a:solidFill>
              <a:srgbClr val="92D050"/>
            </a:solid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3A77BE17-EDA0-2643-613F-AD4818E09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653" y="2361000"/>
            <a:ext cx="1645920" cy="1645920"/>
          </a:xfrm>
          <a:prstGeom prst="ellipse">
            <a:avLst/>
          </a:prstGeom>
          <a:ln w="76200">
            <a:solidFill>
              <a:srgbClr val="92D050"/>
            </a:solidFill>
          </a:ln>
        </p:spPr>
      </p:pic>
      <p:pic>
        <p:nvPicPr>
          <p:cNvPr id="25" name="Picture 24">
            <a:extLst>
              <a:ext uri="{FF2B5EF4-FFF2-40B4-BE49-F238E27FC236}">
                <a16:creationId xmlns:a16="http://schemas.microsoft.com/office/drawing/2014/main" id="{9E008F35-D99A-B42B-1982-E00D0961E22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794789" y="2336748"/>
            <a:ext cx="1630846" cy="1645920"/>
          </a:xfrm>
          <a:prstGeom prst="ellipse">
            <a:avLst/>
          </a:prstGeom>
          <a:ln w="76200">
            <a:solidFill>
              <a:srgbClr val="92D050"/>
            </a:solidFill>
          </a:ln>
        </p:spPr>
      </p:pic>
      <p:pic>
        <p:nvPicPr>
          <p:cNvPr id="26" name="Picture 25">
            <a:extLst>
              <a:ext uri="{FF2B5EF4-FFF2-40B4-BE49-F238E27FC236}">
                <a16:creationId xmlns:a16="http://schemas.microsoft.com/office/drawing/2014/main" id="{70A03038-5B93-5F92-19BC-DA53CAD1CB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80000">
            <a:off x="6659542" y="2367125"/>
            <a:ext cx="1645920" cy="1645920"/>
          </a:xfrm>
          <a:prstGeom prst="ellipse">
            <a:avLst/>
          </a:prstGeom>
          <a:ln w="76200">
            <a:solidFill>
              <a:srgbClr val="92D050"/>
            </a:solidFill>
          </a:ln>
        </p:spPr>
      </p:pic>
      <p:pic>
        <p:nvPicPr>
          <p:cNvPr id="27" name="Picture 26">
            <a:extLst>
              <a:ext uri="{FF2B5EF4-FFF2-40B4-BE49-F238E27FC236}">
                <a16:creationId xmlns:a16="http://schemas.microsoft.com/office/drawing/2014/main" id="{7AA83ECB-9387-4F2F-4E3B-39178DE700A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9648512" y="2336748"/>
            <a:ext cx="1568075" cy="1645920"/>
          </a:xfrm>
          <a:prstGeom prst="ellipse">
            <a:avLst/>
          </a:prstGeom>
          <a:ln w="76200">
            <a:solidFill>
              <a:srgbClr val="92D050"/>
            </a:solidFill>
          </a:ln>
        </p:spPr>
      </p:pic>
      <p:pic>
        <p:nvPicPr>
          <p:cNvPr id="28" name="Picture 27">
            <a:extLst>
              <a:ext uri="{FF2B5EF4-FFF2-40B4-BE49-F238E27FC236}">
                <a16:creationId xmlns:a16="http://schemas.microsoft.com/office/drawing/2014/main" id="{B7C632B4-5C01-A05B-2F94-3DB96D4A5C5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91772" y="4597400"/>
            <a:ext cx="1623681" cy="1645920"/>
          </a:xfrm>
          <a:prstGeom prst="ellipse">
            <a:avLst/>
          </a:prstGeom>
          <a:ln w="76200">
            <a:solidFill>
              <a:srgbClr val="92D050"/>
            </a:solidFill>
          </a:ln>
        </p:spPr>
      </p:pic>
      <p:pic>
        <p:nvPicPr>
          <p:cNvPr id="29" name="Picture 28">
            <a:extLst>
              <a:ext uri="{FF2B5EF4-FFF2-40B4-BE49-F238E27FC236}">
                <a16:creationId xmlns:a16="http://schemas.microsoft.com/office/drawing/2014/main" id="{78F8C598-B31A-7FF2-9F1C-E00EC60B35E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3785282" y="4597400"/>
            <a:ext cx="1649861" cy="1645920"/>
          </a:xfrm>
          <a:prstGeom prst="ellipse">
            <a:avLst/>
          </a:prstGeom>
          <a:ln w="76200">
            <a:solidFill>
              <a:srgbClr val="92D050"/>
            </a:solidFill>
          </a:ln>
        </p:spPr>
      </p:pic>
      <p:pic>
        <p:nvPicPr>
          <p:cNvPr id="30" name="Picture 29">
            <a:extLst>
              <a:ext uri="{FF2B5EF4-FFF2-40B4-BE49-F238E27FC236}">
                <a16:creationId xmlns:a16="http://schemas.microsoft.com/office/drawing/2014/main" id="{B827F288-7B5F-D3F3-F40C-0A6D4B6BD25A}"/>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a:xfrm>
            <a:off x="6603693" y="4597400"/>
            <a:ext cx="1645920" cy="1645920"/>
          </a:xfrm>
          <a:prstGeom prst="ellipse">
            <a:avLst/>
          </a:prstGeom>
          <a:ln w="76200">
            <a:solidFill>
              <a:srgbClr val="92D050"/>
            </a:solidFill>
          </a:ln>
        </p:spPr>
      </p:pic>
      <p:pic>
        <p:nvPicPr>
          <p:cNvPr id="31" name="Picture 30">
            <a:extLst>
              <a:ext uri="{FF2B5EF4-FFF2-40B4-BE49-F238E27FC236}">
                <a16:creationId xmlns:a16="http://schemas.microsoft.com/office/drawing/2014/main" id="{AD58BC64-44A7-26FB-DEFC-EBB3EEE85F8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9612052" y="4597400"/>
            <a:ext cx="1640994" cy="1645920"/>
          </a:xfrm>
          <a:prstGeom prst="ellipse">
            <a:avLst/>
          </a:prstGeom>
          <a:ln w="76200">
            <a:solidFill>
              <a:srgbClr val="92D050"/>
            </a:solidFill>
          </a:ln>
        </p:spPr>
      </p:pic>
      <p:sp>
        <p:nvSpPr>
          <p:cNvPr id="11" name="TextBox 10">
            <a:extLst>
              <a:ext uri="{FF2B5EF4-FFF2-40B4-BE49-F238E27FC236}">
                <a16:creationId xmlns:a16="http://schemas.microsoft.com/office/drawing/2014/main" id="{AC0390A6-A746-45F4-D6F0-11655436DA2D}"/>
              </a:ext>
            </a:extLst>
          </p:cNvPr>
          <p:cNvSpPr txBox="1"/>
          <p:nvPr/>
        </p:nvSpPr>
        <p:spPr>
          <a:xfrm>
            <a:off x="640448" y="4038600"/>
            <a:ext cx="2153553" cy="523220"/>
          </a:xfrm>
          <a:prstGeom prst="rect">
            <a:avLst/>
          </a:prstGeom>
          <a:noFill/>
        </p:spPr>
        <p:txBody>
          <a:bodyPr wrap="square" rtlCol="0">
            <a:spAutoFit/>
          </a:bodyPr>
          <a:lstStyle/>
          <a:p>
            <a:pPr algn="ctr" defTabSz="609630"/>
            <a:r>
              <a:rPr lang="en-US" sz="1600" b="1" dirty="0">
                <a:solidFill>
                  <a:prstClr val="white"/>
                </a:solidFill>
                <a:latin typeface="Roboto" panose="02000000000000000000" pitchFamily="2" charset="0"/>
                <a:ea typeface="Roboto" panose="02000000000000000000" pitchFamily="2" charset="0"/>
                <a:cs typeface="Roboto" panose="02000000000000000000" pitchFamily="2" charset="0"/>
              </a:rPr>
              <a:t>Margaret Smith</a:t>
            </a:r>
          </a:p>
          <a:p>
            <a:pPr algn="ctr" defTabSz="609630"/>
            <a:r>
              <a:rPr lang="en-US" sz="1200" dirty="0">
                <a:solidFill>
                  <a:srgbClr val="92D050"/>
                </a:solidFill>
                <a:latin typeface="Roboto" panose="02000000000000000000" pitchFamily="2" charset="0"/>
                <a:ea typeface="Roboto" panose="02000000000000000000" pitchFamily="2" charset="0"/>
                <a:cs typeface="Roboto" panose="02000000000000000000" pitchFamily="2" charset="0"/>
              </a:rPr>
              <a:t>Cornell University</a:t>
            </a:r>
          </a:p>
        </p:txBody>
      </p:sp>
      <p:sp>
        <p:nvSpPr>
          <p:cNvPr id="12" name="TextBox 11">
            <a:extLst>
              <a:ext uri="{FF2B5EF4-FFF2-40B4-BE49-F238E27FC236}">
                <a16:creationId xmlns:a16="http://schemas.microsoft.com/office/drawing/2014/main" id="{8EE3BF97-010D-8BCB-A4C5-D0F02C8016C0}"/>
              </a:ext>
            </a:extLst>
          </p:cNvPr>
          <p:cNvSpPr txBox="1"/>
          <p:nvPr/>
        </p:nvSpPr>
        <p:spPr>
          <a:xfrm>
            <a:off x="3566895" y="4038600"/>
            <a:ext cx="2153553" cy="523220"/>
          </a:xfrm>
          <a:prstGeom prst="rect">
            <a:avLst/>
          </a:prstGeom>
          <a:noFill/>
        </p:spPr>
        <p:txBody>
          <a:bodyPr wrap="square" rtlCol="0">
            <a:spAutoFit/>
          </a:bodyPr>
          <a:lstStyle/>
          <a:p>
            <a:pPr algn="ctr" defTabSz="609630"/>
            <a:r>
              <a:rPr lang="en-US" sz="1600" b="1" dirty="0">
                <a:solidFill>
                  <a:prstClr val="white"/>
                </a:solidFill>
                <a:latin typeface="Roboto" panose="02000000000000000000" pitchFamily="2" charset="0"/>
                <a:ea typeface="Roboto" panose="02000000000000000000" pitchFamily="2" charset="0"/>
                <a:cs typeface="Roboto" panose="02000000000000000000" pitchFamily="2" charset="0"/>
              </a:rPr>
              <a:t>Craig </a:t>
            </a:r>
            <a:r>
              <a:rPr lang="en-US" sz="1600" b="1" dirty="0" err="1">
                <a:solidFill>
                  <a:prstClr val="white"/>
                </a:solidFill>
                <a:latin typeface="Roboto" panose="02000000000000000000" pitchFamily="2" charset="0"/>
                <a:ea typeface="Roboto" panose="02000000000000000000" pitchFamily="2" charset="0"/>
                <a:cs typeface="Roboto" panose="02000000000000000000" pitchFamily="2" charset="0"/>
              </a:rPr>
              <a:t>Beyrouty</a:t>
            </a:r>
            <a:endParaRPr lang="en-US" sz="1600" b="1" dirty="0">
              <a:solidFill>
                <a:prstClr val="white"/>
              </a:solidFill>
              <a:latin typeface="Roboto" panose="02000000000000000000" pitchFamily="2" charset="0"/>
              <a:ea typeface="Roboto" panose="02000000000000000000" pitchFamily="2" charset="0"/>
              <a:cs typeface="Roboto" panose="02000000000000000000" pitchFamily="2" charset="0"/>
            </a:endParaRPr>
          </a:p>
          <a:p>
            <a:pPr algn="ctr" defTabSz="609630"/>
            <a:r>
              <a:rPr lang="en-US" sz="1200" dirty="0">
                <a:solidFill>
                  <a:srgbClr val="92D050"/>
                </a:solidFill>
                <a:latin typeface="Roboto" panose="02000000000000000000" pitchFamily="2" charset="0"/>
                <a:ea typeface="Roboto" panose="02000000000000000000" pitchFamily="2" charset="0"/>
                <a:cs typeface="Roboto" panose="02000000000000000000" pitchFamily="2" charset="0"/>
              </a:rPr>
              <a:t>University of Maryland</a:t>
            </a:r>
          </a:p>
        </p:txBody>
      </p:sp>
      <p:sp>
        <p:nvSpPr>
          <p:cNvPr id="13" name="TextBox 12">
            <a:extLst>
              <a:ext uri="{FF2B5EF4-FFF2-40B4-BE49-F238E27FC236}">
                <a16:creationId xmlns:a16="http://schemas.microsoft.com/office/drawing/2014/main" id="{8991330F-F787-D940-02AD-8BE51E1AE21D}"/>
              </a:ext>
            </a:extLst>
          </p:cNvPr>
          <p:cNvSpPr txBox="1"/>
          <p:nvPr/>
        </p:nvSpPr>
        <p:spPr>
          <a:xfrm>
            <a:off x="6431648" y="4038600"/>
            <a:ext cx="2153553" cy="523220"/>
          </a:xfrm>
          <a:prstGeom prst="rect">
            <a:avLst/>
          </a:prstGeom>
          <a:noFill/>
        </p:spPr>
        <p:txBody>
          <a:bodyPr wrap="square" rtlCol="0">
            <a:spAutoFit/>
          </a:bodyPr>
          <a:lstStyle/>
          <a:p>
            <a:pPr algn="ctr" defTabSz="609630"/>
            <a:r>
              <a:rPr lang="en-US" sz="1600" b="1" dirty="0">
                <a:solidFill>
                  <a:prstClr val="white"/>
                </a:solidFill>
                <a:latin typeface="Roboto" panose="02000000000000000000" pitchFamily="2" charset="0"/>
                <a:ea typeface="Roboto" panose="02000000000000000000" pitchFamily="2" charset="0"/>
                <a:cs typeface="Roboto" panose="02000000000000000000" pitchFamily="2" charset="0"/>
              </a:rPr>
              <a:t>John Kirby</a:t>
            </a:r>
          </a:p>
          <a:p>
            <a:pPr algn="ctr" defTabSz="609630"/>
            <a:r>
              <a:rPr lang="en-US" sz="1200" dirty="0">
                <a:solidFill>
                  <a:srgbClr val="92D050"/>
                </a:solidFill>
                <a:latin typeface="Roboto" panose="02000000000000000000" pitchFamily="2" charset="0"/>
                <a:ea typeface="Roboto" panose="02000000000000000000" pitchFamily="2" charset="0"/>
                <a:cs typeface="Roboto" panose="02000000000000000000" pitchFamily="2" charset="0"/>
              </a:rPr>
              <a:t>University of Rhode Island</a:t>
            </a:r>
          </a:p>
        </p:txBody>
      </p:sp>
      <p:sp>
        <p:nvSpPr>
          <p:cNvPr id="18" name="TextBox 17">
            <a:extLst>
              <a:ext uri="{FF2B5EF4-FFF2-40B4-BE49-F238E27FC236}">
                <a16:creationId xmlns:a16="http://schemas.microsoft.com/office/drawing/2014/main" id="{0DF09057-8AEA-0B05-65DC-9B2DE4660D55}"/>
              </a:ext>
            </a:extLst>
          </p:cNvPr>
          <p:cNvSpPr txBox="1"/>
          <p:nvPr/>
        </p:nvSpPr>
        <p:spPr>
          <a:xfrm>
            <a:off x="9384830" y="4038600"/>
            <a:ext cx="2153553" cy="523220"/>
          </a:xfrm>
          <a:prstGeom prst="rect">
            <a:avLst/>
          </a:prstGeom>
          <a:noFill/>
        </p:spPr>
        <p:txBody>
          <a:bodyPr wrap="square" rtlCol="0">
            <a:spAutoFit/>
          </a:bodyPr>
          <a:lstStyle/>
          <a:p>
            <a:pPr algn="ctr" defTabSz="609630"/>
            <a:r>
              <a:rPr lang="en-US" sz="1600" b="1" dirty="0">
                <a:solidFill>
                  <a:prstClr val="white"/>
                </a:solidFill>
                <a:latin typeface="Roboto" panose="02000000000000000000" pitchFamily="2" charset="0"/>
                <a:ea typeface="Roboto" panose="02000000000000000000" pitchFamily="2" charset="0"/>
                <a:cs typeface="Roboto" panose="02000000000000000000" pitchFamily="2" charset="0"/>
              </a:rPr>
              <a:t>George Criner</a:t>
            </a:r>
          </a:p>
          <a:p>
            <a:pPr algn="ctr" defTabSz="609630"/>
            <a:r>
              <a:rPr lang="en-US" sz="1200" dirty="0">
                <a:solidFill>
                  <a:srgbClr val="92D050"/>
                </a:solidFill>
                <a:latin typeface="Roboto" panose="02000000000000000000" pitchFamily="2" charset="0"/>
                <a:ea typeface="Roboto" panose="02000000000000000000" pitchFamily="2" charset="0"/>
                <a:cs typeface="Roboto" panose="02000000000000000000" pitchFamily="2" charset="0"/>
              </a:rPr>
              <a:t>University of Maine</a:t>
            </a:r>
          </a:p>
        </p:txBody>
      </p:sp>
      <p:sp>
        <p:nvSpPr>
          <p:cNvPr id="19" name="TextBox 18">
            <a:extLst>
              <a:ext uri="{FF2B5EF4-FFF2-40B4-BE49-F238E27FC236}">
                <a16:creationId xmlns:a16="http://schemas.microsoft.com/office/drawing/2014/main" id="{8A93FDFB-86F9-AE0E-3E74-44A3CE2DFA77}"/>
              </a:ext>
            </a:extLst>
          </p:cNvPr>
          <p:cNvSpPr txBox="1"/>
          <p:nvPr/>
        </p:nvSpPr>
        <p:spPr>
          <a:xfrm>
            <a:off x="3586848" y="6285676"/>
            <a:ext cx="2153553" cy="523220"/>
          </a:xfrm>
          <a:prstGeom prst="rect">
            <a:avLst/>
          </a:prstGeom>
          <a:noFill/>
        </p:spPr>
        <p:txBody>
          <a:bodyPr wrap="square" rtlCol="0">
            <a:spAutoFit/>
          </a:bodyPr>
          <a:lstStyle/>
          <a:p>
            <a:pPr algn="ctr" defTabSz="609630"/>
            <a:r>
              <a:rPr lang="en-US" sz="1600" b="1" dirty="0">
                <a:solidFill>
                  <a:prstClr val="white"/>
                </a:solidFill>
                <a:latin typeface="Roboto" panose="02000000000000000000" pitchFamily="2" charset="0"/>
                <a:ea typeface="Roboto" panose="02000000000000000000" pitchFamily="2" charset="0"/>
                <a:cs typeface="Roboto" panose="02000000000000000000" pitchFamily="2" charset="0"/>
              </a:rPr>
              <a:t>Jan Leach</a:t>
            </a:r>
          </a:p>
          <a:p>
            <a:pPr algn="ctr" defTabSz="609630"/>
            <a:r>
              <a:rPr lang="en-US" sz="1200" dirty="0">
                <a:solidFill>
                  <a:srgbClr val="92D050"/>
                </a:solidFill>
                <a:latin typeface="Roboto" panose="02000000000000000000" pitchFamily="2" charset="0"/>
                <a:ea typeface="Roboto" panose="02000000000000000000" pitchFamily="2" charset="0"/>
                <a:cs typeface="Roboto" panose="02000000000000000000" pitchFamily="2" charset="0"/>
              </a:rPr>
              <a:t>Colorado State University</a:t>
            </a:r>
          </a:p>
        </p:txBody>
      </p:sp>
      <p:sp>
        <p:nvSpPr>
          <p:cNvPr id="20" name="TextBox 15">
            <a:extLst>
              <a:ext uri="{FF2B5EF4-FFF2-40B4-BE49-F238E27FC236}">
                <a16:creationId xmlns:a16="http://schemas.microsoft.com/office/drawing/2014/main" id="{AE40ED4E-40D3-0E03-9282-F052B33E77F6}"/>
              </a:ext>
            </a:extLst>
          </p:cNvPr>
          <p:cNvSpPr txBox="1"/>
          <p:nvPr/>
        </p:nvSpPr>
        <p:spPr>
          <a:xfrm>
            <a:off x="6248400" y="1803400"/>
            <a:ext cx="2394383" cy="430887"/>
          </a:xfrm>
          <a:prstGeom prst="rect">
            <a:avLst/>
          </a:prstGeom>
        </p:spPr>
        <p:txBody>
          <a:bodyPr lIns="0" tIns="0" rIns="0" bIns="0" rtlCol="0" anchor="t">
            <a:spAutoFit/>
          </a:bodyPr>
          <a:lstStyle/>
          <a:p>
            <a:pPr algn="ctr" defTabSz="609630">
              <a:spcBef>
                <a:spcPct val="0"/>
              </a:spcBef>
            </a:pPr>
            <a:r>
              <a:rPr lang="en-US" sz="1600" b="1" dirty="0">
                <a:solidFill>
                  <a:srgbClr val="FFFFFF"/>
                </a:solidFill>
                <a:latin typeface="Roboto Bold"/>
                <a:ea typeface="Roboto Bold"/>
                <a:cs typeface="Roboto Bold"/>
                <a:sym typeface="Roboto Bold"/>
              </a:rPr>
              <a:t>Ernie Minton</a:t>
            </a:r>
          </a:p>
          <a:p>
            <a:pPr algn="ctr" defTabSz="609630">
              <a:spcBef>
                <a:spcPct val="0"/>
              </a:spcBef>
            </a:pPr>
            <a:r>
              <a:rPr lang="en-US" sz="1200" dirty="0">
                <a:solidFill>
                  <a:srgbClr val="8DC63F"/>
                </a:solidFill>
                <a:latin typeface="Roboto"/>
                <a:ea typeface="Roboto"/>
                <a:cs typeface="Roboto"/>
                <a:sym typeface="Roboto"/>
              </a:rPr>
              <a:t>Kansas State University</a:t>
            </a:r>
          </a:p>
        </p:txBody>
      </p:sp>
      <p:sp>
        <p:nvSpPr>
          <p:cNvPr id="21" name="TextBox 15">
            <a:extLst>
              <a:ext uri="{FF2B5EF4-FFF2-40B4-BE49-F238E27FC236}">
                <a16:creationId xmlns:a16="http://schemas.microsoft.com/office/drawing/2014/main" id="{5D5D4C16-DC66-1BB7-F8E4-12AEEA496045}"/>
              </a:ext>
            </a:extLst>
          </p:cNvPr>
          <p:cNvSpPr txBox="1"/>
          <p:nvPr/>
        </p:nvSpPr>
        <p:spPr>
          <a:xfrm>
            <a:off x="9289617" y="1803400"/>
            <a:ext cx="2394383" cy="430887"/>
          </a:xfrm>
          <a:prstGeom prst="rect">
            <a:avLst/>
          </a:prstGeom>
        </p:spPr>
        <p:txBody>
          <a:bodyPr lIns="0" tIns="0" rIns="0" bIns="0" rtlCol="0" anchor="t">
            <a:spAutoFit/>
          </a:bodyPr>
          <a:lstStyle/>
          <a:p>
            <a:pPr algn="ctr" defTabSz="609630">
              <a:spcBef>
                <a:spcPct val="0"/>
              </a:spcBef>
            </a:pPr>
            <a:r>
              <a:rPr lang="en-US" sz="1600" b="1" dirty="0">
                <a:solidFill>
                  <a:srgbClr val="FFFFFF"/>
                </a:solidFill>
                <a:latin typeface="Roboto Bold"/>
                <a:ea typeface="Roboto Bold"/>
                <a:cs typeface="Roboto Bold"/>
                <a:sym typeface="Roboto Bold"/>
              </a:rPr>
              <a:t>Steve Lommel</a:t>
            </a:r>
          </a:p>
          <a:p>
            <a:pPr algn="ctr" defTabSz="609630">
              <a:spcBef>
                <a:spcPct val="0"/>
              </a:spcBef>
            </a:pPr>
            <a:r>
              <a:rPr lang="en-US" sz="1200" dirty="0">
                <a:solidFill>
                  <a:srgbClr val="8DC63F"/>
                </a:solidFill>
                <a:latin typeface="Roboto"/>
                <a:ea typeface="Roboto"/>
                <a:cs typeface="Roboto"/>
                <a:sym typeface="Roboto"/>
              </a:rPr>
              <a:t>NC State University</a:t>
            </a:r>
          </a:p>
        </p:txBody>
      </p:sp>
      <p:sp>
        <p:nvSpPr>
          <p:cNvPr id="32" name="TextBox 15">
            <a:extLst>
              <a:ext uri="{FF2B5EF4-FFF2-40B4-BE49-F238E27FC236}">
                <a16:creationId xmlns:a16="http://schemas.microsoft.com/office/drawing/2014/main" id="{4CF87D02-449C-36AF-8FD3-4F04C88C69DE}"/>
              </a:ext>
            </a:extLst>
          </p:cNvPr>
          <p:cNvSpPr txBox="1"/>
          <p:nvPr/>
        </p:nvSpPr>
        <p:spPr>
          <a:xfrm>
            <a:off x="552017" y="1803400"/>
            <a:ext cx="2394383" cy="430887"/>
          </a:xfrm>
          <a:prstGeom prst="rect">
            <a:avLst/>
          </a:prstGeom>
        </p:spPr>
        <p:txBody>
          <a:bodyPr lIns="0" tIns="0" rIns="0" bIns="0" rtlCol="0" anchor="t">
            <a:spAutoFit/>
          </a:bodyPr>
          <a:lstStyle/>
          <a:p>
            <a:pPr algn="ctr" defTabSz="609630">
              <a:spcBef>
                <a:spcPct val="0"/>
              </a:spcBef>
            </a:pPr>
            <a:r>
              <a:rPr lang="en-US" sz="1600" b="1" dirty="0">
                <a:solidFill>
                  <a:srgbClr val="FFFFFF"/>
                </a:solidFill>
                <a:latin typeface="Roboto Bold"/>
                <a:ea typeface="Roboto Bold"/>
                <a:cs typeface="Roboto Bold"/>
                <a:sym typeface="Roboto Bold"/>
              </a:rPr>
              <a:t>Shirley Hymon-Parker</a:t>
            </a:r>
          </a:p>
          <a:p>
            <a:pPr algn="ctr" defTabSz="609630">
              <a:spcBef>
                <a:spcPct val="0"/>
              </a:spcBef>
            </a:pPr>
            <a:r>
              <a:rPr lang="en-US" sz="1200" dirty="0">
                <a:solidFill>
                  <a:srgbClr val="8DC63F"/>
                </a:solidFill>
                <a:latin typeface="Roboto"/>
                <a:ea typeface="Roboto"/>
                <a:cs typeface="Roboto"/>
                <a:sym typeface="Roboto"/>
              </a:rPr>
              <a:t>NC A&amp;T State University</a:t>
            </a:r>
          </a:p>
        </p:txBody>
      </p:sp>
      <p:sp>
        <p:nvSpPr>
          <p:cNvPr id="4" name="TextBox 3">
            <a:extLst>
              <a:ext uri="{FF2B5EF4-FFF2-40B4-BE49-F238E27FC236}">
                <a16:creationId xmlns:a16="http://schemas.microsoft.com/office/drawing/2014/main" id="{6C15FA4A-FE83-3F19-44ED-65ED652D9654}"/>
              </a:ext>
            </a:extLst>
          </p:cNvPr>
          <p:cNvSpPr txBox="1"/>
          <p:nvPr/>
        </p:nvSpPr>
        <p:spPr>
          <a:xfrm>
            <a:off x="609600" y="6285676"/>
            <a:ext cx="2153553" cy="523220"/>
          </a:xfrm>
          <a:prstGeom prst="rect">
            <a:avLst/>
          </a:prstGeom>
          <a:noFill/>
        </p:spPr>
        <p:txBody>
          <a:bodyPr wrap="square" rtlCol="0">
            <a:spAutoFit/>
          </a:bodyPr>
          <a:lstStyle/>
          <a:p>
            <a:pPr algn="ctr" defTabSz="609630"/>
            <a:r>
              <a:rPr lang="en-US" sz="1600" b="1" dirty="0">
                <a:solidFill>
                  <a:prstClr val="white"/>
                </a:solidFill>
                <a:latin typeface="Roboto" panose="02000000000000000000" pitchFamily="2" charset="0"/>
                <a:ea typeface="Roboto" panose="02000000000000000000" pitchFamily="2" charset="0"/>
                <a:cs typeface="Roboto" panose="02000000000000000000" pitchFamily="2" charset="0"/>
              </a:rPr>
              <a:t>Anita Oberbauer</a:t>
            </a:r>
          </a:p>
          <a:p>
            <a:pPr algn="ctr" defTabSz="609630"/>
            <a:r>
              <a:rPr lang="en-US" sz="1200" dirty="0">
                <a:solidFill>
                  <a:srgbClr val="92D050"/>
                </a:solidFill>
                <a:latin typeface="Roboto" panose="02000000000000000000" pitchFamily="2" charset="0"/>
                <a:ea typeface="Roboto" panose="02000000000000000000" pitchFamily="2" charset="0"/>
                <a:cs typeface="Roboto" panose="02000000000000000000" pitchFamily="2" charset="0"/>
              </a:rPr>
              <a:t>UC-Davis</a:t>
            </a:r>
          </a:p>
        </p:txBody>
      </p:sp>
      <p:sp>
        <p:nvSpPr>
          <p:cNvPr id="5" name="TextBox 4">
            <a:extLst>
              <a:ext uri="{FF2B5EF4-FFF2-40B4-BE49-F238E27FC236}">
                <a16:creationId xmlns:a16="http://schemas.microsoft.com/office/drawing/2014/main" id="{874AD9FF-ECB3-C99C-B748-2D7756710E1C}"/>
              </a:ext>
            </a:extLst>
          </p:cNvPr>
          <p:cNvSpPr txBox="1"/>
          <p:nvPr/>
        </p:nvSpPr>
        <p:spPr>
          <a:xfrm>
            <a:off x="6380848" y="6285676"/>
            <a:ext cx="2153553" cy="523220"/>
          </a:xfrm>
          <a:prstGeom prst="rect">
            <a:avLst/>
          </a:prstGeom>
          <a:noFill/>
        </p:spPr>
        <p:txBody>
          <a:bodyPr wrap="square" rtlCol="0">
            <a:spAutoFit/>
          </a:bodyPr>
          <a:lstStyle/>
          <a:p>
            <a:pPr algn="ctr" defTabSz="609630"/>
            <a:r>
              <a:rPr lang="en-US" sz="1600" b="1" dirty="0">
                <a:solidFill>
                  <a:prstClr val="white"/>
                </a:solidFill>
                <a:latin typeface="Roboto" panose="02000000000000000000" pitchFamily="2" charset="0"/>
                <a:ea typeface="Roboto" panose="02000000000000000000" pitchFamily="2" charset="0"/>
                <a:cs typeface="Roboto" panose="02000000000000000000" pitchFamily="2" charset="0"/>
              </a:rPr>
              <a:t>Walter Bowen</a:t>
            </a:r>
          </a:p>
          <a:p>
            <a:pPr algn="ctr" defTabSz="609630"/>
            <a:r>
              <a:rPr lang="en-US" sz="1200" dirty="0">
                <a:solidFill>
                  <a:srgbClr val="92D050"/>
                </a:solidFill>
                <a:latin typeface="Roboto" panose="02000000000000000000" pitchFamily="2" charset="0"/>
                <a:ea typeface="Roboto" panose="02000000000000000000" pitchFamily="2" charset="0"/>
                <a:cs typeface="Roboto" panose="02000000000000000000" pitchFamily="2" charset="0"/>
              </a:rPr>
              <a:t>University of Hawai’i</a:t>
            </a:r>
          </a:p>
        </p:txBody>
      </p:sp>
      <p:sp>
        <p:nvSpPr>
          <p:cNvPr id="7" name="TextBox 6">
            <a:extLst>
              <a:ext uri="{FF2B5EF4-FFF2-40B4-BE49-F238E27FC236}">
                <a16:creationId xmlns:a16="http://schemas.microsoft.com/office/drawing/2014/main" id="{1E152478-8013-6BF4-97FB-BD3A5E0F5E5E}"/>
              </a:ext>
            </a:extLst>
          </p:cNvPr>
          <p:cNvSpPr txBox="1"/>
          <p:nvPr/>
        </p:nvSpPr>
        <p:spPr>
          <a:xfrm>
            <a:off x="9378048" y="6324600"/>
            <a:ext cx="2153553" cy="523220"/>
          </a:xfrm>
          <a:prstGeom prst="rect">
            <a:avLst/>
          </a:prstGeom>
          <a:noFill/>
        </p:spPr>
        <p:txBody>
          <a:bodyPr wrap="square" rtlCol="0">
            <a:spAutoFit/>
          </a:bodyPr>
          <a:lstStyle/>
          <a:p>
            <a:pPr algn="ctr" defTabSz="609630"/>
            <a:r>
              <a:rPr lang="en-US" sz="1600" b="1" dirty="0">
                <a:solidFill>
                  <a:prstClr val="white"/>
                </a:solidFill>
                <a:latin typeface="Roboto" panose="02000000000000000000" pitchFamily="2" charset="0"/>
                <a:ea typeface="Roboto" panose="02000000000000000000" pitchFamily="2" charset="0"/>
                <a:cs typeface="Roboto" panose="02000000000000000000" pitchFamily="2" charset="0"/>
              </a:rPr>
              <a:t>Eric Webster</a:t>
            </a:r>
          </a:p>
          <a:p>
            <a:pPr algn="ctr" defTabSz="609630"/>
            <a:r>
              <a:rPr lang="en-US" sz="1200" dirty="0">
                <a:solidFill>
                  <a:srgbClr val="92D050"/>
                </a:solidFill>
                <a:latin typeface="Roboto" panose="02000000000000000000" pitchFamily="2" charset="0"/>
                <a:ea typeface="Roboto" panose="02000000000000000000" pitchFamily="2" charset="0"/>
                <a:cs typeface="Roboto" panose="02000000000000000000" pitchFamily="2" charset="0"/>
              </a:rPr>
              <a:t>University of Wyoming</a:t>
            </a:r>
          </a:p>
        </p:txBody>
      </p:sp>
    </p:spTree>
    <p:extLst>
      <p:ext uri="{BB962C8B-B14F-4D97-AF65-F5344CB8AC3E}">
        <p14:creationId xmlns:p14="http://schemas.microsoft.com/office/powerpoint/2010/main" val="4244786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97801-8D9A-B0B9-6078-C8CF22C4C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96A33-0233-8B3A-1F3E-DCB58E9DD58C}"/>
              </a:ext>
            </a:extLst>
          </p:cNvPr>
          <p:cNvSpPr>
            <a:spLocks noGrp="1"/>
          </p:cNvSpPr>
          <p:nvPr>
            <p:ph type="title"/>
          </p:nvPr>
        </p:nvSpPr>
        <p:spPr>
          <a:xfrm>
            <a:off x="533400" y="85725"/>
            <a:ext cx="10515600" cy="844550"/>
          </a:xfrm>
        </p:spPr>
        <p:txBody>
          <a:bodyPr>
            <a:normAutofit/>
          </a:bodyPr>
          <a:lstStyle/>
          <a:p>
            <a:r>
              <a:rPr lang="en-US" sz="3000" b="1" dirty="0">
                <a:latin typeface="Arial" panose="020B0604020202020204" pitchFamily="34" charset="0"/>
                <a:cs typeface="Arial" panose="020B0604020202020204" pitchFamily="34" charset="0"/>
              </a:rPr>
              <a:t>Methods</a:t>
            </a:r>
          </a:p>
        </p:txBody>
      </p:sp>
      <p:sp>
        <p:nvSpPr>
          <p:cNvPr id="3" name="Content Placeholder 2">
            <a:extLst>
              <a:ext uri="{FF2B5EF4-FFF2-40B4-BE49-F238E27FC236}">
                <a16:creationId xmlns:a16="http://schemas.microsoft.com/office/drawing/2014/main" id="{1E92E9F6-CCCF-96FF-F894-B19CCB4451C6}"/>
              </a:ext>
            </a:extLst>
          </p:cNvPr>
          <p:cNvSpPr>
            <a:spLocks noGrp="1"/>
          </p:cNvSpPr>
          <p:nvPr>
            <p:ph idx="1"/>
          </p:nvPr>
        </p:nvSpPr>
        <p:spPr>
          <a:xfrm>
            <a:off x="533400" y="794385"/>
            <a:ext cx="10048875" cy="5549265"/>
          </a:xfrm>
        </p:spPr>
        <p:txBody>
          <a:bodyPr vert="horz" lIns="91440" tIns="45720" rIns="91440" bIns="45720" rtlCol="0" anchor="t">
            <a:normAutofit/>
          </a:bodyPr>
          <a:lstStyle/>
          <a:p>
            <a:pPr marL="346075" indent="-346075">
              <a:lnSpc>
                <a:spcPct val="110000"/>
              </a:lnSpc>
            </a:pPr>
            <a:r>
              <a:rPr lang="en-US" sz="2600" dirty="0">
                <a:latin typeface="Arial" panose="020B0604020202020204" pitchFamily="34" charset="0"/>
                <a:cs typeface="Arial" panose="020B0604020202020204" pitchFamily="34" charset="0"/>
              </a:rPr>
              <a:t>Applied research project informed by previous studies of multidisciplinary/interdisciplinary research initiatives (Arnold et al., 2021) and interorganizational Extension collaborations (Green, Welborn, &amp; Eley, 2024)</a:t>
            </a:r>
          </a:p>
          <a:p>
            <a:pPr marL="346075" indent="-346075">
              <a:lnSpc>
                <a:spcPct val="110000"/>
              </a:lnSpc>
            </a:pPr>
            <a:r>
              <a:rPr lang="en-US" sz="2600" dirty="0">
                <a:latin typeface="Arial" panose="020B0604020202020204" pitchFamily="34" charset="0"/>
                <a:cs typeface="Arial" panose="020B0604020202020204" pitchFamily="34" charset="0"/>
              </a:rPr>
              <a:t>Current study involved multiple methods</a:t>
            </a:r>
          </a:p>
          <a:p>
            <a:pPr lvl="1" indent="-346075">
              <a:lnSpc>
                <a:spcPct val="110000"/>
              </a:lnSpc>
              <a:spcBef>
                <a:spcPts val="1000"/>
              </a:spcBef>
              <a:buFont typeface="Courier New" panose="02070309020205020404" pitchFamily="49" charset="0"/>
              <a:buChar char="o"/>
            </a:pPr>
            <a:r>
              <a:rPr lang="en-US" dirty="0">
                <a:latin typeface="Arial" panose="020B0604020202020204" pitchFamily="34" charset="0"/>
                <a:cs typeface="Arial" panose="020B0604020202020204" pitchFamily="34" charset="0"/>
              </a:rPr>
              <a:t>Survey of research administrative leaders</a:t>
            </a:r>
          </a:p>
          <a:p>
            <a:pPr marL="1085850" lvl="2" indent="-346075">
              <a:lnSpc>
                <a:spcPct val="110000"/>
              </a:lnSpc>
              <a:spcBef>
                <a:spcPts val="1000"/>
              </a:spcBef>
              <a:buFont typeface="Wingdings" panose="05000000000000000000" pitchFamily="2" charset="2"/>
              <a:buChar char="ü"/>
            </a:pPr>
            <a:r>
              <a:rPr lang="en-US" sz="2200" dirty="0">
                <a:latin typeface="Arial"/>
                <a:cs typeface="Arial"/>
              </a:rPr>
              <a:t>Open ended (write-in response) and closed (set response) questions</a:t>
            </a:r>
            <a:endParaRPr lang="en-US" sz="2200" dirty="0">
              <a:effectLst/>
              <a:latin typeface="Arial"/>
              <a:ea typeface="Aptos" panose="020B0004020202020204" pitchFamily="34" charset="0"/>
              <a:cs typeface="Arial"/>
            </a:endParaRPr>
          </a:p>
          <a:p>
            <a:pPr marL="1085850" lvl="2" indent="-346075">
              <a:lnSpc>
                <a:spcPct val="110000"/>
              </a:lnSpc>
              <a:spcBef>
                <a:spcPts val="1000"/>
              </a:spcBef>
              <a:buFont typeface="Wingdings" panose="05000000000000000000" pitchFamily="2" charset="2"/>
              <a:buChar char="ü"/>
            </a:pPr>
            <a:r>
              <a:rPr lang="en-US" sz="2200" dirty="0">
                <a:effectLst/>
                <a:latin typeface="Arial"/>
                <a:ea typeface="Aptos" panose="020B0004020202020204" pitchFamily="34" charset="0"/>
                <a:cs typeface="Arial"/>
              </a:rPr>
              <a:t>1890 and 1862 institutions (13 states in the Southern region and 3 states in the Northeast and 2 in the North Central regions, and 1 university each in the territories Puerto Rico and the U.S. Virgin Islands)</a:t>
            </a:r>
          </a:p>
          <a:p>
            <a:pPr marL="1085850" lvl="2" indent="-400050">
              <a:lnSpc>
                <a:spcPct val="110000"/>
              </a:lnSpc>
              <a:spcBef>
                <a:spcPts val="1000"/>
              </a:spcBef>
              <a:buFont typeface="Wingdings" panose="05000000000000000000" pitchFamily="2" charset="2"/>
              <a:buChar char="ü"/>
            </a:pPr>
            <a:r>
              <a:rPr lang="en-US" sz="2200" dirty="0">
                <a:latin typeface="Arial"/>
                <a:cs typeface="Arial"/>
              </a:rPr>
              <a:t>N=39: 1890 respondents=19, 1862 respondents=20</a:t>
            </a:r>
          </a:p>
        </p:txBody>
      </p:sp>
      <p:sp>
        <p:nvSpPr>
          <p:cNvPr id="6" name="TextBox 5">
            <a:extLst>
              <a:ext uri="{FF2B5EF4-FFF2-40B4-BE49-F238E27FC236}">
                <a16:creationId xmlns:a16="http://schemas.microsoft.com/office/drawing/2014/main" id="{75DF0F2A-DAD3-4BA3-250B-D754B684AEDD}"/>
              </a:ext>
            </a:extLst>
          </p:cNvPr>
          <p:cNvSpPr txBox="1"/>
          <p:nvPr/>
        </p:nvSpPr>
        <p:spPr>
          <a:xfrm>
            <a:off x="142875" y="6545818"/>
            <a:ext cx="1190624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Conducted with assistance from Camica Sanderson (doctoral student) and Camille Taylor (undergraduate student) at Mississippi State University.</a:t>
            </a:r>
            <a:endPar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Graphic 8" descr="Remote learning math with solid fill">
            <a:extLst>
              <a:ext uri="{FF2B5EF4-FFF2-40B4-BE49-F238E27FC236}">
                <a16:creationId xmlns:a16="http://schemas.microsoft.com/office/drawing/2014/main" id="{4E54958C-DB06-E666-E8BD-2C8481021B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49000" y="2392681"/>
            <a:ext cx="914400" cy="914400"/>
          </a:xfrm>
          <a:prstGeom prst="rect">
            <a:avLst/>
          </a:prstGeom>
        </p:spPr>
      </p:pic>
    </p:spTree>
    <p:extLst>
      <p:ext uri="{BB962C8B-B14F-4D97-AF65-F5344CB8AC3E}">
        <p14:creationId xmlns:p14="http://schemas.microsoft.com/office/powerpoint/2010/main" val="1442013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1390D-FAE3-E6A4-A69D-D4D43A76E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EEA25-2F77-A6BA-866F-472357A3A611}"/>
              </a:ext>
            </a:extLst>
          </p:cNvPr>
          <p:cNvSpPr>
            <a:spLocks noGrp="1"/>
          </p:cNvSpPr>
          <p:nvPr>
            <p:ph type="title"/>
          </p:nvPr>
        </p:nvSpPr>
        <p:spPr>
          <a:xfrm>
            <a:off x="533400" y="85725"/>
            <a:ext cx="10515600" cy="844550"/>
          </a:xfrm>
        </p:spPr>
        <p:txBody>
          <a:bodyPr>
            <a:normAutofit/>
          </a:bodyPr>
          <a:lstStyle/>
          <a:p>
            <a:r>
              <a:rPr lang="en-US" sz="3000" b="1" dirty="0">
                <a:latin typeface="Arial" panose="020B0604020202020204" pitchFamily="34" charset="0"/>
                <a:cs typeface="Arial" panose="020B0604020202020204" pitchFamily="34" charset="0"/>
              </a:rPr>
              <a:t>Methods</a:t>
            </a:r>
            <a:r>
              <a:rPr lang="en-US" sz="3000" dirty="0">
                <a:latin typeface="Arial" panose="020B0604020202020204" pitchFamily="34" charset="0"/>
                <a:cs typeface="Arial" panose="020B0604020202020204" pitchFamily="34" charset="0"/>
              </a:rPr>
              <a:t> (continued)</a:t>
            </a:r>
            <a:endParaRPr lang="en-US"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DA567A1-92B3-E169-78D9-F00DE87FD271}"/>
              </a:ext>
            </a:extLst>
          </p:cNvPr>
          <p:cNvSpPr>
            <a:spLocks noGrp="1"/>
          </p:cNvSpPr>
          <p:nvPr>
            <p:ph idx="1"/>
          </p:nvPr>
        </p:nvSpPr>
        <p:spPr>
          <a:xfrm>
            <a:off x="361952" y="767953"/>
            <a:ext cx="10687048" cy="5777865"/>
          </a:xfrm>
        </p:spPr>
        <p:txBody>
          <a:bodyPr vert="horz" lIns="91440" tIns="45720" rIns="91440" bIns="45720" rtlCol="0" anchor="t">
            <a:normAutofit lnSpcReduction="10000"/>
          </a:bodyPr>
          <a:lstStyle/>
          <a:p>
            <a:pPr lvl="1" indent="-346075">
              <a:lnSpc>
                <a:spcPct val="110000"/>
              </a:lnSpc>
              <a:spcBef>
                <a:spcPts val="1000"/>
              </a:spcBef>
              <a:buFont typeface="Courier New" panose="02070309020205020404" pitchFamily="49" charset="0"/>
              <a:buChar char="o"/>
            </a:pPr>
            <a:r>
              <a:rPr lang="en-US" sz="2600" dirty="0">
                <a:latin typeface="Arial" panose="020B0604020202020204" pitchFamily="34" charset="0"/>
                <a:cs typeface="Arial" panose="020B0604020202020204" pitchFamily="34" charset="0"/>
              </a:rPr>
              <a:t>Interviews with researchers</a:t>
            </a:r>
          </a:p>
          <a:p>
            <a:pPr marL="1085850" lvl="2" indent="-346075">
              <a:lnSpc>
                <a:spcPct val="110000"/>
              </a:lnSpc>
              <a:spcBef>
                <a:spcPts val="1000"/>
              </a:spcBef>
              <a:buFont typeface="Wingdings" panose="05000000000000000000" pitchFamily="2" charset="2"/>
              <a:buChar char="ü"/>
            </a:pPr>
            <a:r>
              <a:rPr lang="en-US" sz="2400" dirty="0">
                <a:latin typeface="Arial"/>
                <a:cs typeface="Arial"/>
              </a:rPr>
              <a:t>Open ended, discussion-oriented questions</a:t>
            </a:r>
          </a:p>
          <a:p>
            <a:pPr marL="1085850" lvl="2" indent="-346075">
              <a:lnSpc>
                <a:spcPct val="110000"/>
              </a:lnSpc>
              <a:spcBef>
                <a:spcPts val="1000"/>
              </a:spcBef>
              <a:buFont typeface="Wingdings" panose="05000000000000000000" pitchFamily="2" charset="2"/>
              <a:buChar char="ü"/>
            </a:pPr>
            <a:r>
              <a:rPr lang="en-US" sz="2400" dirty="0">
                <a:latin typeface="Arial"/>
                <a:cs typeface="Arial"/>
              </a:rPr>
              <a:t>Conducted over Zoom and audio-recorded</a:t>
            </a:r>
          </a:p>
          <a:p>
            <a:pPr marL="1085850" lvl="2" indent="-346075">
              <a:lnSpc>
                <a:spcPct val="110000"/>
              </a:lnSpc>
              <a:spcBef>
                <a:spcPts val="1000"/>
              </a:spcBef>
              <a:buFont typeface="Wingdings" panose="05000000000000000000" pitchFamily="2" charset="2"/>
              <a:buChar char="ü"/>
            </a:pPr>
            <a:r>
              <a:rPr lang="en-US" sz="2400" dirty="0">
                <a:latin typeface="Arial"/>
                <a:cs typeface="Arial"/>
              </a:rPr>
              <a:t>Working from transcripts, the team developed thematic lists with a focus on achieving a balance between saturation and meaningful categorization of content</a:t>
            </a:r>
          </a:p>
          <a:p>
            <a:pPr marL="1085850" lvl="2" indent="-346075">
              <a:lnSpc>
                <a:spcPct val="110000"/>
              </a:lnSpc>
              <a:spcBef>
                <a:spcPts val="1000"/>
              </a:spcBef>
              <a:buFont typeface="Wingdings" panose="05000000000000000000" pitchFamily="2" charset="2"/>
              <a:buChar char="ü"/>
            </a:pPr>
            <a:r>
              <a:rPr lang="en-US" sz="2400" dirty="0">
                <a:latin typeface="Arial"/>
                <a:cs typeface="Arial"/>
              </a:rPr>
              <a:t>N=19: 1890 participants=9, 1862 participants=10</a:t>
            </a:r>
          </a:p>
          <a:p>
            <a:pPr marL="1085850" lvl="2" indent="-346075">
              <a:lnSpc>
                <a:spcPct val="110000"/>
              </a:lnSpc>
              <a:spcBef>
                <a:spcPts val="1000"/>
              </a:spcBef>
              <a:buFont typeface="Wingdings" panose="05000000000000000000" pitchFamily="2" charset="2"/>
              <a:buChar char="ü"/>
            </a:pPr>
            <a:r>
              <a:rPr lang="en-US" sz="2400" dirty="0">
                <a:latin typeface="Arial"/>
                <a:cs typeface="Arial"/>
              </a:rPr>
              <a:t>14 interviewees were connected to 1 other interviewee through collaborative projects</a:t>
            </a:r>
          </a:p>
          <a:p>
            <a:pPr marL="1085850" lvl="2" indent="-346075">
              <a:lnSpc>
                <a:spcPct val="110000"/>
              </a:lnSpc>
              <a:spcBef>
                <a:spcPts val="1000"/>
              </a:spcBef>
              <a:buFont typeface="Wingdings" panose="05000000000000000000" pitchFamily="2" charset="2"/>
              <a:buChar char="ü"/>
            </a:pPr>
            <a:r>
              <a:rPr lang="en-US" sz="2400" dirty="0">
                <a:latin typeface="Arial"/>
                <a:cs typeface="Arial"/>
              </a:rPr>
              <a:t>8 states represented </a:t>
            </a:r>
          </a:p>
          <a:p>
            <a:pPr marL="1085850" lvl="2" indent="-346075">
              <a:lnSpc>
                <a:spcPct val="110000"/>
              </a:lnSpc>
              <a:spcBef>
                <a:spcPts val="1000"/>
              </a:spcBef>
              <a:buFont typeface="Wingdings" panose="05000000000000000000" pitchFamily="2" charset="2"/>
              <a:buChar char="ü"/>
            </a:pPr>
            <a:r>
              <a:rPr lang="en-US" sz="2400" dirty="0">
                <a:latin typeface="Arial"/>
                <a:cs typeface="Arial"/>
              </a:rPr>
              <a:t>Numerous fields and disciplines were represented, such as agricultural leadership, biosystems, demography, engineering, entomology, and food science</a:t>
            </a:r>
          </a:p>
        </p:txBody>
      </p:sp>
      <p:sp>
        <p:nvSpPr>
          <p:cNvPr id="6" name="TextBox 5">
            <a:extLst>
              <a:ext uri="{FF2B5EF4-FFF2-40B4-BE49-F238E27FC236}">
                <a16:creationId xmlns:a16="http://schemas.microsoft.com/office/drawing/2014/main" id="{C343D6F0-E572-4A52-0DD5-6EA9FE598903}"/>
              </a:ext>
            </a:extLst>
          </p:cNvPr>
          <p:cNvSpPr txBox="1"/>
          <p:nvPr/>
        </p:nvSpPr>
        <p:spPr>
          <a:xfrm>
            <a:off x="142875" y="6545818"/>
            <a:ext cx="1190624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Conducted with assistance from Camica Sanderson (doctoral student) and Camille Taylor (undergraduate student) at Mississippi State University.</a:t>
            </a:r>
            <a:endPar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Graphic 7" descr="Questions outline">
            <a:extLst>
              <a:ext uri="{FF2B5EF4-FFF2-40B4-BE49-F238E27FC236}">
                <a16:creationId xmlns:a16="http://schemas.microsoft.com/office/drawing/2014/main" id="{0B60F374-4FD1-5896-1093-E03A577D0A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77551" y="2971800"/>
            <a:ext cx="914400" cy="914400"/>
          </a:xfrm>
          <a:prstGeom prst="rect">
            <a:avLst/>
          </a:prstGeom>
        </p:spPr>
      </p:pic>
    </p:spTree>
    <p:extLst>
      <p:ext uri="{BB962C8B-B14F-4D97-AF65-F5344CB8AC3E}">
        <p14:creationId xmlns:p14="http://schemas.microsoft.com/office/powerpoint/2010/main" val="2714269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BEEF33-6F00-C238-3EE3-8ABD7CDDA76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E9FC70-8A26-4CF2-8E04-EBDADB8B8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5F357A9-3C98-0EC1-5F53-8D6DFC1D633F}"/>
              </a:ext>
            </a:extLst>
          </p:cNvPr>
          <p:cNvSpPr>
            <a:spLocks noGrp="1"/>
          </p:cNvSpPr>
          <p:nvPr>
            <p:ph type="title"/>
          </p:nvPr>
        </p:nvSpPr>
        <p:spPr>
          <a:xfrm>
            <a:off x="5207000" y="583345"/>
            <a:ext cx="5833787" cy="2274155"/>
          </a:xfrm>
        </p:spPr>
        <p:txBody>
          <a:bodyPr vert="horz" lIns="91440" tIns="45720" rIns="91440" bIns="45720" rtlCol="0" anchor="b">
            <a:normAutofit/>
          </a:bodyPr>
          <a:lstStyle/>
          <a:p>
            <a:pPr algn="r"/>
            <a:r>
              <a:rPr lang="en-US" sz="5600" b="1" kern="1200" dirty="0">
                <a:solidFill>
                  <a:srgbClr val="FFFFFF"/>
                </a:solidFill>
                <a:latin typeface="+mj-lt"/>
                <a:ea typeface="+mj-ea"/>
                <a:cs typeface="+mj-cs"/>
              </a:rPr>
              <a:t>Findings</a:t>
            </a:r>
          </a:p>
        </p:txBody>
      </p:sp>
      <p:sp>
        <p:nvSpPr>
          <p:cNvPr id="1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041" y="259737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4" name="Graphic 3" descr="Business Growth with solid fill">
            <a:extLst>
              <a:ext uri="{FF2B5EF4-FFF2-40B4-BE49-F238E27FC236}">
                <a16:creationId xmlns:a16="http://schemas.microsoft.com/office/drawing/2014/main" id="{0E86AAC2-6B2D-BF24-82C6-328A7485E2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8391" y="2814239"/>
            <a:ext cx="3217333" cy="3217333"/>
          </a:xfrm>
          <a:prstGeom prst="rect">
            <a:avLst/>
          </a:prstGeom>
        </p:spPr>
      </p:pic>
      <p:sp>
        <p:nvSpPr>
          <p:cNvPr id="17"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7821" y="282667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869" y="610939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0280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B2AB6-F2DE-9AF0-BC63-C6E1E7292376}"/>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004A3D9-A335-4682-83E0-2C9ED410EC10}"/>
              </a:ext>
            </a:extLst>
          </p:cNvPr>
          <p:cNvGraphicFramePr/>
          <p:nvPr/>
        </p:nvGraphicFramePr>
        <p:xfrm>
          <a:off x="719169" y="1581148"/>
          <a:ext cx="5943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361A904E-7540-E9AE-7E75-08EACCA52907}"/>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Indicators of Successful Collaboration –</a:t>
            </a:r>
            <a:br>
              <a:rPr lang="en-US" sz="3000" b="1" dirty="0">
                <a:latin typeface="Arial"/>
                <a:cs typeface="Arial"/>
              </a:rPr>
            </a:br>
            <a:r>
              <a:rPr lang="en-US" sz="3000" b="1" dirty="0">
                <a:solidFill>
                  <a:schemeClr val="accent4">
                    <a:lumMod val="49000"/>
                  </a:schemeClr>
                </a:solidFill>
                <a:latin typeface="Arial"/>
                <a:cs typeface="Arial"/>
              </a:rPr>
              <a:t>Administrative Leaders</a:t>
            </a:r>
          </a:p>
        </p:txBody>
      </p:sp>
      <p:sp>
        <p:nvSpPr>
          <p:cNvPr id="5" name="TextBox 4">
            <a:extLst>
              <a:ext uri="{FF2B5EF4-FFF2-40B4-BE49-F238E27FC236}">
                <a16:creationId xmlns:a16="http://schemas.microsoft.com/office/drawing/2014/main" id="{B71123C5-042D-789C-F662-D110CD7FAD94}"/>
              </a:ext>
            </a:extLst>
          </p:cNvPr>
          <p:cNvSpPr txBox="1"/>
          <p:nvPr/>
        </p:nvSpPr>
        <p:spPr>
          <a:xfrm>
            <a:off x="6941025" y="1507528"/>
            <a:ext cx="4531806" cy="471924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Joint publications, presentations, and popular press articles</a:t>
            </a: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n-cs"/>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Funding/funded collaborations</a:t>
            </a: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n-cs"/>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a:ea typeface="Times New Roman" panose="02020603050405020304" pitchFamily="18" charset="0"/>
                <a:cs typeface="Arial"/>
              </a:rPr>
              <a:t>Equitable funding distribution and output expectations</a:t>
            </a:r>
            <a:endParaRPr kumimoji="0" lang="en-US" sz="18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a:ea typeface="Times New Roman" panose="02020603050405020304" pitchFamily="18" charset="0"/>
                <a:cs typeface="Arial"/>
              </a:rPr>
              <a:t>Successful and timely project execution</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a:ea typeface="Times New Roman" panose="02020603050405020304" pitchFamily="18" charset="0"/>
                <a:cs typeface="Arial"/>
              </a:rPr>
              <a:t>Student engagement and matriculation</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Sharing labs and farm facilities</a:t>
            </a: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n-cs"/>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Attendance at collaborative meetings</a:t>
            </a: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n-cs"/>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Institutional administrative support and encouragement</a:t>
            </a: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n-cs"/>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Demonstrate diversity in types of collaborations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Excellent outline">
            <a:extLst>
              <a:ext uri="{FF2B5EF4-FFF2-40B4-BE49-F238E27FC236}">
                <a16:creationId xmlns:a16="http://schemas.microsoft.com/office/drawing/2014/main" id="{00910232-714F-6261-508A-15F2B0C39C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1520" y="295276"/>
            <a:ext cx="914400" cy="914400"/>
          </a:xfrm>
          <a:prstGeom prst="rect">
            <a:avLst/>
          </a:prstGeom>
        </p:spPr>
      </p:pic>
    </p:spTree>
    <p:extLst>
      <p:ext uri="{BB962C8B-B14F-4D97-AF65-F5344CB8AC3E}">
        <p14:creationId xmlns:p14="http://schemas.microsoft.com/office/powerpoint/2010/main" val="3741305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80C65-7E34-2082-D5A1-883F86C99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AF1264-6560-F6BD-19FE-4845DDEC285E}"/>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Indicators of Successful Collaboration – </a:t>
            </a:r>
            <a:br>
              <a:rPr lang="en-US" sz="3000" b="1" dirty="0">
                <a:latin typeface="Arial" panose="020B0604020202020204" pitchFamily="34" charset="0"/>
                <a:cs typeface="Arial" panose="020B0604020202020204" pitchFamily="34" charset="0"/>
              </a:rPr>
            </a:br>
            <a:r>
              <a:rPr lang="en-US" sz="3000" b="1" dirty="0">
                <a:solidFill>
                  <a:schemeClr val="accent6">
                    <a:lumMod val="76000"/>
                  </a:schemeClr>
                </a:solidFill>
                <a:latin typeface="Arial"/>
                <a:cs typeface="Arial"/>
              </a:rPr>
              <a:t>Researchers</a:t>
            </a:r>
          </a:p>
        </p:txBody>
      </p:sp>
      <p:sp>
        <p:nvSpPr>
          <p:cNvPr id="3" name="TextBox 2">
            <a:extLst>
              <a:ext uri="{FF2B5EF4-FFF2-40B4-BE49-F238E27FC236}">
                <a16:creationId xmlns:a16="http://schemas.microsoft.com/office/drawing/2014/main" id="{C2E2FA87-18CD-BF56-E1BE-5B62BD290973}"/>
              </a:ext>
            </a:extLst>
          </p:cNvPr>
          <p:cNvSpPr txBox="1"/>
          <p:nvPr/>
        </p:nvSpPr>
        <p:spPr>
          <a:xfrm>
            <a:off x="579120" y="1372871"/>
            <a:ext cx="5783579" cy="5221942"/>
          </a:xfrm>
          <a:prstGeom prst="rect">
            <a:avLst/>
          </a:prstGeom>
          <a:noFill/>
        </p:spPr>
        <p:txBody>
          <a:bodyPr wrap="square" lIns="91440" tIns="45720" rIns="91440" bIns="45720" rtlCol="0" anchor="t">
            <a:spAutoFit/>
          </a:bodyPr>
          <a:lstStyle/>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Completion of goals and objectives</a:t>
            </a:r>
          </a:p>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Effective teamwork and mutual support across institutions</a:t>
            </a:r>
          </a:p>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Strong leadership and clear communication</a:t>
            </a:r>
          </a:p>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Collaborative structures that enable outcomes otherwise unattainable</a:t>
            </a:r>
          </a:p>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Opportunities for student and staff exchanges</a:t>
            </a:r>
          </a:p>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Audience/stakeholder engagement</a:t>
            </a:r>
          </a:p>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University–community partnerships</a:t>
            </a:r>
          </a:p>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New programs, knowledge, and technologies to inform stakeholders, extension, and policy leaders</a:t>
            </a:r>
          </a:p>
          <a:p>
            <a:pPr marL="457200" marR="0" lvl="0" indent="-457200" algn="l" defTabSz="914400" rtl="0" eaLnBrk="0" fontAlgn="base" latinLnBrk="0" hangingPunct="0">
              <a:lnSpc>
                <a:spcPct val="100000"/>
              </a:lnSpc>
              <a:spcBef>
                <a:spcPts val="80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Dissemination through publications, trainings, and other avenues</a:t>
            </a:r>
          </a:p>
        </p:txBody>
      </p:sp>
      <p:sp>
        <p:nvSpPr>
          <p:cNvPr id="5" name="TextBox 4">
            <a:extLst>
              <a:ext uri="{FF2B5EF4-FFF2-40B4-BE49-F238E27FC236}">
                <a16:creationId xmlns:a16="http://schemas.microsoft.com/office/drawing/2014/main" id="{E71019A6-4ADB-92DE-ED9A-4D0318A6B66F}"/>
              </a:ext>
            </a:extLst>
          </p:cNvPr>
          <p:cNvSpPr txBox="1"/>
          <p:nvPr/>
        </p:nvSpPr>
        <p:spPr>
          <a:xfrm>
            <a:off x="7648575" y="2968179"/>
            <a:ext cx="3783330" cy="203132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“No one in the world can solve all issues by himself or herself. No institution can solve all issues by itself. So, this is why we have to put our hands together and work in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mn-cs"/>
              </a:rPr>
              <a:t>--Interviewee</a:t>
            </a: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n-cs"/>
            </a:endParaRPr>
          </a:p>
        </p:txBody>
      </p:sp>
      <p:pic>
        <p:nvPicPr>
          <p:cNvPr id="10" name="Graphic 9" descr="Excellent with solid fill">
            <a:extLst>
              <a:ext uri="{FF2B5EF4-FFF2-40B4-BE49-F238E27FC236}">
                <a16:creationId xmlns:a16="http://schemas.microsoft.com/office/drawing/2014/main" id="{37AF19CA-A79D-9032-60C0-258BBACC6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7120" y="295276"/>
            <a:ext cx="914400" cy="914400"/>
          </a:xfrm>
          <a:prstGeom prst="rect">
            <a:avLst/>
          </a:prstGeom>
        </p:spPr>
      </p:pic>
    </p:spTree>
    <p:extLst>
      <p:ext uri="{BB962C8B-B14F-4D97-AF65-F5344CB8AC3E}">
        <p14:creationId xmlns:p14="http://schemas.microsoft.com/office/powerpoint/2010/main" val="631805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18201-4962-81D8-AB36-E8002B307A6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8EAA696-79BB-CD72-A951-21DE2C49ABA2}"/>
              </a:ext>
            </a:extLst>
          </p:cNvPr>
          <p:cNvGraphicFramePr/>
          <p:nvPr/>
        </p:nvGraphicFramePr>
        <p:xfrm>
          <a:off x="495300" y="1644841"/>
          <a:ext cx="5943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5A973D3-28E0-29E7-B4CC-385456F459A8}"/>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Challenges to Collaboration –</a:t>
            </a:r>
            <a:br>
              <a:rPr lang="en-US" sz="3000" b="1" dirty="0">
                <a:latin typeface="Arial" panose="020B0604020202020204" pitchFamily="34" charset="0"/>
                <a:cs typeface="Arial" panose="020B0604020202020204" pitchFamily="34" charset="0"/>
              </a:rPr>
            </a:br>
            <a:r>
              <a:rPr lang="en-US" sz="3000" b="1" dirty="0">
                <a:solidFill>
                  <a:schemeClr val="accent4">
                    <a:lumMod val="49000"/>
                  </a:schemeClr>
                </a:solidFill>
                <a:latin typeface="Arial"/>
                <a:cs typeface="Arial"/>
              </a:rPr>
              <a:t>Administrative Leaders</a:t>
            </a:r>
          </a:p>
        </p:txBody>
      </p:sp>
      <p:sp>
        <p:nvSpPr>
          <p:cNvPr id="5" name="TextBox 4">
            <a:extLst>
              <a:ext uri="{FF2B5EF4-FFF2-40B4-BE49-F238E27FC236}">
                <a16:creationId xmlns:a16="http://schemas.microsoft.com/office/drawing/2014/main" id="{14F8BF2E-814D-E228-7CCF-6B5EC666E447}"/>
              </a:ext>
            </a:extLst>
          </p:cNvPr>
          <p:cNvSpPr txBox="1"/>
          <p:nvPr/>
        </p:nvSpPr>
        <p:spPr>
          <a:xfrm>
            <a:off x="6595110" y="1435286"/>
            <a:ext cx="5205381" cy="499111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100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rPr>
              <a:t>Not enough time spent thinking about and maximizing collaboration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Teaching responsibilities</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rPr>
              <a:t>Organizational and cultural misalignments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rPr>
              <a:t>Limited organizational mechanisms for interaction and collaboration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Limited resources and capacities (e.g., office/lab space and grant offices)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rial"/>
                <a:ea typeface="Times New Roman" panose="02020603050405020304" pitchFamily="18" charset="0"/>
                <a:cs typeface="Arial"/>
              </a:rPr>
              <a:t>Administrative (OSP) barriers are beyond research and academic administrators’ control</a:t>
            </a:r>
            <a:endParaRPr kumimoji="0" lang="en-US" sz="2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Physical distance between institutions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rial"/>
                <a:ea typeface="Times New Roman" panose="02020603050405020304" pitchFamily="18" charset="0"/>
                <a:cs typeface="Arial"/>
              </a:rPr>
              <a:t>Lack of funding</a:t>
            </a:r>
          </a:p>
        </p:txBody>
      </p:sp>
      <p:pic>
        <p:nvPicPr>
          <p:cNvPr id="6" name="Graphic 5" descr="Hurdle outline">
            <a:extLst>
              <a:ext uri="{FF2B5EF4-FFF2-40B4-BE49-F238E27FC236}">
                <a16:creationId xmlns:a16="http://schemas.microsoft.com/office/drawing/2014/main" id="{4D6019CF-7D6C-E950-5580-D63FDB048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0560" y="295276"/>
            <a:ext cx="914400" cy="914400"/>
          </a:xfrm>
          <a:prstGeom prst="rect">
            <a:avLst/>
          </a:prstGeom>
        </p:spPr>
      </p:pic>
    </p:spTree>
    <p:extLst>
      <p:ext uri="{BB962C8B-B14F-4D97-AF65-F5344CB8AC3E}">
        <p14:creationId xmlns:p14="http://schemas.microsoft.com/office/powerpoint/2010/main" val="1241128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83694-49B2-D385-01A1-9FF318A72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97AC1-EEBA-CF38-1414-1D81FA8BB3E6}"/>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Challenges to Collaboration – </a:t>
            </a:r>
            <a:br>
              <a:rPr lang="en-US" sz="3000" b="1" dirty="0">
                <a:latin typeface="Arial" panose="020B0604020202020204" pitchFamily="34" charset="0"/>
                <a:cs typeface="Arial" panose="020B0604020202020204" pitchFamily="34" charset="0"/>
              </a:rPr>
            </a:br>
            <a:r>
              <a:rPr lang="en-US" sz="3000" b="1" dirty="0">
                <a:solidFill>
                  <a:schemeClr val="accent6">
                    <a:lumMod val="76000"/>
                  </a:schemeClr>
                </a:solidFill>
                <a:latin typeface="Arial"/>
                <a:cs typeface="Arial"/>
              </a:rPr>
              <a:t>Researchers</a:t>
            </a:r>
          </a:p>
        </p:txBody>
      </p:sp>
      <p:sp>
        <p:nvSpPr>
          <p:cNvPr id="3" name="TextBox 2">
            <a:extLst>
              <a:ext uri="{FF2B5EF4-FFF2-40B4-BE49-F238E27FC236}">
                <a16:creationId xmlns:a16="http://schemas.microsoft.com/office/drawing/2014/main" id="{0D909A8F-4837-856B-9C1F-2F5C860CDE81}"/>
              </a:ext>
            </a:extLst>
          </p:cNvPr>
          <p:cNvSpPr txBox="1"/>
          <p:nvPr/>
        </p:nvSpPr>
        <p:spPr>
          <a:xfrm>
            <a:off x="579120" y="1534796"/>
            <a:ext cx="5069839" cy="4247317"/>
          </a:xfrm>
          <a:prstGeom prst="rect">
            <a:avLst/>
          </a:prstGeom>
          <a:noFill/>
        </p:spPr>
        <p:txBody>
          <a:bodyPr wrap="square" lIns="91440" tIns="45720" rIns="91440" bIns="45720" rtlCol="0" anchor="t">
            <a:spAutoFit/>
          </a:bodyPr>
          <a:lstStyle/>
          <a:p>
            <a:pPr marL="342900" marR="0" lvl="0" indent="-3429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Limits of self-confidence  </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Scheduling and time demands</a:t>
            </a:r>
          </a:p>
          <a:p>
            <a:pPr marL="342900" marR="0" lvl="0" indent="-3429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Capacity and operational differences between types of universities  </a:t>
            </a:r>
          </a:p>
          <a:p>
            <a:pPr marL="342900" marR="0" lvl="0" indent="-3429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Differences based on location and commodity focus  </a:t>
            </a:r>
          </a:p>
          <a:p>
            <a:pPr marL="342900" marR="0" lvl="0" indent="-3429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Differences in how academia and private sector work</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100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Inadequate infrastructure  </a:t>
            </a:r>
          </a:p>
          <a:p>
            <a:pPr marL="342900" marR="0" lvl="0" indent="-342900" algn="l" defTabSz="914400" rtl="0" eaLnBrk="1" fontAlgn="auto" latinLnBrk="0" hangingPunct="1">
              <a:lnSpc>
                <a:spcPct val="100000"/>
              </a:lnSpc>
              <a:spcBef>
                <a:spcPts val="0"/>
              </a:spcBef>
              <a:spcAft>
                <a:spcPts val="100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Limited funds for travel to multistate project meetings  </a:t>
            </a:r>
          </a:p>
        </p:txBody>
      </p:sp>
      <p:sp>
        <p:nvSpPr>
          <p:cNvPr id="6" name="TextBox 5">
            <a:extLst>
              <a:ext uri="{FF2B5EF4-FFF2-40B4-BE49-F238E27FC236}">
                <a16:creationId xmlns:a16="http://schemas.microsoft.com/office/drawing/2014/main" id="{6001CB88-A467-595F-ED7B-086C68A8936F}"/>
              </a:ext>
            </a:extLst>
          </p:cNvPr>
          <p:cNvSpPr txBox="1"/>
          <p:nvPr/>
        </p:nvSpPr>
        <p:spPr>
          <a:xfrm>
            <a:off x="6543043" y="1534796"/>
            <a:ext cx="5069840" cy="263149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Termination/fear of termination of grants  </a:t>
            </a:r>
          </a:p>
          <a:p>
            <a:pPr marL="68580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on researchers and universities  </a:t>
            </a:r>
          </a:p>
          <a:p>
            <a:pPr marL="68580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on producers  </a:t>
            </a:r>
          </a:p>
          <a:p>
            <a:pPr marL="342900" marR="0" lvl="0" indent="-34290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partners taking other positions or retiring</a:t>
            </a:r>
          </a:p>
        </p:txBody>
      </p:sp>
      <p:pic>
        <p:nvPicPr>
          <p:cNvPr id="8" name="Graphic 7" descr="Hurdle with solid fill">
            <a:extLst>
              <a:ext uri="{FF2B5EF4-FFF2-40B4-BE49-F238E27FC236}">
                <a16:creationId xmlns:a16="http://schemas.microsoft.com/office/drawing/2014/main" id="{B5C4BC5B-50AA-CE30-7A84-EA4F61BA77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30080" y="295276"/>
            <a:ext cx="914400" cy="914400"/>
          </a:xfrm>
          <a:prstGeom prst="rect">
            <a:avLst/>
          </a:prstGeom>
        </p:spPr>
      </p:pic>
      <p:sp>
        <p:nvSpPr>
          <p:cNvPr id="5" name="TextBox 4">
            <a:extLst>
              <a:ext uri="{FF2B5EF4-FFF2-40B4-BE49-F238E27FC236}">
                <a16:creationId xmlns:a16="http://schemas.microsoft.com/office/drawing/2014/main" id="{52001BBA-8D7E-E6A6-4031-D3E00BC08793}"/>
              </a:ext>
            </a:extLst>
          </p:cNvPr>
          <p:cNvSpPr txBox="1"/>
          <p:nvPr/>
        </p:nvSpPr>
        <p:spPr>
          <a:xfrm>
            <a:off x="3243580" y="5846543"/>
            <a:ext cx="4810757" cy="64633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“We are building the plane as we fly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mn-cs"/>
              </a:rPr>
              <a:t>--Interviewee</a:t>
            </a: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n-cs"/>
            </a:endParaRPr>
          </a:p>
        </p:txBody>
      </p:sp>
    </p:spTree>
    <p:extLst>
      <p:ext uri="{BB962C8B-B14F-4D97-AF65-F5344CB8AC3E}">
        <p14:creationId xmlns:p14="http://schemas.microsoft.com/office/powerpoint/2010/main" val="3993047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1292-8A1C-5E75-B171-3B4673B52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361CD-7E0D-A979-7CA2-AB43B67E550C}"/>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Ways to Pursue Collaboration – </a:t>
            </a:r>
            <a:br>
              <a:rPr lang="en-US" sz="3000" b="1" dirty="0">
                <a:latin typeface="Arial" panose="020B0604020202020204" pitchFamily="34" charset="0"/>
                <a:cs typeface="Arial" panose="020B0604020202020204" pitchFamily="34" charset="0"/>
              </a:rPr>
            </a:br>
            <a:r>
              <a:rPr lang="en-US" sz="3000" b="1" dirty="0">
                <a:solidFill>
                  <a:schemeClr val="accent4">
                    <a:lumMod val="49000"/>
                  </a:schemeClr>
                </a:solidFill>
                <a:latin typeface="Arial"/>
                <a:cs typeface="Arial"/>
              </a:rPr>
              <a:t>Administrative Leaders</a:t>
            </a:r>
          </a:p>
        </p:txBody>
      </p:sp>
      <p:sp>
        <p:nvSpPr>
          <p:cNvPr id="5" name="TextBox 4">
            <a:extLst>
              <a:ext uri="{FF2B5EF4-FFF2-40B4-BE49-F238E27FC236}">
                <a16:creationId xmlns:a16="http://schemas.microsoft.com/office/drawing/2014/main" id="{27F828B2-16F3-80F3-CD73-F5D09AD81A36}"/>
              </a:ext>
            </a:extLst>
          </p:cNvPr>
          <p:cNvSpPr txBox="1"/>
          <p:nvPr/>
        </p:nvSpPr>
        <p:spPr>
          <a:xfrm>
            <a:off x="7250724" y="2539933"/>
            <a:ext cx="4531806" cy="256480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kumimoji="0" lang="en-US" sz="2400" b="0" i="0" u="none" strike="noStrike" kern="100" cap="none" spc="0" normalizeH="0" baseline="0" noProof="0" dirty="0">
                <a:ln>
                  <a:noFill/>
                </a:ln>
                <a:solidFill>
                  <a:prstClr val="black"/>
                </a:solidFill>
                <a:effectLst/>
                <a:uLnTx/>
                <a:uFillTx/>
                <a:latin typeface="Arial"/>
                <a:ea typeface="Times New Roman" panose="02020603050405020304" pitchFamily="18" charset="0"/>
                <a:cs typeface="Arial"/>
              </a:rPr>
              <a:t>Act as a joint system</a:t>
            </a:r>
            <a:endParaRPr kumimoji="0" lang="en-US" sz="24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342900" marR="0" lvl="0"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kumimoji="0" lang="en-US" sz="2400" b="0" i="0" u="none" strike="noStrike" kern="100" cap="none" spc="0" normalizeH="0" baseline="0" noProof="0" dirty="0">
                <a:ln>
                  <a:noFill/>
                </a:ln>
                <a:solidFill>
                  <a:prstClr val="black"/>
                </a:solidFill>
                <a:effectLst/>
                <a:uLnTx/>
                <a:uFillTx/>
                <a:latin typeface="Arial"/>
                <a:ea typeface="Times New Roman" panose="02020603050405020304" pitchFamily="18" charset="0"/>
                <a:cs typeface="Arial"/>
              </a:rPr>
              <a:t>Hold regular meetings with administrators and researchers</a:t>
            </a:r>
            <a:endParaRPr kumimoji="0" lang="en-US" sz="24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342900" marR="0" lvl="0"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kumimoji="0" lang="en-US" sz="2400" b="0" i="0" u="none" strike="noStrike" kern="100" cap="none" spc="0" normalizeH="0" baseline="0" noProof="0" dirty="0">
                <a:ln>
                  <a:noFill/>
                </a:ln>
                <a:solidFill>
                  <a:prstClr val="black"/>
                </a:solidFill>
                <a:effectLst/>
                <a:uLnTx/>
                <a:uFillTx/>
                <a:latin typeface="Arial"/>
                <a:ea typeface="Times New Roman" panose="02020603050405020304" pitchFamily="18" charset="0"/>
                <a:cs typeface="Arial"/>
              </a:rPr>
              <a:t>Develop administrative programs for collaboration</a:t>
            </a:r>
          </a:p>
        </p:txBody>
      </p:sp>
      <p:graphicFrame>
        <p:nvGraphicFramePr>
          <p:cNvPr id="3" name="Chart 2">
            <a:extLst>
              <a:ext uri="{FF2B5EF4-FFF2-40B4-BE49-F238E27FC236}">
                <a16:creationId xmlns:a16="http://schemas.microsoft.com/office/drawing/2014/main" id="{D19521B5-5451-4DA6-A78A-812CD1714CBE}"/>
              </a:ext>
            </a:extLst>
          </p:cNvPr>
          <p:cNvGraphicFramePr/>
          <p:nvPr/>
        </p:nvGraphicFramePr>
        <p:xfrm>
          <a:off x="838200" y="1537397"/>
          <a:ext cx="5943600" cy="45720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Graphic 5" descr="Puzzle pieces outline">
            <a:extLst>
              <a:ext uri="{FF2B5EF4-FFF2-40B4-BE49-F238E27FC236}">
                <a16:creationId xmlns:a16="http://schemas.microsoft.com/office/drawing/2014/main" id="{DCDBF180-FE81-E1F7-5E55-A70689DF29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5840" y="325122"/>
            <a:ext cx="914400" cy="914400"/>
          </a:xfrm>
          <a:prstGeom prst="rect">
            <a:avLst/>
          </a:prstGeom>
        </p:spPr>
      </p:pic>
    </p:spTree>
    <p:extLst>
      <p:ext uri="{BB962C8B-B14F-4D97-AF65-F5344CB8AC3E}">
        <p14:creationId xmlns:p14="http://schemas.microsoft.com/office/powerpoint/2010/main" val="3599993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829A7-D9F0-B607-11BB-E0FA8114D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555D3-5D14-9EFF-0189-293711AE73F2}"/>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Ways to Pursue Collaboration – </a:t>
            </a:r>
            <a:br>
              <a:rPr lang="en-US" sz="3000" b="1" dirty="0">
                <a:latin typeface="Arial" panose="020B0604020202020204" pitchFamily="34" charset="0"/>
                <a:cs typeface="Arial" panose="020B0604020202020204" pitchFamily="34" charset="0"/>
              </a:rPr>
            </a:br>
            <a:r>
              <a:rPr lang="en-US" sz="3000" b="1" dirty="0">
                <a:solidFill>
                  <a:schemeClr val="accent4">
                    <a:lumMod val="49000"/>
                  </a:schemeClr>
                </a:solidFill>
                <a:latin typeface="Arial"/>
                <a:cs typeface="Arial"/>
              </a:rPr>
              <a:t>Administrative Leaders </a:t>
            </a:r>
            <a:r>
              <a:rPr lang="en-US" sz="3000" dirty="0">
                <a:solidFill>
                  <a:schemeClr val="accent4">
                    <a:lumMod val="49000"/>
                  </a:schemeClr>
                </a:solidFill>
                <a:latin typeface="Arial"/>
                <a:cs typeface="Arial"/>
              </a:rPr>
              <a:t>(cont'd)</a:t>
            </a:r>
          </a:p>
        </p:txBody>
      </p:sp>
      <p:sp>
        <p:nvSpPr>
          <p:cNvPr id="5" name="TextBox 4">
            <a:extLst>
              <a:ext uri="{FF2B5EF4-FFF2-40B4-BE49-F238E27FC236}">
                <a16:creationId xmlns:a16="http://schemas.microsoft.com/office/drawing/2014/main" id="{A22D3197-05F6-3DFE-AD70-D5F2101C0E67}"/>
              </a:ext>
            </a:extLst>
          </p:cNvPr>
          <p:cNvSpPr txBox="1"/>
          <p:nvPr/>
        </p:nvSpPr>
        <p:spPr>
          <a:xfrm>
            <a:off x="590550" y="1305671"/>
            <a:ext cx="5505101" cy="532453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Symbol,Sans-Serif" panose="05050102010706020507" pitchFamily="18" charset="2"/>
              <a:buChar char=""/>
              <a:tabLst/>
              <a:defRPr/>
            </a:pPr>
            <a:r>
              <a:rPr kumimoji="0" lang="en-US" sz="2000" b="0" i="0" u="sng" strike="noStrike" kern="100" cap="none" spc="0" normalizeH="0" baseline="0" noProof="0" dirty="0">
                <a:ln>
                  <a:noFill/>
                </a:ln>
                <a:solidFill>
                  <a:srgbClr val="000000"/>
                </a:solidFill>
                <a:effectLst/>
                <a:uLnTx/>
                <a:uFillTx/>
                <a:latin typeface="Arial"/>
                <a:ea typeface="+mn-ea"/>
                <a:cs typeface="Arial"/>
              </a:rPr>
              <a:t>Personal/Interpersonal Interaction</a:t>
            </a:r>
          </a:p>
          <a:p>
            <a:pPr marL="66294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mn-ea"/>
                <a:cs typeface="Arial"/>
              </a:rPr>
              <a:t>Be open-minded</a:t>
            </a:r>
          </a:p>
          <a:p>
            <a:pPr marL="66294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mn-ea"/>
                <a:cs typeface="Arial"/>
              </a:rPr>
              <a:t>Take advantage of exchange opportunities</a:t>
            </a:r>
          </a:p>
          <a:p>
            <a:pPr marL="66294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rPr>
              <a:t>Involve each other early on in project development and grant applications</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sng"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Organizational Culture</a:t>
            </a:r>
          </a:p>
          <a:p>
            <a:pPr marL="6858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Acknowledge and incentivize collaborative activities (tenure and promotion guidelines)</a:t>
            </a:r>
            <a:endPar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6858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Cultivate interest in and leadership for collaboration</a:t>
            </a:r>
            <a:endPar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685800" marR="0" lvl="1" indent="-365125"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Unify vision and leadership team</a:t>
            </a:r>
            <a:endPar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685800" marR="0" lvl="1" indent="-365125" algn="l" defTabSz="9144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Provide mentoring and training for grant writing and administration</a:t>
            </a:r>
            <a:endPar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p:txBody>
      </p:sp>
      <p:pic>
        <p:nvPicPr>
          <p:cNvPr id="4" name="Graphic 3" descr="Puzzle pieces outline">
            <a:extLst>
              <a:ext uri="{FF2B5EF4-FFF2-40B4-BE49-F238E27FC236}">
                <a16:creationId xmlns:a16="http://schemas.microsoft.com/office/drawing/2014/main" id="{AEC23650-2197-DD29-2B54-0AB018AC21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5840" y="325122"/>
            <a:ext cx="914400" cy="914400"/>
          </a:xfrm>
          <a:prstGeom prst="rect">
            <a:avLst/>
          </a:prstGeom>
        </p:spPr>
      </p:pic>
      <p:sp>
        <p:nvSpPr>
          <p:cNvPr id="6" name="TextBox 5">
            <a:extLst>
              <a:ext uri="{FF2B5EF4-FFF2-40B4-BE49-F238E27FC236}">
                <a16:creationId xmlns:a16="http://schemas.microsoft.com/office/drawing/2014/main" id="{D435FC57-DBDC-7BC9-1895-A03E02973C4F}"/>
              </a:ext>
            </a:extLst>
          </p:cNvPr>
          <p:cNvSpPr txBox="1"/>
          <p:nvPr/>
        </p:nvSpPr>
        <p:spPr>
          <a:xfrm>
            <a:off x="6096349" y="2446680"/>
            <a:ext cx="5505101" cy="196464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sng"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Organizational Culture (cont’d)</a:t>
            </a:r>
          </a:p>
          <a:p>
            <a:pPr marL="685800" marR="0" lvl="1" indent="-365125" algn="l" defTabSz="9144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Strengthen offices of sponsored programs, including compliance</a:t>
            </a:r>
            <a:endPar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685800" marR="0" lvl="1" indent="-365125" algn="l" defTabSz="9144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Recruit faculty interested in collaboration</a:t>
            </a:r>
          </a:p>
          <a:p>
            <a:pPr marL="685800" marR="0" lvl="1" indent="-365125" algn="l" defTabSz="9144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Advertise collaborative capacity</a:t>
            </a:r>
          </a:p>
        </p:txBody>
      </p:sp>
    </p:spTree>
    <p:extLst>
      <p:ext uri="{BB962C8B-B14F-4D97-AF65-F5344CB8AC3E}">
        <p14:creationId xmlns:p14="http://schemas.microsoft.com/office/powerpoint/2010/main" val="1419111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29A1D-2BE2-7749-F30F-F99CFB476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07B10-AE1A-9832-BD18-AB3AAAE4C29F}"/>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Ways to Pursue Collaboration – </a:t>
            </a:r>
            <a:br>
              <a:rPr lang="en-US" sz="3000" b="1" dirty="0">
                <a:latin typeface="Arial" panose="020B0604020202020204" pitchFamily="34" charset="0"/>
                <a:cs typeface="Arial" panose="020B0604020202020204" pitchFamily="34" charset="0"/>
              </a:rPr>
            </a:br>
            <a:r>
              <a:rPr lang="en-US" sz="3000" b="1" dirty="0">
                <a:solidFill>
                  <a:schemeClr val="accent4">
                    <a:lumMod val="49000"/>
                  </a:schemeClr>
                </a:solidFill>
                <a:latin typeface="Arial"/>
                <a:cs typeface="Arial"/>
              </a:rPr>
              <a:t>Administrative Leaders </a:t>
            </a:r>
            <a:r>
              <a:rPr lang="en-US" sz="3000" dirty="0">
                <a:solidFill>
                  <a:schemeClr val="accent4">
                    <a:lumMod val="49000"/>
                  </a:schemeClr>
                </a:solidFill>
                <a:latin typeface="Arial"/>
                <a:cs typeface="Arial"/>
              </a:rPr>
              <a:t>(cont'd)</a:t>
            </a:r>
          </a:p>
        </p:txBody>
      </p:sp>
      <p:pic>
        <p:nvPicPr>
          <p:cNvPr id="4" name="Graphic 3" descr="Puzzle pieces outline">
            <a:extLst>
              <a:ext uri="{FF2B5EF4-FFF2-40B4-BE49-F238E27FC236}">
                <a16:creationId xmlns:a16="http://schemas.microsoft.com/office/drawing/2014/main" id="{F188CCE6-B52E-9C63-6907-070EF3AD84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5840" y="325122"/>
            <a:ext cx="914400" cy="914400"/>
          </a:xfrm>
          <a:prstGeom prst="rect">
            <a:avLst/>
          </a:prstGeom>
        </p:spPr>
      </p:pic>
      <p:sp>
        <p:nvSpPr>
          <p:cNvPr id="6" name="TextBox 5">
            <a:extLst>
              <a:ext uri="{FF2B5EF4-FFF2-40B4-BE49-F238E27FC236}">
                <a16:creationId xmlns:a16="http://schemas.microsoft.com/office/drawing/2014/main" id="{8EE9A157-997E-9282-DDA8-E8D7480C3200}"/>
              </a:ext>
            </a:extLst>
          </p:cNvPr>
          <p:cNvSpPr txBox="1"/>
          <p:nvPr/>
        </p:nvSpPr>
        <p:spPr>
          <a:xfrm>
            <a:off x="838200" y="1420758"/>
            <a:ext cx="5505101" cy="2964914"/>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sng"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Institutional Structures and Processes</a:t>
            </a:r>
          </a:p>
          <a:p>
            <a:pPr marL="685800" marR="0" lvl="1" indent="-365125" algn="l" defTabSz="9144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Change position appointments (include joint appointments)</a:t>
            </a:r>
            <a:endPar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685800" marR="0" lvl="1" indent="-365125" algn="l" defTabSz="9144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Reduce three-way appointments and teaching loads</a:t>
            </a:r>
          </a:p>
          <a:p>
            <a:pPr marL="685800" marR="0" lvl="1" indent="-365125"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Expand plans of work to incorporate collaboration</a:t>
            </a:r>
            <a:endPar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685800" marR="0" lvl="1" indent="-365125"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Establish MOUs for collaboration</a:t>
            </a:r>
          </a:p>
        </p:txBody>
      </p:sp>
      <p:sp>
        <p:nvSpPr>
          <p:cNvPr id="3" name="TextBox 2">
            <a:extLst>
              <a:ext uri="{FF2B5EF4-FFF2-40B4-BE49-F238E27FC236}">
                <a16:creationId xmlns:a16="http://schemas.microsoft.com/office/drawing/2014/main" id="{FA388B14-795E-11CA-BD87-34DF79E69A36}"/>
              </a:ext>
            </a:extLst>
          </p:cNvPr>
          <p:cNvSpPr txBox="1"/>
          <p:nvPr/>
        </p:nvSpPr>
        <p:spPr>
          <a:xfrm>
            <a:off x="6305549" y="1802552"/>
            <a:ext cx="5505101" cy="2554545"/>
          </a:xfrm>
          <a:prstGeom prst="rect">
            <a:avLst/>
          </a:prstGeom>
          <a:noFill/>
        </p:spPr>
        <p:txBody>
          <a:bodyPr wrap="square" lIns="91440" tIns="45720" rIns="91440" bIns="45720" rtlCol="0" anchor="t">
            <a:spAutoFit/>
          </a:bodyPr>
          <a:lstStyle/>
          <a:p>
            <a:pPr marL="685800" marR="0" lvl="1" indent="-365125"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a:rPr>
              <a:t>Provide more administrative support</a:t>
            </a:r>
            <a:endPar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endParaRPr>
          </a:p>
          <a:p>
            <a:pPr marL="6858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rPr>
              <a:t>Identify and expand resources to support collaborative research</a:t>
            </a:r>
          </a:p>
          <a:p>
            <a:pPr marL="6858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rPr>
              <a:t>Pursue state funding together</a:t>
            </a:r>
          </a:p>
          <a:p>
            <a:pPr marL="6858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rPr>
              <a:t>Push for equitable funding</a:t>
            </a:r>
          </a:p>
          <a:p>
            <a:pPr marL="6858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000" b="0" i="0" u="none" strike="noStrike" kern="100" cap="none" spc="0" normalizeH="0" baseline="0" noProof="0" dirty="0">
                <a:ln>
                  <a:noFill/>
                </a:ln>
                <a:solidFill>
                  <a:prstClr val="black"/>
                </a:solidFill>
                <a:effectLst/>
                <a:uLnTx/>
                <a:uFillTx/>
                <a:latin typeface="Arial"/>
                <a:ea typeface="Aptos" panose="020B0004020202020204" pitchFamily="34" charset="0"/>
                <a:cs typeface="Arial"/>
              </a:rPr>
              <a:t>Advance collaborative multistate research projects/programs</a:t>
            </a:r>
          </a:p>
        </p:txBody>
      </p:sp>
    </p:spTree>
    <p:extLst>
      <p:ext uri="{BB962C8B-B14F-4D97-AF65-F5344CB8AC3E}">
        <p14:creationId xmlns:p14="http://schemas.microsoft.com/office/powerpoint/2010/main" val="3189789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124B"/>
        </a:solidFill>
        <a:effectLst/>
      </p:bgPr>
    </p:bg>
    <p:spTree>
      <p:nvGrpSpPr>
        <p:cNvPr id="1" name="">
          <a:extLst>
            <a:ext uri="{FF2B5EF4-FFF2-40B4-BE49-F238E27FC236}">
              <a16:creationId xmlns:a16="http://schemas.microsoft.com/office/drawing/2014/main" id="{6570C19E-1922-826B-E495-446592469366}"/>
            </a:ext>
          </a:extLst>
        </p:cNvPr>
        <p:cNvGrpSpPr/>
        <p:nvPr/>
      </p:nvGrpSpPr>
      <p:grpSpPr>
        <a:xfrm>
          <a:off x="0" y="0"/>
          <a:ext cx="0" cy="0"/>
          <a:chOff x="0" y="0"/>
          <a:chExt cx="0" cy="0"/>
        </a:xfrm>
      </p:grpSpPr>
      <p:sp>
        <p:nvSpPr>
          <p:cNvPr id="11" name="Freeform 11">
            <a:hlinkClick r:id="rId3" tooltip="https://www.aginnovation.info"/>
            <a:extLst>
              <a:ext uri="{FF2B5EF4-FFF2-40B4-BE49-F238E27FC236}">
                <a16:creationId xmlns:a16="http://schemas.microsoft.com/office/drawing/2014/main" id="{5282BC79-451D-673E-0BFC-EE19B1DFE7AE}"/>
              </a:ext>
            </a:extLst>
          </p:cNvPr>
          <p:cNvSpPr/>
          <p:nvPr/>
        </p:nvSpPr>
        <p:spPr>
          <a:xfrm>
            <a:off x="0" y="127000"/>
            <a:ext cx="1959166" cy="711201"/>
          </a:xfrm>
          <a:custGeom>
            <a:avLst/>
            <a:gdLst/>
            <a:ahLst/>
            <a:cxnLst/>
            <a:rect l="l" t="t" r="r" b="b"/>
            <a:pathLst>
              <a:path w="2938749" h="2938749">
                <a:moveTo>
                  <a:pt x="0" y="0"/>
                </a:moveTo>
                <a:lnTo>
                  <a:pt x="2938749" y="0"/>
                </a:lnTo>
                <a:lnTo>
                  <a:pt x="2938749" y="2938748"/>
                </a:lnTo>
                <a:lnTo>
                  <a:pt x="0" y="2938748"/>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pPr defTabSz="609630"/>
            <a:endParaRPr lang="en-US" sz="1200">
              <a:solidFill>
                <a:prstClr val="black"/>
              </a:solidFill>
              <a:latin typeface="Calibri"/>
            </a:endParaRPr>
          </a:p>
        </p:txBody>
      </p:sp>
      <p:sp>
        <p:nvSpPr>
          <p:cNvPr id="12" name="TextBox 12">
            <a:extLst>
              <a:ext uri="{FF2B5EF4-FFF2-40B4-BE49-F238E27FC236}">
                <a16:creationId xmlns:a16="http://schemas.microsoft.com/office/drawing/2014/main" id="{C0179301-CA26-FB3A-77CF-B857A8BA6820}"/>
              </a:ext>
            </a:extLst>
          </p:cNvPr>
          <p:cNvSpPr txBox="1"/>
          <p:nvPr/>
        </p:nvSpPr>
        <p:spPr>
          <a:xfrm>
            <a:off x="457200" y="239746"/>
            <a:ext cx="10820400" cy="602729"/>
          </a:xfrm>
          <a:prstGeom prst="rect">
            <a:avLst/>
          </a:prstGeom>
        </p:spPr>
        <p:txBody>
          <a:bodyPr lIns="0" tIns="0" rIns="0" bIns="0" rtlCol="0" anchor="t">
            <a:spAutoFit/>
          </a:bodyPr>
          <a:lstStyle/>
          <a:p>
            <a:pPr algn="ctr" defTabSz="609630">
              <a:lnSpc>
                <a:spcPts val="4666"/>
              </a:lnSpc>
              <a:spcBef>
                <a:spcPct val="0"/>
              </a:spcBef>
            </a:pPr>
            <a:r>
              <a:rPr lang="en-US" sz="4000" dirty="0">
                <a:solidFill>
                  <a:prstClr val="white"/>
                </a:solidFill>
                <a:latin typeface="Roboto" panose="02000000000000000000" pitchFamily="2" charset="0"/>
                <a:ea typeface="Roboto" panose="02000000000000000000" pitchFamily="2" charset="0"/>
                <a:cs typeface="Roboto" panose="02000000000000000000" pitchFamily="2" charset="0"/>
              </a:rPr>
              <a:t>Accepted New Positions </a:t>
            </a:r>
          </a:p>
        </p:txBody>
      </p:sp>
      <p:sp>
        <p:nvSpPr>
          <p:cNvPr id="3" name="TextBox 2">
            <a:extLst>
              <a:ext uri="{FF2B5EF4-FFF2-40B4-BE49-F238E27FC236}">
                <a16:creationId xmlns:a16="http://schemas.microsoft.com/office/drawing/2014/main" id="{0E0D4D4A-36A3-2213-928A-694BEA973E90}"/>
              </a:ext>
            </a:extLst>
          </p:cNvPr>
          <p:cNvSpPr txBox="1"/>
          <p:nvPr/>
        </p:nvSpPr>
        <p:spPr>
          <a:xfrm>
            <a:off x="279400" y="1200041"/>
            <a:ext cx="11633200" cy="5880199"/>
          </a:xfrm>
          <a:prstGeom prst="rect">
            <a:avLst/>
          </a:prstGeom>
          <a:noFill/>
        </p:spPr>
        <p:txBody>
          <a:bodyPr wrap="square">
            <a:spAutoFit/>
          </a:bodyPr>
          <a:lstStyle/>
          <a:p>
            <a:pPr defTabSz="609630">
              <a:spcAft>
                <a:spcPts val="333"/>
              </a:spcAft>
              <a:tabLst>
                <a:tab pos="2436405" algn="l"/>
              </a:tabLst>
            </a:pPr>
            <a:r>
              <a:rPr lang="en-US" sz="2133" b="1" kern="100" dirty="0">
                <a:solidFill>
                  <a:prstClr val="white"/>
                </a:solidFill>
                <a:latin typeface="Calibri"/>
                <a:ea typeface="Aptos" panose="020B0004020202020204" pitchFamily="34" charset="0"/>
              </a:rPr>
              <a:t>Douglas D. LaVergne</a:t>
            </a:r>
            <a:r>
              <a:rPr lang="en-US" sz="1867" kern="100" dirty="0">
                <a:solidFill>
                  <a:prstClr val="white"/>
                </a:solidFill>
                <a:latin typeface="Calibri"/>
                <a:ea typeface="Aptos" panose="020B0004020202020204" pitchFamily="34" charset="0"/>
              </a:rPr>
              <a:t> 	Associate Vice President for Academic Affairs, Alabama A&amp;M University</a:t>
            </a:r>
          </a:p>
          <a:p>
            <a:pPr defTabSz="609630">
              <a:spcAft>
                <a:spcPts val="333"/>
              </a:spcAft>
              <a:tabLst>
                <a:tab pos="2436405" algn="l"/>
              </a:tabLst>
            </a:pPr>
            <a:r>
              <a:rPr lang="en-US" sz="2133" b="1" kern="100" dirty="0">
                <a:solidFill>
                  <a:prstClr val="white"/>
                </a:solidFill>
                <a:latin typeface="Calibri"/>
                <a:ea typeface="Aptos" panose="020B0004020202020204" pitchFamily="34" charset="0"/>
              </a:rPr>
              <a:t>Robert Corley III</a:t>
            </a:r>
            <a:r>
              <a:rPr lang="en-US" sz="1867" kern="100" dirty="0">
                <a:solidFill>
                  <a:prstClr val="white"/>
                </a:solidFill>
                <a:latin typeface="Calibri"/>
                <a:ea typeface="Aptos" panose="020B0004020202020204" pitchFamily="34" charset="0"/>
              </a:rPr>
              <a:t> 	Senior Advisor to the President, Virginia State University</a:t>
            </a:r>
          </a:p>
          <a:p>
            <a:pPr defTabSz="609630">
              <a:spcAft>
                <a:spcPts val="333"/>
              </a:spcAft>
              <a:tabLst>
                <a:tab pos="2436405" algn="l"/>
              </a:tabLst>
            </a:pPr>
            <a:r>
              <a:rPr lang="en-US" sz="2133" b="1" kern="100" dirty="0">
                <a:solidFill>
                  <a:prstClr val="white"/>
                </a:solidFill>
                <a:latin typeface="Calibri"/>
                <a:ea typeface="Aptos" panose="020B0004020202020204" pitchFamily="34" charset="0"/>
              </a:rPr>
              <a:t>Derrick C. Scott</a:t>
            </a:r>
            <a:r>
              <a:rPr lang="en-US" sz="1867" kern="100" dirty="0">
                <a:solidFill>
                  <a:prstClr val="white"/>
                </a:solidFill>
                <a:latin typeface="Calibri"/>
                <a:ea typeface="Aptos" panose="020B0004020202020204" pitchFamily="34" charset="0"/>
              </a:rPr>
              <a:t> 	Provost and Vice President for Academic Affairs, Fort Valley University</a:t>
            </a:r>
          </a:p>
          <a:p>
            <a:pPr defTabSz="609630">
              <a:spcAft>
                <a:spcPts val="333"/>
              </a:spcAft>
              <a:tabLst>
                <a:tab pos="2436405" algn="l"/>
              </a:tabLst>
            </a:pPr>
            <a:r>
              <a:rPr lang="en-US" sz="2133" b="1" kern="100" dirty="0">
                <a:solidFill>
                  <a:prstClr val="white"/>
                </a:solidFill>
                <a:latin typeface="Calibri"/>
                <a:ea typeface="Aptos" panose="020B0004020202020204" pitchFamily="34" charset="0"/>
              </a:rPr>
              <a:t>Johnnie Westbrook</a:t>
            </a:r>
            <a:r>
              <a:rPr lang="en-US" sz="1867" kern="100" dirty="0">
                <a:solidFill>
                  <a:prstClr val="white"/>
                </a:solidFill>
                <a:latin typeface="Calibri"/>
                <a:ea typeface="Aptos" panose="020B0004020202020204" pitchFamily="34" charset="0"/>
              </a:rPr>
              <a:t> 	Dean, College of Agriculture, Environmental and Human Sciences, Lincoln University</a:t>
            </a:r>
          </a:p>
          <a:p>
            <a:pPr defTabSz="609630">
              <a:spcAft>
                <a:spcPts val="333"/>
              </a:spcAft>
              <a:tabLst>
                <a:tab pos="2436405" algn="l"/>
              </a:tabLst>
            </a:pPr>
            <a:r>
              <a:rPr lang="en-US" sz="2133" b="1" kern="0" dirty="0">
                <a:solidFill>
                  <a:prstClr val="white"/>
                </a:solidFill>
                <a:latin typeface="Calibri"/>
                <a:ea typeface="Times New Roman" panose="02020603050405020304" pitchFamily="18" charset="0"/>
              </a:rPr>
              <a:t>Kang Xia</a:t>
            </a:r>
            <a:r>
              <a:rPr lang="en-US" sz="1867" kern="0" dirty="0">
                <a:solidFill>
                  <a:prstClr val="white"/>
                </a:solidFill>
                <a:latin typeface="Calibri"/>
                <a:ea typeface="Times New Roman" panose="02020603050405020304" pitchFamily="18" charset="0"/>
              </a:rPr>
              <a:t>	Associate Director of MSU </a:t>
            </a:r>
            <a:r>
              <a:rPr lang="en-US" sz="1867" kern="0" dirty="0" err="1">
                <a:solidFill>
                  <a:prstClr val="white"/>
                </a:solidFill>
                <a:latin typeface="Calibri"/>
                <a:ea typeface="Times New Roman" panose="02020603050405020304" pitchFamily="18" charset="0"/>
              </a:rPr>
              <a:t>AgBioResearch</a:t>
            </a:r>
            <a:r>
              <a:rPr lang="en-US" sz="1867" kern="0" dirty="0">
                <a:solidFill>
                  <a:prstClr val="white"/>
                </a:solidFill>
                <a:latin typeface="Calibri"/>
                <a:ea typeface="Times New Roman" panose="02020603050405020304" pitchFamily="18" charset="0"/>
              </a:rPr>
              <a:t>, Michigan State University</a:t>
            </a:r>
            <a:endParaRPr lang="en-US" sz="1867" kern="100" dirty="0">
              <a:solidFill>
                <a:prstClr val="white"/>
              </a:solidFill>
              <a:latin typeface="Calibri"/>
              <a:ea typeface="Aptos" panose="020B0004020202020204" pitchFamily="34" charset="0"/>
            </a:endParaRPr>
          </a:p>
          <a:p>
            <a:pPr defTabSz="609630">
              <a:spcAft>
                <a:spcPts val="333"/>
              </a:spcAft>
              <a:tabLst>
                <a:tab pos="2436405" algn="l"/>
              </a:tabLst>
            </a:pPr>
            <a:r>
              <a:rPr lang="en-US" sz="2133" b="1" kern="100" dirty="0">
                <a:solidFill>
                  <a:prstClr val="white"/>
                </a:solidFill>
                <a:latin typeface="Calibri"/>
              </a:rPr>
              <a:t>Michael Toews</a:t>
            </a:r>
            <a:r>
              <a:rPr lang="en-US" sz="2133" b="1" kern="100" dirty="0">
                <a:solidFill>
                  <a:prstClr val="white"/>
                </a:solidFill>
                <a:latin typeface="Calibri"/>
                <a:ea typeface="Aptos" panose="020B0004020202020204" pitchFamily="34" charset="0"/>
              </a:rPr>
              <a:t> </a:t>
            </a:r>
            <a:r>
              <a:rPr lang="en-US" sz="1867" kern="100" dirty="0">
                <a:solidFill>
                  <a:prstClr val="white"/>
                </a:solidFill>
                <a:latin typeface="Calibri"/>
                <a:ea typeface="Aptos" panose="020B0004020202020204" pitchFamily="34" charset="0"/>
              </a:rPr>
              <a:t>	Associate Dean for Extension, University of Georgia</a:t>
            </a:r>
          </a:p>
          <a:p>
            <a:pPr defTabSz="609630">
              <a:spcAft>
                <a:spcPts val="333"/>
              </a:spcAft>
              <a:tabLst>
                <a:tab pos="2436405" algn="l"/>
              </a:tabLst>
            </a:pPr>
            <a:r>
              <a:rPr lang="en-US" sz="2133" b="1" kern="100" dirty="0">
                <a:solidFill>
                  <a:prstClr val="white"/>
                </a:solidFill>
                <a:latin typeface="Calibri"/>
                <a:ea typeface="Aptos" panose="020B0004020202020204" pitchFamily="34" charset="0"/>
              </a:rPr>
              <a:t>David Monks</a:t>
            </a:r>
            <a:r>
              <a:rPr lang="en-US" sz="1867" kern="100" dirty="0">
                <a:solidFill>
                  <a:prstClr val="white"/>
                </a:solidFill>
                <a:latin typeface="Calibri"/>
                <a:ea typeface="Aptos" panose="020B0004020202020204" pitchFamily="34" charset="0"/>
              </a:rPr>
              <a:t>	Associate Dean &amp; Director of Extension/Vice Provost for Outreach and Engagement, NC State</a:t>
            </a:r>
          </a:p>
          <a:p>
            <a:pPr defTabSz="609630">
              <a:spcAft>
                <a:spcPts val="333"/>
              </a:spcAft>
              <a:tabLst>
                <a:tab pos="2436405" algn="l"/>
              </a:tabLst>
            </a:pPr>
            <a:r>
              <a:rPr lang="en-US" sz="2133" b="1" kern="100" dirty="0">
                <a:solidFill>
                  <a:prstClr val="white"/>
                </a:solidFill>
                <a:latin typeface="Calibri"/>
                <a:ea typeface="Aptos" panose="020B0004020202020204" pitchFamily="34" charset="0"/>
              </a:rPr>
              <a:t>Indrajeet Chaubey </a:t>
            </a:r>
            <a:r>
              <a:rPr lang="en-US" sz="1867" kern="100" dirty="0">
                <a:solidFill>
                  <a:prstClr val="white"/>
                </a:solidFill>
                <a:latin typeface="Calibri"/>
                <a:ea typeface="Aptos" panose="020B0004020202020204" pitchFamily="34" charset="0"/>
              </a:rPr>
              <a:t>	Provost, University of Arkansas</a:t>
            </a:r>
          </a:p>
          <a:p>
            <a:pPr defTabSz="609630">
              <a:spcAft>
                <a:spcPts val="333"/>
              </a:spcAft>
              <a:tabLst>
                <a:tab pos="2436405" algn="l"/>
              </a:tabLst>
            </a:pPr>
            <a:r>
              <a:rPr lang="en-US" sz="2133" b="1" kern="100" dirty="0">
                <a:solidFill>
                  <a:prstClr val="white"/>
                </a:solidFill>
                <a:latin typeface="Calibri"/>
                <a:ea typeface="Aptos" panose="020B0004020202020204" pitchFamily="34" charset="0"/>
              </a:rPr>
              <a:t>Wendie Cohick </a:t>
            </a:r>
            <a:r>
              <a:rPr lang="en-US" sz="1867" kern="100" dirty="0">
                <a:solidFill>
                  <a:prstClr val="white"/>
                </a:solidFill>
                <a:latin typeface="Calibri"/>
                <a:ea typeface="Aptos" panose="020B0004020202020204" pitchFamily="34" charset="0"/>
              </a:rPr>
              <a:t>	Vice Provost for Research, Rutgers University</a:t>
            </a:r>
          </a:p>
          <a:p>
            <a:pPr defTabSz="609630">
              <a:spcAft>
                <a:spcPts val="333"/>
              </a:spcAft>
              <a:tabLst>
                <a:tab pos="2436405" algn="l"/>
              </a:tabLst>
            </a:pPr>
            <a:r>
              <a:rPr lang="en-US" sz="2133" b="1" dirty="0">
                <a:solidFill>
                  <a:prstClr val="white"/>
                </a:solidFill>
                <a:latin typeface="Calibri"/>
                <a:ea typeface="Times New Roman" panose="02020603050405020304" pitchFamily="18" charset="0"/>
              </a:rPr>
              <a:t>Blair Siegfried </a:t>
            </a:r>
            <a:r>
              <a:rPr lang="en-US" sz="1867" dirty="0">
                <a:solidFill>
                  <a:prstClr val="white"/>
                </a:solidFill>
                <a:latin typeface="Calibri"/>
                <a:ea typeface="Times New Roman" panose="02020603050405020304" pitchFamily="18" charset="0"/>
              </a:rPr>
              <a:t>	Professor of Entomology, Penn State University</a:t>
            </a:r>
          </a:p>
          <a:p>
            <a:pPr defTabSz="609630">
              <a:spcAft>
                <a:spcPts val="333"/>
              </a:spcAft>
              <a:tabLst>
                <a:tab pos="2435347" algn="l"/>
              </a:tabLst>
            </a:pPr>
            <a:r>
              <a:rPr lang="en-US" sz="2133" b="1" dirty="0">
                <a:solidFill>
                  <a:prstClr val="white"/>
                </a:solidFill>
                <a:latin typeface="Calibri"/>
              </a:rPr>
              <a:t>Shane Burgess</a:t>
            </a:r>
            <a:r>
              <a:rPr lang="en-US" sz="1867" dirty="0">
                <a:solidFill>
                  <a:prstClr val="white"/>
                </a:solidFill>
                <a:latin typeface="Calibri"/>
              </a:rPr>
              <a:t>	Professor, College of Agriculture and Life Sciences, University of Arizona</a:t>
            </a:r>
          </a:p>
          <a:p>
            <a:pPr defTabSz="609630">
              <a:spcAft>
                <a:spcPts val="333"/>
              </a:spcAft>
              <a:tabLst>
                <a:tab pos="2435347" algn="l"/>
              </a:tabLst>
            </a:pPr>
            <a:r>
              <a:rPr lang="en-US" sz="2133" b="1" dirty="0">
                <a:solidFill>
                  <a:prstClr val="white"/>
                </a:solidFill>
                <a:latin typeface="Calibri"/>
              </a:rPr>
              <a:t>Greg Cuomo </a:t>
            </a:r>
            <a:r>
              <a:rPr lang="en-US" sz="1867" dirty="0">
                <a:solidFill>
                  <a:prstClr val="white"/>
                </a:solidFill>
                <a:latin typeface="Calibri"/>
              </a:rPr>
              <a:t>	Director, Ag and Biotech Initiatives, Research &amp; Innovation Office, University of Minnesota</a:t>
            </a:r>
          </a:p>
          <a:p>
            <a:pPr defTabSz="609630">
              <a:spcAft>
                <a:spcPts val="333"/>
              </a:spcAft>
              <a:tabLst>
                <a:tab pos="2435347" algn="l"/>
              </a:tabLst>
            </a:pPr>
            <a:r>
              <a:rPr lang="en-US" sz="2133" b="1" dirty="0">
                <a:solidFill>
                  <a:prstClr val="white"/>
                </a:solidFill>
                <a:latin typeface="Calibri"/>
              </a:rPr>
              <a:t>Leslie Edgar</a:t>
            </a:r>
            <a:r>
              <a:rPr lang="en-US" sz="1867" dirty="0">
                <a:solidFill>
                  <a:prstClr val="white"/>
                </a:solidFill>
                <a:latin typeface="Calibri"/>
              </a:rPr>
              <a:t>	Dean, College of Agricultural and Life Sciences, University of Idaho</a:t>
            </a:r>
          </a:p>
          <a:p>
            <a:pPr defTabSz="609630">
              <a:spcAft>
                <a:spcPts val="333"/>
              </a:spcAft>
              <a:tabLst>
                <a:tab pos="2435347" algn="l"/>
              </a:tabLst>
            </a:pPr>
            <a:r>
              <a:rPr lang="en-US" sz="2133" b="1" dirty="0">
                <a:solidFill>
                  <a:prstClr val="white"/>
                </a:solidFill>
                <a:latin typeface="Calibri"/>
              </a:rPr>
              <a:t>Wendy Powers</a:t>
            </a:r>
            <a:r>
              <a:rPr lang="en-US" sz="1867" dirty="0">
                <a:solidFill>
                  <a:prstClr val="white"/>
                </a:solidFill>
                <a:latin typeface="Calibri"/>
              </a:rPr>
              <a:t>	Dean and Director, College of Agriculture and Natural Resources, University of Maryland </a:t>
            </a:r>
          </a:p>
          <a:p>
            <a:pPr defTabSz="609630">
              <a:spcAft>
                <a:spcPts val="333"/>
              </a:spcAft>
              <a:tabLst>
                <a:tab pos="2435347" algn="l"/>
              </a:tabLst>
            </a:pPr>
            <a:r>
              <a:rPr lang="en-US" sz="2133" b="1" dirty="0">
                <a:solidFill>
                  <a:prstClr val="white"/>
                </a:solidFill>
                <a:latin typeface="Calibri"/>
              </a:rPr>
              <a:t>Ken White</a:t>
            </a:r>
            <a:r>
              <a:rPr lang="en-US" sz="1867" dirty="0">
                <a:solidFill>
                  <a:prstClr val="white"/>
                </a:solidFill>
                <a:latin typeface="Calibri"/>
              </a:rPr>
              <a:t>	Professor, Animal, Dairy and Veterinary Sciences, Utah State University</a:t>
            </a:r>
          </a:p>
          <a:p>
            <a:pPr defTabSz="609630">
              <a:spcAft>
                <a:spcPts val="800"/>
              </a:spcAft>
              <a:tabLst>
                <a:tab pos="2436405" algn="l"/>
              </a:tabLst>
            </a:pPr>
            <a:endParaRPr lang="en-US" sz="1867" dirty="0">
              <a:solidFill>
                <a:prstClr val="white"/>
              </a:solidFill>
              <a:latin typeface="Calibri"/>
              <a:ea typeface="Times New Roman" panose="02020603050405020304" pitchFamily="18" charset="0"/>
            </a:endParaRPr>
          </a:p>
        </p:txBody>
      </p:sp>
    </p:spTree>
    <p:extLst>
      <p:ext uri="{BB962C8B-B14F-4D97-AF65-F5344CB8AC3E}">
        <p14:creationId xmlns:p14="http://schemas.microsoft.com/office/powerpoint/2010/main" val="1111901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C3E69-7EE1-3DF0-4BEF-1091A4D671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80AAE-2995-5903-0E78-09FAAEEF12D9}"/>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Ways to Pursue Collaboration – </a:t>
            </a:r>
            <a:br>
              <a:rPr lang="en-US" sz="3000" b="1" dirty="0">
                <a:latin typeface="Arial" panose="020B0604020202020204" pitchFamily="34" charset="0"/>
                <a:cs typeface="Arial" panose="020B0604020202020204" pitchFamily="34" charset="0"/>
              </a:rPr>
            </a:br>
            <a:r>
              <a:rPr lang="en-US" sz="3000" b="1" dirty="0">
                <a:solidFill>
                  <a:schemeClr val="accent6">
                    <a:lumMod val="76000"/>
                  </a:schemeClr>
                </a:solidFill>
                <a:latin typeface="Arial"/>
                <a:cs typeface="Arial"/>
              </a:rPr>
              <a:t>Researchers</a:t>
            </a:r>
          </a:p>
        </p:txBody>
      </p:sp>
      <p:sp>
        <p:nvSpPr>
          <p:cNvPr id="5" name="TextBox 4">
            <a:extLst>
              <a:ext uri="{FF2B5EF4-FFF2-40B4-BE49-F238E27FC236}">
                <a16:creationId xmlns:a16="http://schemas.microsoft.com/office/drawing/2014/main" id="{1D9B23DE-E105-8E8D-8685-18A6FFCF46BA}"/>
              </a:ext>
            </a:extLst>
          </p:cNvPr>
          <p:cNvSpPr txBox="1"/>
          <p:nvPr/>
        </p:nvSpPr>
        <p:spPr>
          <a:xfrm>
            <a:off x="590550" y="1361221"/>
            <a:ext cx="5505101" cy="4503797"/>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Arial"/>
                <a:ea typeface="+mn-ea"/>
                <a:cs typeface="Arial"/>
              </a:rPr>
              <a:t>Personal/Interpersonal Interaction</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Develop soft skills</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Build relationships</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Don't take problems personally</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Be patient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endParaRP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Don’t be too pushy</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Be proactive in reaching out to researchers from other institutions</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Seek partners committed to team approach</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Make time  </a:t>
            </a:r>
          </a:p>
        </p:txBody>
      </p:sp>
      <p:sp>
        <p:nvSpPr>
          <p:cNvPr id="6" name="TextBox 5">
            <a:extLst>
              <a:ext uri="{FF2B5EF4-FFF2-40B4-BE49-F238E27FC236}">
                <a16:creationId xmlns:a16="http://schemas.microsoft.com/office/drawing/2014/main" id="{51336042-3E2C-CE9C-2BBE-BB921526CF9E}"/>
              </a:ext>
            </a:extLst>
          </p:cNvPr>
          <p:cNvSpPr txBox="1"/>
          <p:nvPr/>
        </p:nvSpPr>
        <p:spPr>
          <a:xfrm>
            <a:off x="6096349" y="1395110"/>
            <a:ext cx="5505101" cy="4683333"/>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Arial"/>
                <a:ea typeface="+mn-ea"/>
                <a:cs typeface="Arial"/>
              </a:rPr>
              <a:t>Organizational Culture</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Open communication</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Value the group that’s already operating</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Bring together people with diverse expertise </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Appreciate differences between organizations (resources, operations, expectations)</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Take an organic developmental approach</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Pivot as the situation changes</a:t>
            </a:r>
          </a:p>
          <a:p>
            <a:pPr marL="628650" marR="0" lvl="1" indent="-342900" algn="l" defTabSz="9144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Focus collaborations on common interests and pressing issues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endParaRPr>
          </a:p>
        </p:txBody>
      </p:sp>
      <p:pic>
        <p:nvPicPr>
          <p:cNvPr id="4" name="Graphic 3" descr="Puzzle pieces with solid fill">
            <a:extLst>
              <a:ext uri="{FF2B5EF4-FFF2-40B4-BE49-F238E27FC236}">
                <a16:creationId xmlns:a16="http://schemas.microsoft.com/office/drawing/2014/main" id="{80D4BEC9-A093-78C4-5B2B-AAF5C87B33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6000" y="213581"/>
            <a:ext cx="914400" cy="914400"/>
          </a:xfrm>
          <a:prstGeom prst="rect">
            <a:avLst/>
          </a:prstGeom>
        </p:spPr>
      </p:pic>
      <p:sp>
        <p:nvSpPr>
          <p:cNvPr id="3" name="TextBox 2">
            <a:extLst>
              <a:ext uri="{FF2B5EF4-FFF2-40B4-BE49-F238E27FC236}">
                <a16:creationId xmlns:a16="http://schemas.microsoft.com/office/drawing/2014/main" id="{4DE2BF95-7A7B-63EF-75F1-C7AA5C6D4B15}"/>
              </a:ext>
            </a:extLst>
          </p:cNvPr>
          <p:cNvSpPr txBox="1"/>
          <p:nvPr/>
        </p:nvSpPr>
        <p:spPr>
          <a:xfrm>
            <a:off x="590551" y="6219187"/>
            <a:ext cx="10763249" cy="58477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“Know your history and know how it lives every day in your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mn-cs"/>
              </a:rPr>
              <a:t>--Interviewee</a:t>
            </a:r>
            <a:endPar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mn-cs"/>
            </a:endParaRPr>
          </a:p>
        </p:txBody>
      </p:sp>
    </p:spTree>
    <p:extLst>
      <p:ext uri="{BB962C8B-B14F-4D97-AF65-F5344CB8AC3E}">
        <p14:creationId xmlns:p14="http://schemas.microsoft.com/office/powerpoint/2010/main" val="2384818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A2E21-1FBD-D645-775A-DB01A013D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E47C1-61A3-3103-1278-B716382FD5B8}"/>
              </a:ext>
            </a:extLst>
          </p:cNvPr>
          <p:cNvSpPr>
            <a:spLocks noGrp="1"/>
          </p:cNvSpPr>
          <p:nvPr>
            <p:ph type="title"/>
          </p:nvPr>
        </p:nvSpPr>
        <p:spPr>
          <a:xfrm>
            <a:off x="838200" y="365126"/>
            <a:ext cx="10515600" cy="844550"/>
          </a:xfrm>
        </p:spPr>
        <p:txBody>
          <a:bodyPr>
            <a:noAutofit/>
          </a:bodyPr>
          <a:lstStyle/>
          <a:p>
            <a:r>
              <a:rPr lang="en-US" sz="3000" b="1" dirty="0">
                <a:latin typeface="Arial"/>
                <a:cs typeface="Arial"/>
              </a:rPr>
              <a:t>Ways to Pursue Collaboration – </a:t>
            </a:r>
            <a:br>
              <a:rPr lang="en-US" sz="3000" b="1" dirty="0">
                <a:latin typeface="Arial" panose="020B0604020202020204" pitchFamily="34" charset="0"/>
                <a:cs typeface="Arial" panose="020B0604020202020204" pitchFamily="34" charset="0"/>
              </a:rPr>
            </a:br>
            <a:r>
              <a:rPr lang="en-US" sz="3000" b="1" dirty="0">
                <a:solidFill>
                  <a:schemeClr val="accent6">
                    <a:lumMod val="76000"/>
                  </a:schemeClr>
                </a:solidFill>
                <a:latin typeface="Arial"/>
                <a:cs typeface="Arial"/>
              </a:rPr>
              <a:t>Researchers</a:t>
            </a:r>
          </a:p>
        </p:txBody>
      </p:sp>
      <p:sp>
        <p:nvSpPr>
          <p:cNvPr id="6" name="TextBox 5">
            <a:extLst>
              <a:ext uri="{FF2B5EF4-FFF2-40B4-BE49-F238E27FC236}">
                <a16:creationId xmlns:a16="http://schemas.microsoft.com/office/drawing/2014/main" id="{17A1D3AE-4DAD-CC28-764C-A7375A4F142F}"/>
              </a:ext>
            </a:extLst>
          </p:cNvPr>
          <p:cNvSpPr txBox="1"/>
          <p:nvPr/>
        </p:nvSpPr>
        <p:spPr>
          <a:xfrm>
            <a:off x="838200" y="1361221"/>
            <a:ext cx="5505101" cy="3503523"/>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Institutional Structures and Processes</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Pursue bottom up over top-down efforts  </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Offer workshops and networking opportunities that bring people together around common topics</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Provide training for how researchers can partner on grants and contracts</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Commit to student development</a:t>
            </a:r>
          </a:p>
          <a:p>
            <a:pPr marL="628650" marR="0" lvl="1" indent="-342900" algn="l" defTabSz="914400" rtl="0" eaLnBrk="1" fontAlgn="base"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Provide more support for 1890 capacity   </a:t>
            </a: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pic>
        <p:nvPicPr>
          <p:cNvPr id="4" name="Graphic 3" descr="Puzzle pieces with solid fill">
            <a:extLst>
              <a:ext uri="{FF2B5EF4-FFF2-40B4-BE49-F238E27FC236}">
                <a16:creationId xmlns:a16="http://schemas.microsoft.com/office/drawing/2014/main" id="{3405777C-82DB-9318-CB55-DD43608349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6000" y="213581"/>
            <a:ext cx="914400" cy="914400"/>
          </a:xfrm>
          <a:prstGeom prst="rect">
            <a:avLst/>
          </a:prstGeom>
        </p:spPr>
      </p:pic>
    </p:spTree>
    <p:extLst>
      <p:ext uri="{BB962C8B-B14F-4D97-AF65-F5344CB8AC3E}">
        <p14:creationId xmlns:p14="http://schemas.microsoft.com/office/powerpoint/2010/main" val="193421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B9C263-C6B7-057A-64F4-6261560058D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0F2206-A015-62EA-554A-75C676500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35D2EDC-535A-0435-FDD1-86FCC6367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BA6331F-9B25-A057-9016-7887696CC0A3}"/>
              </a:ext>
            </a:extLst>
          </p:cNvPr>
          <p:cNvSpPr>
            <a:spLocks noGrp="1"/>
          </p:cNvSpPr>
          <p:nvPr>
            <p:ph type="title"/>
          </p:nvPr>
        </p:nvSpPr>
        <p:spPr>
          <a:xfrm>
            <a:off x="5207000" y="583345"/>
            <a:ext cx="5833787" cy="2274155"/>
          </a:xfrm>
        </p:spPr>
        <p:txBody>
          <a:bodyPr vert="horz" lIns="91440" tIns="45720" rIns="91440" bIns="45720" rtlCol="0" anchor="b">
            <a:normAutofit fontScale="90000"/>
          </a:bodyPr>
          <a:lstStyle/>
          <a:p>
            <a:pPr algn="r"/>
            <a:r>
              <a:rPr lang="en-US" sz="5600" b="1" kern="1200" dirty="0">
                <a:solidFill>
                  <a:srgbClr val="FFFFFF"/>
                </a:solidFill>
                <a:latin typeface="+mj-lt"/>
                <a:ea typeface="+mj-ea"/>
                <a:cs typeface="+mj-cs"/>
              </a:rPr>
              <a:t>Takeaways</a:t>
            </a:r>
            <a:br>
              <a:rPr lang="en-US" sz="5600" b="1" kern="1200" dirty="0">
                <a:solidFill>
                  <a:srgbClr val="FFFFFF"/>
                </a:solidFill>
                <a:latin typeface="+mj-lt"/>
                <a:ea typeface="+mj-ea"/>
                <a:cs typeface="+mj-cs"/>
              </a:rPr>
            </a:br>
            <a:r>
              <a:rPr lang="en-US" sz="5600" b="1" kern="1200" dirty="0">
                <a:solidFill>
                  <a:srgbClr val="FFFFFF"/>
                </a:solidFill>
                <a:latin typeface="+mj-lt"/>
                <a:ea typeface="+mj-ea"/>
                <a:cs typeface="+mj-cs"/>
              </a:rPr>
              <a:t>and</a:t>
            </a:r>
            <a:br>
              <a:rPr lang="en-US" sz="5600" b="1" kern="1200" dirty="0">
                <a:solidFill>
                  <a:srgbClr val="FFFFFF"/>
                </a:solidFill>
                <a:latin typeface="+mj-lt"/>
                <a:ea typeface="+mj-ea"/>
                <a:cs typeface="+mj-cs"/>
              </a:rPr>
            </a:br>
            <a:r>
              <a:rPr lang="en-US" sz="5600" b="1" kern="1200" dirty="0">
                <a:solidFill>
                  <a:srgbClr val="FFFFFF"/>
                </a:solidFill>
                <a:latin typeface="+mj-lt"/>
                <a:ea typeface="+mj-ea"/>
                <a:cs typeface="+mj-cs"/>
              </a:rPr>
              <a:t>Next Steps</a:t>
            </a:r>
          </a:p>
        </p:txBody>
      </p:sp>
      <p:sp>
        <p:nvSpPr>
          <p:cNvPr id="13" name="Graphic 13">
            <a:extLst>
              <a:ext uri="{FF2B5EF4-FFF2-40B4-BE49-F238E27FC236}">
                <a16:creationId xmlns:a16="http://schemas.microsoft.com/office/drawing/2014/main" id="{8E7D0705-6438-F38E-AB84-557DE742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041" y="259737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cxnSp>
        <p:nvCxnSpPr>
          <p:cNvPr id="15" name="Straight Connector 14">
            <a:extLst>
              <a:ext uri="{FF2B5EF4-FFF2-40B4-BE49-F238E27FC236}">
                <a16:creationId xmlns:a16="http://schemas.microsoft.com/office/drawing/2014/main" id="{0420D53A-21F3-3568-07D9-89B5D944B3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12">
            <a:extLst>
              <a:ext uri="{FF2B5EF4-FFF2-40B4-BE49-F238E27FC236}">
                <a16:creationId xmlns:a16="http://schemas.microsoft.com/office/drawing/2014/main" id="{AF3A5021-4FCF-211B-7368-626C751C6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7821" y="282667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 name="Graphic 15">
            <a:extLst>
              <a:ext uri="{FF2B5EF4-FFF2-40B4-BE49-F238E27FC236}">
                <a16:creationId xmlns:a16="http://schemas.microsoft.com/office/drawing/2014/main" id="{4D30D5D0-D127-C405-46B5-BAE5C7892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869" y="610939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5" name="Graphic 4" descr="Aspiration with solid fill">
            <a:extLst>
              <a:ext uri="{FF2B5EF4-FFF2-40B4-BE49-F238E27FC236}">
                <a16:creationId xmlns:a16="http://schemas.microsoft.com/office/drawing/2014/main" id="{584D0F40-4CA0-7BC7-1463-BE43F97F8A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1584" y="3000129"/>
            <a:ext cx="3236976" cy="3236976"/>
          </a:xfrm>
          <a:prstGeom prst="rect">
            <a:avLst/>
          </a:prstGeom>
        </p:spPr>
      </p:pic>
    </p:spTree>
    <p:extLst>
      <p:ext uri="{BB962C8B-B14F-4D97-AF65-F5344CB8AC3E}">
        <p14:creationId xmlns:p14="http://schemas.microsoft.com/office/powerpoint/2010/main" val="3517096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84560-BF3B-F515-5484-BFA26D369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7ACF0-00CD-27DF-B99E-571019C8556A}"/>
              </a:ext>
            </a:extLst>
          </p:cNvPr>
          <p:cNvSpPr>
            <a:spLocks noGrp="1"/>
          </p:cNvSpPr>
          <p:nvPr>
            <p:ph type="title"/>
          </p:nvPr>
        </p:nvSpPr>
        <p:spPr>
          <a:xfrm>
            <a:off x="582930" y="218440"/>
            <a:ext cx="10515600" cy="844550"/>
          </a:xfrm>
        </p:spPr>
        <p:txBody>
          <a:bodyPr>
            <a:normAutofit/>
          </a:bodyPr>
          <a:lstStyle/>
          <a:p>
            <a:r>
              <a:rPr lang="en-US" sz="3000" b="1" dirty="0">
                <a:latin typeface="Arial" panose="020B0604020202020204" pitchFamily="34" charset="0"/>
                <a:cs typeface="Arial" panose="020B0604020202020204" pitchFamily="34" charset="0"/>
              </a:rPr>
              <a:t>Takeaways and Next Steps</a:t>
            </a:r>
          </a:p>
        </p:txBody>
      </p:sp>
      <p:sp>
        <p:nvSpPr>
          <p:cNvPr id="3" name="Content Placeholder 2">
            <a:extLst>
              <a:ext uri="{FF2B5EF4-FFF2-40B4-BE49-F238E27FC236}">
                <a16:creationId xmlns:a16="http://schemas.microsoft.com/office/drawing/2014/main" id="{702434F2-567F-4864-080B-A2BD9726B8FA}"/>
              </a:ext>
            </a:extLst>
          </p:cNvPr>
          <p:cNvSpPr>
            <a:spLocks noGrp="1"/>
          </p:cNvSpPr>
          <p:nvPr>
            <p:ph idx="1"/>
          </p:nvPr>
        </p:nvSpPr>
        <p:spPr>
          <a:xfrm>
            <a:off x="582930" y="989330"/>
            <a:ext cx="10984230" cy="5646420"/>
          </a:xfrm>
        </p:spPr>
        <p:txBody>
          <a:bodyPr vert="horz" lIns="91440" tIns="45720" rIns="91440" bIns="45720" rtlCol="0" anchor="t">
            <a:normAutofit fontScale="77500" lnSpcReduction="20000"/>
          </a:bodyPr>
          <a:lstStyle/>
          <a:p>
            <a:pPr marL="347472" indent="-347472">
              <a:lnSpc>
                <a:spcPct val="120000"/>
              </a:lnSpc>
            </a:pPr>
            <a:r>
              <a:rPr lang="en-US" sz="2400" dirty="0">
                <a:latin typeface="Arial"/>
                <a:cs typeface="Arial"/>
              </a:rPr>
              <a:t>Administrative leaders and researchers provided numerous insights on their perspectives of partnerships for 1890 and 1862 collaboration, ranging from indicators of success to challenges and recommendations</a:t>
            </a:r>
            <a:endParaRPr lang="en-US" sz="2400" dirty="0">
              <a:latin typeface="Arial" panose="020B0604020202020204" pitchFamily="34" charset="0"/>
              <a:cs typeface="Arial" panose="020B0604020202020204" pitchFamily="34" charset="0"/>
            </a:endParaRPr>
          </a:p>
          <a:p>
            <a:pPr marL="347472" indent="-347472">
              <a:lnSpc>
                <a:spcPct val="120000"/>
              </a:lnSpc>
            </a:pPr>
            <a:r>
              <a:rPr lang="en-US" sz="2400" dirty="0">
                <a:latin typeface="Arial"/>
                <a:cs typeface="Arial"/>
              </a:rPr>
              <a:t>Recommendations for strengthening collaboration may be categorized using three major dimensions</a:t>
            </a:r>
            <a:endParaRPr lang="en-US" sz="2400" dirty="0">
              <a:latin typeface="Arial" panose="020B0604020202020204" pitchFamily="34" charset="0"/>
              <a:cs typeface="Arial" panose="020B0604020202020204" pitchFamily="34" charset="0"/>
            </a:endParaRPr>
          </a:p>
          <a:p>
            <a:pPr lvl="1" indent="-347472">
              <a:lnSpc>
                <a:spcPct val="120000"/>
              </a:lnSpc>
              <a:spcBef>
                <a:spcPts val="1000"/>
              </a:spcBef>
              <a:buFont typeface="Courier New" panose="020B0604020202020204" pitchFamily="34" charset="0"/>
              <a:buChar char="o"/>
            </a:pPr>
            <a:r>
              <a:rPr lang="en-US" sz="2200" dirty="0">
                <a:latin typeface="Arial"/>
                <a:cs typeface="Arial"/>
              </a:rPr>
              <a:t>Personal/</a:t>
            </a:r>
            <a:r>
              <a:rPr lang="en-US" sz="2200">
                <a:latin typeface="Arial"/>
                <a:cs typeface="Arial"/>
              </a:rPr>
              <a:t>interpersonal interaction</a:t>
            </a:r>
            <a:endParaRPr lang="en-US" sz="2200" dirty="0">
              <a:latin typeface="Arial" panose="020B0604020202020204" pitchFamily="34" charset="0"/>
              <a:cs typeface="Arial" panose="020B0604020202020204" pitchFamily="34" charset="0"/>
            </a:endParaRPr>
          </a:p>
          <a:p>
            <a:pPr lvl="1" indent="-347472">
              <a:lnSpc>
                <a:spcPct val="120000"/>
              </a:lnSpc>
              <a:spcBef>
                <a:spcPts val="1000"/>
              </a:spcBef>
              <a:buFont typeface="Courier New" panose="020B0604020202020204" pitchFamily="34" charset="0"/>
              <a:buChar char="o"/>
            </a:pPr>
            <a:r>
              <a:rPr lang="en-US" sz="2200" dirty="0">
                <a:latin typeface="Arial"/>
                <a:cs typeface="Arial"/>
              </a:rPr>
              <a:t>Organizational cultures</a:t>
            </a:r>
            <a:endParaRPr lang="en-US" sz="2200" dirty="0">
              <a:latin typeface="Arial" panose="020B0604020202020204" pitchFamily="34" charset="0"/>
              <a:cs typeface="Arial" panose="020B0604020202020204" pitchFamily="34" charset="0"/>
            </a:endParaRPr>
          </a:p>
          <a:p>
            <a:pPr lvl="1" indent="-347472">
              <a:lnSpc>
                <a:spcPct val="120000"/>
              </a:lnSpc>
              <a:spcBef>
                <a:spcPts val="1000"/>
              </a:spcBef>
              <a:buFont typeface="Courier New" panose="020B0604020202020204" pitchFamily="34" charset="0"/>
              <a:buChar char="o"/>
            </a:pPr>
            <a:r>
              <a:rPr lang="en-US" sz="2200" dirty="0">
                <a:latin typeface="Arial"/>
                <a:cs typeface="Arial"/>
              </a:rPr>
              <a:t>Institutional structures and processes</a:t>
            </a:r>
            <a:endParaRPr lang="en-US" sz="2200" dirty="0">
              <a:latin typeface="Arial" panose="020B0604020202020204" pitchFamily="34" charset="0"/>
              <a:cs typeface="Arial" panose="020B0604020202020204" pitchFamily="34" charset="0"/>
            </a:endParaRPr>
          </a:p>
          <a:p>
            <a:pPr marL="347472" indent="-347472">
              <a:lnSpc>
                <a:spcPct val="120000"/>
              </a:lnSpc>
            </a:pPr>
            <a:r>
              <a:rPr lang="en-US" sz="2400" dirty="0">
                <a:latin typeface="Arial"/>
                <a:cs typeface="Arial"/>
              </a:rPr>
              <a:t>Next steps for advancing collaboration should include discussion of what can be done...</a:t>
            </a:r>
            <a:endParaRPr lang="en-US" sz="2400" dirty="0">
              <a:latin typeface="Arial" panose="020B0604020202020204" pitchFamily="34" charset="0"/>
              <a:cs typeface="Arial" panose="020B0604020202020204" pitchFamily="34" charset="0"/>
            </a:endParaRPr>
          </a:p>
          <a:p>
            <a:pPr lvl="1" indent="-347472">
              <a:lnSpc>
                <a:spcPct val="120000"/>
              </a:lnSpc>
              <a:spcBef>
                <a:spcPts val="1000"/>
              </a:spcBef>
              <a:buFont typeface="Courier New" panose="020B0604020202020204" pitchFamily="34" charset="0"/>
              <a:buChar char="o"/>
            </a:pPr>
            <a:r>
              <a:rPr lang="en-US" sz="2200" dirty="0">
                <a:latin typeface="Arial"/>
                <a:cs typeface="Arial"/>
              </a:rPr>
              <a:t>Within and between universities</a:t>
            </a:r>
          </a:p>
          <a:p>
            <a:pPr lvl="1" indent="-347472">
              <a:lnSpc>
                <a:spcPct val="120000"/>
              </a:lnSpc>
              <a:spcBef>
                <a:spcPts val="1000"/>
              </a:spcBef>
              <a:buFont typeface="Courier New" panose="020B0604020202020204" pitchFamily="34" charset="0"/>
              <a:buChar char="o"/>
            </a:pPr>
            <a:r>
              <a:rPr lang="en-US" sz="2200" dirty="0">
                <a:latin typeface="Arial"/>
                <a:cs typeface="Arial"/>
              </a:rPr>
              <a:t>Across universities through the regional associations and funders (acknowledging other actors in these complex systems)</a:t>
            </a:r>
          </a:p>
          <a:p>
            <a:pPr lvl="1" indent="-347472">
              <a:lnSpc>
                <a:spcPct val="120000"/>
              </a:lnSpc>
              <a:spcBef>
                <a:spcPts val="1000"/>
              </a:spcBef>
              <a:buFont typeface="Courier New" panose="020B0604020202020204" pitchFamily="34" charset="0"/>
              <a:buChar char="o"/>
            </a:pPr>
            <a:r>
              <a:rPr lang="en-US" sz="2200" dirty="0">
                <a:latin typeface="Arial"/>
                <a:cs typeface="Arial"/>
              </a:rPr>
              <a:t>To create places and times for 1890 and 1862 researchers and research leaders to come together to build relationships</a:t>
            </a:r>
          </a:p>
          <a:p>
            <a:pPr lvl="1" indent="-347472">
              <a:lnSpc>
                <a:spcPct val="120000"/>
              </a:lnSpc>
              <a:spcBef>
                <a:spcPts val="1000"/>
              </a:spcBef>
              <a:buFont typeface="Courier New" panose="020B0604020202020204" pitchFamily="34" charset="0"/>
              <a:buChar char="o"/>
            </a:pPr>
            <a:r>
              <a:rPr lang="en-US" sz="2200" dirty="0">
                <a:latin typeface="Arial"/>
                <a:cs typeface="Arial"/>
              </a:rPr>
              <a:t>To build adaptive capacity for the relationships to advance over the long run</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936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895F-7FAE-F1F1-CEC7-0499C789C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42233-D1F1-1A6E-5B03-FAB09140EF32}"/>
              </a:ext>
            </a:extLst>
          </p:cNvPr>
          <p:cNvSpPr>
            <a:spLocks noGrp="1"/>
          </p:cNvSpPr>
          <p:nvPr>
            <p:ph type="title"/>
          </p:nvPr>
        </p:nvSpPr>
        <p:spPr>
          <a:xfrm>
            <a:off x="582930" y="218440"/>
            <a:ext cx="10515600" cy="844550"/>
          </a:xfrm>
        </p:spPr>
        <p:txBody>
          <a:bodyPr>
            <a:normAutofit/>
          </a:bodyPr>
          <a:lstStyle/>
          <a:p>
            <a:r>
              <a:rPr lang="en-US" sz="3000" b="1"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25586088-1C87-EF9A-9AA6-707C06C5E76F}"/>
              </a:ext>
            </a:extLst>
          </p:cNvPr>
          <p:cNvSpPr>
            <a:spLocks noGrp="1"/>
          </p:cNvSpPr>
          <p:nvPr>
            <p:ph idx="1"/>
          </p:nvPr>
        </p:nvSpPr>
        <p:spPr>
          <a:xfrm>
            <a:off x="582930" y="1062990"/>
            <a:ext cx="10984230" cy="5646420"/>
          </a:xfrm>
        </p:spPr>
        <p:txBody>
          <a:bodyPr vert="horz" lIns="91440" tIns="45720" rIns="91440" bIns="45720" rtlCol="0" anchor="t">
            <a:noAutofit/>
          </a:bodyPr>
          <a:lstStyle/>
          <a:p>
            <a:pPr marL="457200" indent="-457200">
              <a:lnSpc>
                <a:spcPct val="100000"/>
              </a:lnSpc>
              <a:buNone/>
            </a:pPr>
            <a:r>
              <a:rPr lang="en-US" sz="1800" dirty="0">
                <a:latin typeface="Arial" panose="020B0604020202020204" pitchFamily="34" charset="0"/>
                <a:cs typeface="Arial" panose="020B0604020202020204" pitchFamily="34" charset="0"/>
              </a:rPr>
              <a:t>Arnold, A., Cafer, A., Green, J., Haines, S., Mann, G., &amp; Rosenthal, M. (2021). Perspectives promoting and fostering multidisciplinary research in universities. </a:t>
            </a:r>
            <a:r>
              <a:rPr lang="en-US" sz="1800" i="1" dirty="0">
                <a:latin typeface="Arial" panose="020B0604020202020204" pitchFamily="34" charset="0"/>
                <a:cs typeface="Arial" panose="020B0604020202020204" pitchFamily="34" charset="0"/>
              </a:rPr>
              <a:t>Research Policy, 50,</a:t>
            </a:r>
            <a:r>
              <a:rPr lang="en-US" sz="1800" dirty="0">
                <a:latin typeface="Arial" panose="020B0604020202020204" pitchFamily="34" charset="0"/>
                <a:cs typeface="Arial" panose="020B0604020202020204" pitchFamily="34" charset="0"/>
              </a:rPr>
              <a:t> 104334. </a:t>
            </a:r>
            <a:r>
              <a:rPr lang="en-US" sz="1800" dirty="0">
                <a:latin typeface="Arial" panose="020B0604020202020204" pitchFamily="34" charset="0"/>
                <a:cs typeface="Arial" panose="020B0604020202020204" pitchFamily="34" charset="0"/>
                <a:hlinkClick r:id="rId2"/>
              </a:rPr>
              <a:t>https://doi.org/10.1016/j.respol.2021.104334</a:t>
            </a:r>
            <a:r>
              <a:rPr lang="en-US" sz="1800" dirty="0">
                <a:latin typeface="Arial" panose="020B0604020202020204" pitchFamily="34" charset="0"/>
                <a:cs typeface="Arial" panose="020B0604020202020204" pitchFamily="34" charset="0"/>
              </a:rPr>
              <a:t>  </a:t>
            </a:r>
          </a:p>
          <a:p>
            <a:pPr marL="457200" indent="-457200">
              <a:lnSpc>
                <a:spcPct val="100000"/>
              </a:lnSpc>
              <a:buNone/>
            </a:pPr>
            <a:r>
              <a:rPr lang="en-US" sz="1800" dirty="0">
                <a:latin typeface="Arial" panose="020B0604020202020204" pitchFamily="34" charset="0"/>
                <a:cs typeface="Arial" panose="020B0604020202020204" pitchFamily="34" charset="0"/>
              </a:rPr>
              <a:t>Castañer, X., &amp; Oliveira, N. (2020). Collaboration, coordination, and cooperation among organizations: Establishing the distinctive meanings of these terms through a systematic literature review. </a:t>
            </a:r>
            <a:r>
              <a:rPr lang="en-US" sz="1800" i="1" dirty="0">
                <a:latin typeface="Arial" panose="020B0604020202020204" pitchFamily="34" charset="0"/>
                <a:cs typeface="Arial" panose="020B0604020202020204" pitchFamily="34" charset="0"/>
              </a:rPr>
              <a:t>Journal of Management, 46(6), </a:t>
            </a:r>
            <a:r>
              <a:rPr lang="en-US" sz="1800" dirty="0">
                <a:latin typeface="Arial" panose="020B0604020202020204" pitchFamily="34" charset="0"/>
                <a:cs typeface="Arial" panose="020B0604020202020204" pitchFamily="34" charset="0"/>
              </a:rPr>
              <a:t>965-1001. </a:t>
            </a:r>
            <a:r>
              <a:rPr lang="en-US" sz="1800" dirty="0">
                <a:latin typeface="Arial" panose="020B0604020202020204" pitchFamily="34" charset="0"/>
                <a:cs typeface="Arial" panose="020B0604020202020204" pitchFamily="34" charset="0"/>
                <a:hlinkClick r:id="rId3"/>
              </a:rPr>
              <a:t>https://journals.sagepub.com/doi/10.1177/0149206320901565</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a:latin typeface="Arial" panose="020B0604020202020204" pitchFamily="34" charset="0"/>
                <a:cs typeface="Arial" panose="020B0604020202020204" pitchFamily="34" charset="0"/>
              </a:rPr>
              <a:t>Fransman, J., Hall, B., Haymanc, R., Narayanand, P., Newmane, K., &amp; Tandon, R. (2021). Beyond partnerships: Embracing complexity to understand and improve research collaboration for global development. </a:t>
            </a:r>
            <a:r>
              <a:rPr lang="en-US" sz="1800" i="1" dirty="0">
                <a:latin typeface="Arial" panose="020B0604020202020204" pitchFamily="34" charset="0"/>
                <a:cs typeface="Arial" panose="020B0604020202020204" pitchFamily="34" charset="0"/>
              </a:rPr>
              <a:t>Canadian Journal of Development Studies</a:t>
            </a:r>
            <a:r>
              <a:rPr lang="en-US" sz="1800" dirty="0">
                <a:latin typeface="Arial" panose="020B0604020202020204" pitchFamily="34" charset="0"/>
                <a:cs typeface="Arial" panose="020B0604020202020204" pitchFamily="34" charset="0"/>
              </a:rPr>
              <a:t>, 42(3), 326-346. </a:t>
            </a:r>
            <a:r>
              <a:rPr lang="en-US" sz="1800" dirty="0">
                <a:latin typeface="Arial" panose="020B0604020202020204" pitchFamily="34" charset="0"/>
                <a:cs typeface="Arial" panose="020B0604020202020204" pitchFamily="34" charset="0"/>
                <a:hlinkClick r:id="rId4"/>
              </a:rPr>
              <a:t>https://doi.org/10.1080/02255189.2021.1872507</a:t>
            </a:r>
            <a:r>
              <a:rPr lang="en-US" sz="1800" dirty="0">
                <a:latin typeface="Arial" panose="020B0604020202020204" pitchFamily="34" charset="0"/>
                <a:cs typeface="Arial" panose="020B0604020202020204" pitchFamily="34" charset="0"/>
              </a:rPr>
              <a:t> </a:t>
            </a:r>
          </a:p>
          <a:p>
            <a:pPr marL="457200" indent="-457200">
              <a:lnSpc>
                <a:spcPct val="100000"/>
              </a:lnSpc>
              <a:buNone/>
            </a:pPr>
            <a:r>
              <a:rPr lang="en-US" sz="1800" dirty="0">
                <a:latin typeface="Arial" panose="020B0604020202020204" pitchFamily="34" charset="0"/>
                <a:cs typeface="Arial" panose="020B0604020202020204" pitchFamily="34" charset="0"/>
              </a:rPr>
              <a:t>Getha-Taylor, H. (2019). </a:t>
            </a:r>
            <a:r>
              <a:rPr lang="en-US" sz="1800" i="1" dirty="0">
                <a:latin typeface="Arial" panose="020B0604020202020204" pitchFamily="34" charset="0"/>
                <a:cs typeface="Arial" panose="020B0604020202020204" pitchFamily="34" charset="0"/>
              </a:rPr>
              <a:t>Partnerships that last: Identifying the keys to resilient collaboration. </a:t>
            </a:r>
            <a:r>
              <a:rPr lang="en-US" sz="1800" dirty="0">
                <a:latin typeface="Arial" panose="020B0604020202020204" pitchFamily="34" charset="0"/>
                <a:cs typeface="Arial" panose="020B0604020202020204" pitchFamily="34" charset="0"/>
              </a:rPr>
              <a:t>Cambridge, UK: Cambridge University Press.</a:t>
            </a:r>
            <a:r>
              <a:rPr lang="en-US" sz="1800" i="1" dirty="0">
                <a:latin typeface="Arial" panose="020B0604020202020204" pitchFamily="34" charset="0"/>
                <a:cs typeface="Arial" panose="020B0604020202020204" pitchFamily="34" charset="0"/>
              </a:rPr>
              <a:t> </a:t>
            </a:r>
          </a:p>
          <a:p>
            <a:pPr marL="457200" indent="-457200">
              <a:lnSpc>
                <a:spcPct val="100000"/>
              </a:lnSpc>
              <a:buNone/>
            </a:pPr>
            <a:r>
              <a:rPr lang="en-US" sz="1800" dirty="0">
                <a:latin typeface="Arial" panose="020B0604020202020204" pitchFamily="34" charset="0"/>
                <a:cs typeface="Arial" panose="020B0604020202020204" pitchFamily="34" charset="0"/>
              </a:rPr>
              <a:t>Green, J., Welborn, R., &amp; Eley, M. (2024). Collaborations that work: Analysis of successful Extension efforts between 1890 and 1862 Land-Grant institutions. Mississippi State, MS: Southern Rural Development Center. </a:t>
            </a:r>
            <a:r>
              <a:rPr lang="en-US" sz="1800" u="sng" dirty="0">
                <a:latin typeface="Arial" panose="020B0604020202020204" pitchFamily="34" charset="0"/>
                <a:cs typeface="Arial" panose="020B0604020202020204" pitchFamily="34" charset="0"/>
                <a:hlinkClick r:id="rId5"/>
              </a:rPr>
              <a:t>https://srdc.msstate.edu/sites/default/files/2024-02/Collaborations-that-Work-Report-Final-2024_0.pdf</a:t>
            </a:r>
            <a:r>
              <a:rPr lang="en-US" sz="1800" dirty="0">
                <a:latin typeface="Arial" panose="020B0604020202020204" pitchFamily="34" charset="0"/>
                <a:cs typeface="Arial" panose="020B0604020202020204" pitchFamily="34" charset="0"/>
              </a:rPr>
              <a:t> </a:t>
            </a: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58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81569-21CD-8CEF-B24A-F93117EBC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E6E2F-FCEA-CECA-8CCA-A05A5E1134AF}"/>
              </a:ext>
            </a:extLst>
          </p:cNvPr>
          <p:cNvSpPr>
            <a:spLocks noGrp="1"/>
          </p:cNvSpPr>
          <p:nvPr>
            <p:ph type="title"/>
          </p:nvPr>
        </p:nvSpPr>
        <p:spPr>
          <a:xfrm>
            <a:off x="838200" y="365126"/>
            <a:ext cx="10515600" cy="844550"/>
          </a:xfrm>
        </p:spPr>
        <p:txBody>
          <a:bodyPr>
            <a:normAutofit/>
          </a:bodyPr>
          <a:lstStyle/>
          <a:p>
            <a:r>
              <a:rPr lang="en-US" sz="3000" b="1" dirty="0">
                <a:latin typeface="Arial"/>
                <a:cs typeface="Arial"/>
              </a:rPr>
              <a:t>Funding and Acknowledgements</a:t>
            </a:r>
            <a:endParaRPr lang="en-US"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FF082CF-9C3B-EF80-1612-02BA177E8B8E}"/>
              </a:ext>
            </a:extLst>
          </p:cNvPr>
          <p:cNvSpPr>
            <a:spLocks noGrp="1"/>
          </p:cNvSpPr>
          <p:nvPr>
            <p:ph idx="1"/>
          </p:nvPr>
        </p:nvSpPr>
        <p:spPr>
          <a:xfrm>
            <a:off x="838200" y="1249590"/>
            <a:ext cx="10515600" cy="3935564"/>
          </a:xfrm>
        </p:spPr>
        <p:txBody>
          <a:bodyPr vert="horz" lIns="91440" tIns="45720" rIns="91440" bIns="45720" rtlCol="0" anchor="t">
            <a:normAutofit fontScale="92500"/>
          </a:bodyPr>
          <a:lstStyle/>
          <a:p>
            <a:pPr marL="347472" indent="-347472">
              <a:lnSpc>
                <a:spcPct val="100000"/>
              </a:lnSpc>
            </a:pPr>
            <a:r>
              <a:rPr lang="en-US" sz="2400" dirty="0">
                <a:latin typeface="Arial"/>
                <a:cs typeface="Arial"/>
              </a:rPr>
              <a:t>Support for this project was provided by the Association of 1890 Research Directors and agInnovation South</a:t>
            </a:r>
            <a:endParaRPr lang="en-US" sz="2400" dirty="0">
              <a:latin typeface="Arial" panose="020B0604020202020204" pitchFamily="34" charset="0"/>
              <a:cs typeface="Arial" panose="020B0604020202020204" pitchFamily="34" charset="0"/>
            </a:endParaRPr>
          </a:p>
          <a:p>
            <a:pPr marL="347472" indent="-347472">
              <a:lnSpc>
                <a:spcPct val="100000"/>
              </a:lnSpc>
            </a:pPr>
            <a:r>
              <a:rPr lang="en-US" sz="2400" dirty="0">
                <a:latin typeface="Arial"/>
                <a:cs typeface="Arial"/>
              </a:rPr>
              <a:t>The analysis and opinions shared in this presentation are those of the authors and do not necessarily represent the partner organizations</a:t>
            </a:r>
          </a:p>
          <a:p>
            <a:pPr marL="347472" indent="-347472">
              <a:lnSpc>
                <a:spcPct val="100000"/>
              </a:lnSpc>
            </a:pPr>
            <a:r>
              <a:rPr lang="en-US" sz="2400" dirty="0">
                <a:latin typeface="Arial"/>
                <a:cs typeface="Arial"/>
              </a:rPr>
              <a:t>The Southern Rural Development Center also receives annual base funding support from the U.S. Department of Agriculture's National Institute of Food and Agriculture through the Regional Rural Development Centers Program.</a:t>
            </a:r>
            <a:endParaRPr lang="en-US" sz="2400" dirty="0">
              <a:latin typeface="Arial" panose="020B0604020202020204" pitchFamily="34" charset="0"/>
              <a:cs typeface="Arial" panose="020B0604020202020204" pitchFamily="34" charset="0"/>
            </a:endParaRPr>
          </a:p>
          <a:p>
            <a:pPr marL="347472" indent="-347472">
              <a:lnSpc>
                <a:spcPct val="100000"/>
              </a:lnSpc>
            </a:pPr>
            <a:r>
              <a:rPr lang="en-US" altLang="en-US" sz="2400" dirty="0">
                <a:solidFill>
                  <a:srgbClr val="31251C"/>
                </a:solidFill>
                <a:latin typeface="Helvetica Neue"/>
              </a:rPr>
              <a:t>Any opinions, findings, conclusions, or recommendations expressed in this publication are those of the authors and should not be construed to represent any official USDA or U.S. Government determination or policy.</a:t>
            </a:r>
            <a:endParaRPr lang="en-US" altLang="en-US" sz="3200" dirty="0">
              <a:latin typeface="Arial" panose="020B0604020202020204" pitchFamily="34" charset="0"/>
            </a:endParaRPr>
          </a:p>
          <a:p>
            <a:pPr marL="0" indent="0">
              <a:lnSpc>
                <a:spcPct val="100000"/>
              </a:lnSpc>
              <a:buNone/>
            </a:pPr>
            <a:endParaRPr lang="en-US" sz="2400" dirty="0">
              <a:latin typeface="Arial"/>
              <a:cs typeface="Arial"/>
            </a:endParaRPr>
          </a:p>
          <a:p>
            <a:pPr marL="347472" indent="-347472">
              <a:lnSpc>
                <a:spcPct val="100000"/>
              </a:lnSpc>
            </a:pPr>
            <a:endParaRPr lang="en-US" sz="2400" dirty="0">
              <a:latin typeface="Arial"/>
              <a:cs typeface="Arial"/>
            </a:endParaRPr>
          </a:p>
          <a:p>
            <a:pPr marL="347472" indent="-347472">
              <a:lnSpc>
                <a:spcPct val="100000"/>
              </a:lnSpc>
            </a:pPr>
            <a:endParaRPr lang="en-US" sz="2400" dirty="0">
              <a:latin typeface="Arial" panose="020B0604020202020204" pitchFamily="34" charset="0"/>
              <a:cs typeface="Arial" panose="020B0604020202020204" pitchFamily="34" charset="0"/>
            </a:endParaRPr>
          </a:p>
        </p:txBody>
      </p:sp>
      <p:pic>
        <p:nvPicPr>
          <p:cNvPr id="4" name="Picture 3" descr="A black background with white text&#10;&#10;AI-generated content may be incorrect.">
            <a:extLst>
              <a:ext uri="{FF2B5EF4-FFF2-40B4-BE49-F238E27FC236}">
                <a16:creationId xmlns:a16="http://schemas.microsoft.com/office/drawing/2014/main" id="{46A60F3D-9A4C-531B-D6EC-B04BE0D9C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5688965"/>
            <a:ext cx="7315200" cy="680468"/>
          </a:xfrm>
          <a:prstGeom prst="rect">
            <a:avLst/>
          </a:prstGeom>
        </p:spPr>
      </p:pic>
    </p:spTree>
    <p:extLst>
      <p:ext uri="{BB962C8B-B14F-4D97-AF65-F5344CB8AC3E}">
        <p14:creationId xmlns:p14="http://schemas.microsoft.com/office/powerpoint/2010/main" val="1253691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0B632-F5CB-834C-5FB7-819F44632BF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E42048B-134A-054B-EC87-A7D26C83469D}"/>
              </a:ext>
            </a:extLst>
          </p:cNvPr>
          <p:cNvSpPr/>
          <p:nvPr/>
        </p:nvSpPr>
        <p:spPr>
          <a:xfrm>
            <a:off x="0" y="0"/>
            <a:ext cx="12192000" cy="70188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latin typeface="Calibri"/>
            </a:endParaRPr>
          </a:p>
        </p:txBody>
      </p:sp>
      <p:grpSp>
        <p:nvGrpSpPr>
          <p:cNvPr id="3" name="Group 3">
            <a:extLst>
              <a:ext uri="{FF2B5EF4-FFF2-40B4-BE49-F238E27FC236}">
                <a16:creationId xmlns:a16="http://schemas.microsoft.com/office/drawing/2014/main" id="{31BCCD88-148F-031A-7567-FD8E76591B02}"/>
              </a:ext>
            </a:extLst>
          </p:cNvPr>
          <p:cNvGrpSpPr/>
          <p:nvPr/>
        </p:nvGrpSpPr>
        <p:grpSpPr>
          <a:xfrm>
            <a:off x="1227976" y="4726603"/>
            <a:ext cx="768677" cy="768677"/>
            <a:chOff x="0" y="0"/>
            <a:chExt cx="6350000" cy="6350000"/>
          </a:xfrm>
        </p:grpSpPr>
        <p:sp>
          <p:nvSpPr>
            <p:cNvPr id="4" name="Freeform 4">
              <a:extLst>
                <a:ext uri="{FF2B5EF4-FFF2-40B4-BE49-F238E27FC236}">
                  <a16:creationId xmlns:a16="http://schemas.microsoft.com/office/drawing/2014/main" id="{A8A2C8FF-ED73-8E58-3345-4884B6AAEE6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5" name="Group 5">
            <a:extLst>
              <a:ext uri="{FF2B5EF4-FFF2-40B4-BE49-F238E27FC236}">
                <a16:creationId xmlns:a16="http://schemas.microsoft.com/office/drawing/2014/main" id="{F349F864-4F67-8D63-F20C-974B4A3F1250}"/>
              </a:ext>
            </a:extLst>
          </p:cNvPr>
          <p:cNvGrpSpPr/>
          <p:nvPr/>
        </p:nvGrpSpPr>
        <p:grpSpPr>
          <a:xfrm>
            <a:off x="-323348" y="5274989"/>
            <a:ext cx="1743847" cy="1743847"/>
            <a:chOff x="0" y="0"/>
            <a:chExt cx="6350000" cy="6350000"/>
          </a:xfrm>
        </p:grpSpPr>
        <p:sp>
          <p:nvSpPr>
            <p:cNvPr id="6" name="Freeform 6">
              <a:extLst>
                <a:ext uri="{FF2B5EF4-FFF2-40B4-BE49-F238E27FC236}">
                  <a16:creationId xmlns:a16="http://schemas.microsoft.com/office/drawing/2014/main" id="{1E55F60A-ACF6-8D36-83C1-EE5A20F3974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7" name="Group 7">
            <a:extLst>
              <a:ext uri="{FF2B5EF4-FFF2-40B4-BE49-F238E27FC236}">
                <a16:creationId xmlns:a16="http://schemas.microsoft.com/office/drawing/2014/main" id="{C9F6BAA0-100B-01D1-9471-1045893F178F}"/>
              </a:ext>
            </a:extLst>
          </p:cNvPr>
          <p:cNvGrpSpPr/>
          <p:nvPr/>
        </p:nvGrpSpPr>
        <p:grpSpPr>
          <a:xfrm rot="-10800000">
            <a:off x="10195348" y="923685"/>
            <a:ext cx="768677" cy="768677"/>
            <a:chOff x="0" y="0"/>
            <a:chExt cx="6350000" cy="6350000"/>
          </a:xfrm>
        </p:grpSpPr>
        <p:sp>
          <p:nvSpPr>
            <p:cNvPr id="8" name="Freeform 8">
              <a:extLst>
                <a:ext uri="{FF2B5EF4-FFF2-40B4-BE49-F238E27FC236}">
                  <a16:creationId xmlns:a16="http://schemas.microsoft.com/office/drawing/2014/main" id="{4C777B40-F74E-79FB-639B-927AF414CB1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9" name="Group 9">
            <a:extLst>
              <a:ext uri="{FF2B5EF4-FFF2-40B4-BE49-F238E27FC236}">
                <a16:creationId xmlns:a16="http://schemas.microsoft.com/office/drawing/2014/main" id="{C60D1634-D765-AF92-C739-3F6BAC8196A2}"/>
              </a:ext>
            </a:extLst>
          </p:cNvPr>
          <p:cNvGrpSpPr/>
          <p:nvPr/>
        </p:nvGrpSpPr>
        <p:grpSpPr>
          <a:xfrm rot="-10800000">
            <a:off x="10771501" y="-599870"/>
            <a:ext cx="1743847" cy="1743847"/>
            <a:chOff x="0" y="0"/>
            <a:chExt cx="6350000" cy="6350000"/>
          </a:xfrm>
        </p:grpSpPr>
        <p:sp>
          <p:nvSpPr>
            <p:cNvPr id="10" name="Freeform 10">
              <a:extLst>
                <a:ext uri="{FF2B5EF4-FFF2-40B4-BE49-F238E27FC236}">
                  <a16:creationId xmlns:a16="http://schemas.microsoft.com/office/drawing/2014/main" id="{B0FE3FB3-AD3D-7D67-4688-A9B50C8E5B8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pic>
        <p:nvPicPr>
          <p:cNvPr id="14" name="Picture 13">
            <a:extLst>
              <a:ext uri="{FF2B5EF4-FFF2-40B4-BE49-F238E27FC236}">
                <a16:creationId xmlns:a16="http://schemas.microsoft.com/office/drawing/2014/main" id="{08AE1B00-21D9-9CA7-5E78-7BC738BCEF4A}"/>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a:fillRect/>
          </a:stretch>
        </p:blipFill>
        <p:spPr>
          <a:xfrm>
            <a:off x="4123841" y="447298"/>
            <a:ext cx="3927890" cy="2926080"/>
          </a:xfrm>
          <a:prstGeom prst="rect">
            <a:avLst/>
          </a:prstGeom>
        </p:spPr>
      </p:pic>
      <p:sp>
        <p:nvSpPr>
          <p:cNvPr id="15" name="TextBox 14">
            <a:extLst>
              <a:ext uri="{FF2B5EF4-FFF2-40B4-BE49-F238E27FC236}">
                <a16:creationId xmlns:a16="http://schemas.microsoft.com/office/drawing/2014/main" id="{6CE255B6-BE53-BA82-981D-0810F65413CA}"/>
              </a:ext>
            </a:extLst>
          </p:cNvPr>
          <p:cNvSpPr txBox="1"/>
          <p:nvPr/>
        </p:nvSpPr>
        <p:spPr>
          <a:xfrm>
            <a:off x="755114" y="3639775"/>
            <a:ext cx="10820400" cy="1058367"/>
          </a:xfrm>
          <a:prstGeom prst="rect">
            <a:avLst/>
          </a:prstGeom>
        </p:spPr>
        <p:txBody>
          <a:bodyPr lIns="0" tIns="0" rIns="0" bIns="0" rtlCol="0" anchor="t">
            <a:spAutoFit/>
          </a:bodyPr>
          <a:lstStyle/>
          <a:p>
            <a:pPr algn="ctr" defTabSz="609630">
              <a:lnSpc>
                <a:spcPts val="8766"/>
              </a:lnSpc>
              <a:spcBef>
                <a:spcPct val="0"/>
              </a:spcBef>
            </a:pPr>
            <a:r>
              <a:rPr lang="en-US" sz="5400" dirty="0">
                <a:solidFill>
                  <a:prstClr val="white"/>
                </a:solidFill>
                <a:latin typeface="Roboto" panose="02000000000000000000" pitchFamily="2" charset="0"/>
                <a:ea typeface="Roboto" panose="02000000000000000000" pitchFamily="2" charset="0"/>
                <a:cs typeface="Roboto" panose="02000000000000000000" pitchFamily="2" charset="0"/>
              </a:rPr>
              <a:t>Chair Reflections </a:t>
            </a:r>
          </a:p>
        </p:txBody>
      </p:sp>
      <p:sp>
        <p:nvSpPr>
          <p:cNvPr id="16" name="TextBox 16">
            <a:extLst>
              <a:ext uri="{FF2B5EF4-FFF2-40B4-BE49-F238E27FC236}">
                <a16:creationId xmlns:a16="http://schemas.microsoft.com/office/drawing/2014/main" id="{7065223A-C118-59C4-5196-C75E24119970}"/>
              </a:ext>
            </a:extLst>
          </p:cNvPr>
          <p:cNvSpPr txBox="1"/>
          <p:nvPr/>
        </p:nvSpPr>
        <p:spPr>
          <a:xfrm>
            <a:off x="1416610" y="5154321"/>
            <a:ext cx="9358782" cy="1590115"/>
          </a:xfrm>
          <a:prstGeom prst="rect">
            <a:avLst/>
          </a:prstGeom>
        </p:spPr>
        <p:txBody>
          <a:bodyPr wrap="square" lIns="0" tIns="0" rIns="0" bIns="0" rtlCol="0" anchor="t">
            <a:spAutoFit/>
          </a:bodyPr>
          <a:lstStyle/>
          <a:p>
            <a:pPr algn="ctr" defTabSz="609630">
              <a:spcBef>
                <a:spcPct val="0"/>
              </a:spcBef>
              <a:spcAft>
                <a:spcPts val="1200"/>
              </a:spcAft>
            </a:pPr>
            <a:r>
              <a:rPr lang="en-US" sz="2933" b="1" spc="692" dirty="0">
                <a:solidFill>
                  <a:srgbClr val="92D050"/>
                </a:solidFill>
                <a:latin typeface="Roboto"/>
              </a:rPr>
              <a:t>Steve Lommel</a:t>
            </a:r>
          </a:p>
          <a:p>
            <a:pPr algn="ctr" defTabSz="609630">
              <a:spcBef>
                <a:spcPct val="0"/>
              </a:spcBef>
            </a:pPr>
            <a:r>
              <a:rPr lang="en-US" sz="3200" dirty="0">
                <a:solidFill>
                  <a:srgbClr val="8DC63F"/>
                </a:solidFill>
                <a:latin typeface="Roboto"/>
                <a:ea typeface="Roboto"/>
                <a:cs typeface="Roboto"/>
                <a:sym typeface="Roboto"/>
              </a:rPr>
              <a:t>Associate Dean CALS &amp; Director NCAR </a:t>
            </a:r>
          </a:p>
          <a:p>
            <a:pPr algn="ctr" defTabSz="609630">
              <a:spcBef>
                <a:spcPct val="0"/>
              </a:spcBef>
            </a:pPr>
            <a:r>
              <a:rPr lang="en-US" sz="3200" dirty="0">
                <a:solidFill>
                  <a:srgbClr val="8DC63F"/>
                </a:solidFill>
                <a:latin typeface="Roboto"/>
                <a:ea typeface="Roboto"/>
                <a:cs typeface="Roboto"/>
                <a:sym typeface="Roboto"/>
              </a:rPr>
              <a:t>North Carolina State University</a:t>
            </a:r>
          </a:p>
        </p:txBody>
      </p:sp>
      <p:pic>
        <p:nvPicPr>
          <p:cNvPr id="12" name="Picture 11" descr="A person with a beard and glasses&#10;&#10;Description automatically generated">
            <a:extLst>
              <a:ext uri="{FF2B5EF4-FFF2-40B4-BE49-F238E27FC236}">
                <a16:creationId xmlns:a16="http://schemas.microsoft.com/office/drawing/2014/main" id="{35F8AF97-BA93-1EB6-DF27-2306847DE0ED}"/>
              </a:ext>
            </a:extLst>
          </p:cNvPr>
          <p:cNvPicPr>
            <a:picLocks noChangeAspect="1"/>
          </p:cNvPicPr>
          <p:nvPr/>
        </p:nvPicPr>
        <p:blipFill rotWithShape="1">
          <a:blip r:embed="rId5">
            <a:extLst>
              <a:ext uri="{28A0092B-C50C-407E-A947-70E740481C1C}">
                <a14:useLocalDpi xmlns:a14="http://schemas.microsoft.com/office/drawing/2010/main" val="0"/>
              </a:ext>
            </a:extLst>
          </a:blip>
          <a:srcRect l="4470" r="4907"/>
          <a:stretch/>
        </p:blipFill>
        <p:spPr bwMode="auto">
          <a:xfrm>
            <a:off x="8810654" y="799612"/>
            <a:ext cx="2549493" cy="2468880"/>
          </a:xfrm>
          <a:prstGeom prst="ellipse">
            <a:avLst/>
          </a:prstGeom>
          <a:ln w="76200">
            <a:solidFill>
              <a:srgbClr val="92D05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7542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2E42421-E665-6181-322F-E0282DEBE9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7B6E01-4220-8E8D-8ABD-B0AF1E7F577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a:solidFill>
                <a:prstClr val="black"/>
              </a:solidFill>
              <a:latin typeface="Calibri"/>
            </a:endParaRPr>
          </a:p>
        </p:txBody>
      </p:sp>
      <p:grpSp>
        <p:nvGrpSpPr>
          <p:cNvPr id="3" name="Group 3">
            <a:extLst>
              <a:ext uri="{FF2B5EF4-FFF2-40B4-BE49-F238E27FC236}">
                <a16:creationId xmlns:a16="http://schemas.microsoft.com/office/drawing/2014/main" id="{F3FE39C5-92E3-5475-0741-9C38EBB01DF7}"/>
              </a:ext>
            </a:extLst>
          </p:cNvPr>
          <p:cNvGrpSpPr/>
          <p:nvPr/>
        </p:nvGrpSpPr>
        <p:grpSpPr>
          <a:xfrm>
            <a:off x="1227976" y="4726603"/>
            <a:ext cx="768677" cy="768677"/>
            <a:chOff x="0" y="0"/>
            <a:chExt cx="6350000" cy="6350000"/>
          </a:xfrm>
        </p:grpSpPr>
        <p:sp>
          <p:nvSpPr>
            <p:cNvPr id="4" name="Freeform 4">
              <a:extLst>
                <a:ext uri="{FF2B5EF4-FFF2-40B4-BE49-F238E27FC236}">
                  <a16:creationId xmlns:a16="http://schemas.microsoft.com/office/drawing/2014/main" id="{60F0641E-6FEC-7FBA-CD1E-C2A67C94C47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5" name="Group 5">
            <a:extLst>
              <a:ext uri="{FF2B5EF4-FFF2-40B4-BE49-F238E27FC236}">
                <a16:creationId xmlns:a16="http://schemas.microsoft.com/office/drawing/2014/main" id="{3788E233-98FA-6967-6825-DDE972147754}"/>
              </a:ext>
            </a:extLst>
          </p:cNvPr>
          <p:cNvGrpSpPr/>
          <p:nvPr/>
        </p:nvGrpSpPr>
        <p:grpSpPr>
          <a:xfrm>
            <a:off x="-323348" y="5274989"/>
            <a:ext cx="1743847" cy="1743847"/>
            <a:chOff x="0" y="0"/>
            <a:chExt cx="6350000" cy="6350000"/>
          </a:xfrm>
        </p:grpSpPr>
        <p:sp>
          <p:nvSpPr>
            <p:cNvPr id="6" name="Freeform 6">
              <a:extLst>
                <a:ext uri="{FF2B5EF4-FFF2-40B4-BE49-F238E27FC236}">
                  <a16:creationId xmlns:a16="http://schemas.microsoft.com/office/drawing/2014/main" id="{38DCAD88-69D4-DFC8-4642-234B8578538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7" name="Group 7">
            <a:extLst>
              <a:ext uri="{FF2B5EF4-FFF2-40B4-BE49-F238E27FC236}">
                <a16:creationId xmlns:a16="http://schemas.microsoft.com/office/drawing/2014/main" id="{A60CD799-46AE-2FA0-08D9-D5B65F2E2AB6}"/>
              </a:ext>
            </a:extLst>
          </p:cNvPr>
          <p:cNvGrpSpPr/>
          <p:nvPr/>
        </p:nvGrpSpPr>
        <p:grpSpPr>
          <a:xfrm rot="-10800000">
            <a:off x="10195348" y="923685"/>
            <a:ext cx="768677" cy="768677"/>
            <a:chOff x="0" y="0"/>
            <a:chExt cx="6350000" cy="6350000"/>
          </a:xfrm>
        </p:grpSpPr>
        <p:sp>
          <p:nvSpPr>
            <p:cNvPr id="8" name="Freeform 8">
              <a:extLst>
                <a:ext uri="{FF2B5EF4-FFF2-40B4-BE49-F238E27FC236}">
                  <a16:creationId xmlns:a16="http://schemas.microsoft.com/office/drawing/2014/main" id="{5D1477EE-9DC8-DFA2-D304-6B414D71A59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9" name="Group 9">
            <a:extLst>
              <a:ext uri="{FF2B5EF4-FFF2-40B4-BE49-F238E27FC236}">
                <a16:creationId xmlns:a16="http://schemas.microsoft.com/office/drawing/2014/main" id="{2609DE1B-19BB-DF64-BB7A-EBE4F978757B}"/>
              </a:ext>
            </a:extLst>
          </p:cNvPr>
          <p:cNvGrpSpPr/>
          <p:nvPr/>
        </p:nvGrpSpPr>
        <p:grpSpPr>
          <a:xfrm rot="-10800000">
            <a:off x="10771501" y="-599870"/>
            <a:ext cx="1743847" cy="1743847"/>
            <a:chOff x="0" y="0"/>
            <a:chExt cx="6350000" cy="6350000"/>
          </a:xfrm>
        </p:grpSpPr>
        <p:sp>
          <p:nvSpPr>
            <p:cNvPr id="10" name="Freeform 10">
              <a:extLst>
                <a:ext uri="{FF2B5EF4-FFF2-40B4-BE49-F238E27FC236}">
                  <a16:creationId xmlns:a16="http://schemas.microsoft.com/office/drawing/2014/main" id="{BE55D48A-A21A-41F4-AF3C-CDE82CF4F58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sp>
        <p:nvSpPr>
          <p:cNvPr id="14" name="TextBox 14">
            <a:extLst>
              <a:ext uri="{FF2B5EF4-FFF2-40B4-BE49-F238E27FC236}">
                <a16:creationId xmlns:a16="http://schemas.microsoft.com/office/drawing/2014/main" id="{180AAAB2-C304-26AD-1FE5-FD82B74C7004}"/>
              </a:ext>
            </a:extLst>
          </p:cNvPr>
          <p:cNvSpPr txBox="1"/>
          <p:nvPr/>
        </p:nvSpPr>
        <p:spPr>
          <a:xfrm>
            <a:off x="685800" y="2899816"/>
            <a:ext cx="10820400" cy="1058367"/>
          </a:xfrm>
          <a:prstGeom prst="rect">
            <a:avLst/>
          </a:prstGeom>
        </p:spPr>
        <p:txBody>
          <a:bodyPr lIns="0" tIns="0" rIns="0" bIns="0" rtlCol="0" anchor="t">
            <a:spAutoFit/>
          </a:bodyPr>
          <a:lstStyle/>
          <a:p>
            <a:pPr algn="ctr" defTabSz="609630">
              <a:lnSpc>
                <a:spcPts val="8766"/>
              </a:lnSpc>
              <a:spcBef>
                <a:spcPct val="0"/>
              </a:spcBef>
            </a:pPr>
            <a:r>
              <a:rPr lang="en-US" sz="5400" dirty="0">
                <a:solidFill>
                  <a:prstClr val="white"/>
                </a:solidFill>
                <a:latin typeface="Roboto Bold"/>
              </a:rPr>
              <a:t>Incoming Chair Initiatives</a:t>
            </a:r>
          </a:p>
        </p:txBody>
      </p:sp>
      <p:pic>
        <p:nvPicPr>
          <p:cNvPr id="13" name="Picture 12" descr="A black background with white text&#10;&#10;AI-generated content may be incorrect.">
            <a:extLst>
              <a:ext uri="{FF2B5EF4-FFF2-40B4-BE49-F238E27FC236}">
                <a16:creationId xmlns:a16="http://schemas.microsoft.com/office/drawing/2014/main" id="{F7E754B6-820B-3F8D-3620-80C46879BB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666223" y="30169"/>
            <a:ext cx="6477091" cy="2194560"/>
          </a:xfrm>
          <a:prstGeom prst="rect">
            <a:avLst/>
          </a:prstGeom>
        </p:spPr>
      </p:pic>
      <p:sp>
        <p:nvSpPr>
          <p:cNvPr id="15" name="TextBox 16">
            <a:extLst>
              <a:ext uri="{FF2B5EF4-FFF2-40B4-BE49-F238E27FC236}">
                <a16:creationId xmlns:a16="http://schemas.microsoft.com/office/drawing/2014/main" id="{4E46000E-D7C4-B93D-3858-D7E3646AC1C3}"/>
              </a:ext>
            </a:extLst>
          </p:cNvPr>
          <p:cNvSpPr txBox="1"/>
          <p:nvPr/>
        </p:nvSpPr>
        <p:spPr>
          <a:xfrm>
            <a:off x="2646300" y="4953591"/>
            <a:ext cx="7675571" cy="1549014"/>
          </a:xfrm>
          <a:prstGeom prst="rect">
            <a:avLst/>
          </a:prstGeom>
        </p:spPr>
        <p:txBody>
          <a:bodyPr wrap="square" lIns="0" tIns="0" rIns="0" bIns="0" rtlCol="0" anchor="t">
            <a:spAutoFit/>
          </a:bodyPr>
          <a:lstStyle/>
          <a:p>
            <a:pPr algn="ctr" defTabSz="609630">
              <a:spcBef>
                <a:spcPct val="0"/>
              </a:spcBef>
              <a:spcAft>
                <a:spcPts val="1200"/>
              </a:spcAft>
            </a:pPr>
            <a:r>
              <a:rPr lang="en-US" sz="3200" b="1" spc="692" dirty="0">
                <a:solidFill>
                  <a:srgbClr val="92D050"/>
                </a:solidFill>
                <a:latin typeface="Roboto"/>
              </a:rPr>
              <a:t>Chandra Reddy</a:t>
            </a:r>
            <a:endParaRPr lang="en-US" sz="2933" b="1" spc="692" dirty="0">
              <a:solidFill>
                <a:srgbClr val="92D050"/>
              </a:solidFill>
              <a:latin typeface="Roboto"/>
            </a:endParaRPr>
          </a:p>
          <a:p>
            <a:pPr algn="ctr" defTabSz="609630">
              <a:spcBef>
                <a:spcPct val="0"/>
              </a:spcBef>
            </a:pPr>
            <a:r>
              <a:rPr lang="en-US" sz="2933" spc="692" dirty="0">
                <a:solidFill>
                  <a:srgbClr val="92D050"/>
                </a:solidFill>
                <a:latin typeface="Roboto"/>
              </a:rPr>
              <a:t>Dean &amp; Director, </a:t>
            </a:r>
          </a:p>
          <a:p>
            <a:pPr algn="ctr" defTabSz="609630">
              <a:spcBef>
                <a:spcPct val="0"/>
              </a:spcBef>
            </a:pPr>
            <a:r>
              <a:rPr lang="en-US" sz="2933" spc="692" dirty="0">
                <a:solidFill>
                  <a:srgbClr val="92D050"/>
                </a:solidFill>
                <a:latin typeface="Roboto"/>
              </a:rPr>
              <a:t>Tennessee State University</a:t>
            </a:r>
          </a:p>
        </p:txBody>
      </p:sp>
      <p:pic>
        <p:nvPicPr>
          <p:cNvPr id="11" name="Picture 10">
            <a:extLst>
              <a:ext uri="{FF2B5EF4-FFF2-40B4-BE49-F238E27FC236}">
                <a16:creationId xmlns:a16="http://schemas.microsoft.com/office/drawing/2014/main" id="{81606396-F471-0249-3FAF-8A3100C88D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143314" y="346852"/>
            <a:ext cx="2510870" cy="2468880"/>
          </a:xfrm>
          <a:prstGeom prst="ellipse">
            <a:avLst/>
          </a:prstGeom>
          <a:ln w="76200">
            <a:solidFill>
              <a:srgbClr val="92D050"/>
            </a:solidFill>
          </a:ln>
        </p:spPr>
      </p:pic>
    </p:spTree>
    <p:extLst>
      <p:ext uri="{BB962C8B-B14F-4D97-AF65-F5344CB8AC3E}">
        <p14:creationId xmlns:p14="http://schemas.microsoft.com/office/powerpoint/2010/main" val="3778227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FC345E7-9E5B-0D74-2B5B-15FADF66C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96" y="5718221"/>
            <a:ext cx="4342398" cy="11397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04B7F9-C6FD-E385-E982-B4A084240A2F}"/>
              </a:ext>
            </a:extLst>
          </p:cNvPr>
          <p:cNvSpPr txBox="1"/>
          <p:nvPr/>
        </p:nvSpPr>
        <p:spPr>
          <a:xfrm>
            <a:off x="1584214" y="212637"/>
            <a:ext cx="572332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rebuchet MS" panose="020B0603020202020204"/>
                <a:ea typeface="+mn-ea"/>
                <a:cs typeface="+mn-cs"/>
              </a:rPr>
              <a:t>2025 – 2026 agInnovation Priorities</a:t>
            </a:r>
          </a:p>
        </p:txBody>
      </p:sp>
      <p:sp>
        <p:nvSpPr>
          <p:cNvPr id="5" name="TextBox 4">
            <a:extLst>
              <a:ext uri="{FF2B5EF4-FFF2-40B4-BE49-F238E27FC236}">
                <a16:creationId xmlns:a16="http://schemas.microsoft.com/office/drawing/2014/main" id="{4EB9472E-8871-F012-FF1D-FBB93F120112}"/>
              </a:ext>
            </a:extLst>
          </p:cNvPr>
          <p:cNvSpPr txBox="1"/>
          <p:nvPr/>
        </p:nvSpPr>
        <p:spPr>
          <a:xfrm>
            <a:off x="656824" y="821875"/>
            <a:ext cx="9028090" cy="541149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Enhance Funding for Agricultural Research</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Advocate for increased appropriations for USDA-NIFA to boost capacity program funding.</a:t>
            </a: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Engage relevant federal funding agencies and organizations to diversify and expand the competitive research funding portfolio.</a:t>
            </a:r>
          </a:p>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Address Critical Infrastructure Needs</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742950" marR="0" lvl="1" indent="-28575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Identify and implement both short- and long-term strategies to increase funding for the Research Facilities Act.</a:t>
            </a:r>
          </a:p>
          <a:p>
            <a:pPr marL="742950" marR="0" lvl="1" indent="-28575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Provide guidance on the Research Facilities Act implementation to meet the infrastructure needs of colleges of agriculture at Land-grant universities, small to large.</a:t>
            </a:r>
          </a:p>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Increase Organizational Visibility and Impact</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742950" marR="0" lvl="1" indent="-28575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Strategically enhance external communications, marketing, brand recognition, and public relations efforts to elevate the visibility and impact of the organization.</a:t>
            </a:r>
          </a:p>
          <a:p>
            <a:pPr marL="742950" marR="0" lvl="1" indent="-28575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Expand partnerships and engagement within the Land-grant University community and with federal agencies, industry, and foundations to support collaborative initiatives. </a:t>
            </a:r>
          </a:p>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Intensify Strategic Actions to Position Food Security as a Cornerstone of National Security</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Demonstrate how a stable food supply underpins economic growth and plays a critical role in reducing poverty.</a:t>
            </a: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Emphasize the importance of a well-nourished population in sustaining a productive workforce and maintaining national defense readiness.</a:t>
            </a: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Highlight the role of national security in ensuring resilience to food supply disruptions caused by natural disasters, pandemics, or cyber threats.</a:t>
            </a: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Underscore the strategic importance of protecting agricultural infrastructure and food distribution systems to safeguard national interests.</a:t>
            </a:r>
          </a:p>
        </p:txBody>
      </p:sp>
    </p:spTree>
    <p:extLst>
      <p:ext uri="{BB962C8B-B14F-4D97-AF65-F5344CB8AC3E}">
        <p14:creationId xmlns:p14="http://schemas.microsoft.com/office/powerpoint/2010/main" val="874323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3DA4-4CF8-E07E-455A-5D1061CBFC2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266E375-AEBE-E061-26C4-9E332345E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96" y="5718221"/>
            <a:ext cx="4342398" cy="11397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96FE07-0375-F080-F278-4AD8CE6FCB6A}"/>
              </a:ext>
            </a:extLst>
          </p:cNvPr>
          <p:cNvSpPr txBox="1"/>
          <p:nvPr/>
        </p:nvSpPr>
        <p:spPr>
          <a:xfrm>
            <a:off x="1839517" y="197248"/>
            <a:ext cx="605295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rebuchet MS" panose="020B0603020202020204"/>
                <a:ea typeface="+mn-ea"/>
                <a:cs typeface="+mn-cs"/>
              </a:rPr>
              <a:t>2025 – 2026 agInnovation Chair’s Initiatives</a:t>
            </a:r>
          </a:p>
        </p:txBody>
      </p:sp>
      <p:sp>
        <p:nvSpPr>
          <p:cNvPr id="5" name="TextBox 4">
            <a:extLst>
              <a:ext uri="{FF2B5EF4-FFF2-40B4-BE49-F238E27FC236}">
                <a16:creationId xmlns:a16="http://schemas.microsoft.com/office/drawing/2014/main" id="{E650C3B3-6E65-6B7A-63EF-EF898FE0663B}"/>
              </a:ext>
            </a:extLst>
          </p:cNvPr>
          <p:cNvSpPr txBox="1"/>
          <p:nvPr/>
        </p:nvSpPr>
        <p:spPr>
          <a:xfrm>
            <a:off x="618187" y="814234"/>
            <a:ext cx="9028090" cy="541943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Build a Healthier Nation Through Prevention Research and Innovation</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Role of diet in preventing chronic diseases (MAHA Report)</a:t>
            </a: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Ensuring a safe and nutritious food supply</a:t>
            </a:r>
          </a:p>
          <a:p>
            <a:pPr marL="1257300" marR="0" lvl="2"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Innovations in low/minimum processed foods</a:t>
            </a:r>
          </a:p>
          <a:p>
            <a:pPr marL="1257300" marR="0" lvl="2"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Innovations in minimizing chemicals/food additives</a:t>
            </a:r>
          </a:p>
          <a:p>
            <a:pPr marL="1257300" marR="0" lvl="2"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Extending shelf life through natural/alternate means</a:t>
            </a:r>
          </a:p>
          <a:p>
            <a:pPr marL="914400" marR="0" lvl="2" indent="0" algn="l" defTabSz="457200" rtl="0" eaLnBrk="1" fontAlgn="auto" latinLnBrk="0" hangingPunct="1">
              <a:lnSpc>
                <a:spcPct val="100000"/>
              </a:lnSpc>
              <a:spcBef>
                <a:spcPts val="115"/>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Transform Agriculture Production System through new Technologies</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Labor Shortages &amp; Rising Costs</a:t>
            </a:r>
          </a:p>
          <a:p>
            <a:pPr marL="1200150" marR="0" lvl="2" indent="-28575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AI, automation, and robotics address persistent labor shortages and reduce reliance on manual labor, which is becoming more expensive and scarcer.</a:t>
            </a:r>
          </a:p>
          <a:p>
            <a:pPr marL="742950" marR="0" lvl="1" indent="-28575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Precision Agriculture using sensors, drones, and AI</a:t>
            </a:r>
          </a:p>
          <a:p>
            <a:pPr marL="1200150" marR="0" lvl="2" indent="-28575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Low and precise application of farm inputs and optimization of planting, irrigation, and harvesting to improve farm profitability and soil health.</a:t>
            </a:r>
          </a:p>
          <a:p>
            <a:pPr marL="914400" marR="0" lvl="2" indent="0" algn="l" defTabSz="457200" rtl="0" eaLnBrk="1" fontAlgn="auto" latinLnBrk="0" hangingPunct="1">
              <a:lnSpc>
                <a:spcPct val="100000"/>
              </a:lnSpc>
              <a:spcBef>
                <a:spcPts val="115"/>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Finalize the Roadmap</a:t>
            </a:r>
          </a:p>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15"/>
              </a:spcBef>
              <a:spcAft>
                <a:spcPts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Create a formal framework to facilitate research collaboration between 1862 and 1994 Land-grant universities with 1890 Centers of Excellence</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Use the multistate project portfolio </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as a tool to facilitate research collaborations across the land-grant system, institutional relationships among all LGUs.</a:t>
            </a:r>
          </a:p>
          <a:p>
            <a:pPr marL="800100" marR="0" lvl="1" indent="-342900" algn="l" defTabSz="457200" rtl="0" eaLnBrk="1" fontAlgn="auto" latinLnBrk="0" hangingPunct="1">
              <a:lnSpc>
                <a:spcPct val="100000"/>
              </a:lnSpc>
              <a:spcBef>
                <a:spcPts val="115"/>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Leverage 1890 Centers of Excellence </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as platforms to foster systemwide collaboration across the land-grant system.</a:t>
            </a:r>
          </a:p>
        </p:txBody>
      </p:sp>
    </p:spTree>
    <p:extLst>
      <p:ext uri="{BB962C8B-B14F-4D97-AF65-F5344CB8AC3E}">
        <p14:creationId xmlns:p14="http://schemas.microsoft.com/office/powerpoint/2010/main" val="16032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A3D5F-5E84-4978-322C-B6D5A93CC1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60A8A-CA64-6461-092D-037D865715E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defRPr/>
            </a:pPr>
            <a:endParaRPr lang="en-US" sz="1200">
              <a:solidFill>
                <a:prstClr val="black"/>
              </a:solidFill>
              <a:latin typeface="Calibri"/>
            </a:endParaRPr>
          </a:p>
        </p:txBody>
      </p:sp>
      <p:grpSp>
        <p:nvGrpSpPr>
          <p:cNvPr id="3" name="Group 3">
            <a:extLst>
              <a:ext uri="{FF2B5EF4-FFF2-40B4-BE49-F238E27FC236}">
                <a16:creationId xmlns:a16="http://schemas.microsoft.com/office/drawing/2014/main" id="{09767F37-8543-2B86-42F4-ED89991F5F45}"/>
              </a:ext>
            </a:extLst>
          </p:cNvPr>
          <p:cNvGrpSpPr>
            <a:grpSpLocks noChangeAspect="1"/>
          </p:cNvGrpSpPr>
          <p:nvPr/>
        </p:nvGrpSpPr>
        <p:grpSpPr>
          <a:xfrm>
            <a:off x="-1737449" y="-1194277"/>
            <a:ext cx="9259253" cy="9259253"/>
            <a:chOff x="0" y="0"/>
            <a:chExt cx="6355080" cy="6355080"/>
          </a:xfrm>
        </p:grpSpPr>
        <p:sp>
          <p:nvSpPr>
            <p:cNvPr id="4" name="Freeform 4">
              <a:extLst>
                <a:ext uri="{FF2B5EF4-FFF2-40B4-BE49-F238E27FC236}">
                  <a16:creationId xmlns:a16="http://schemas.microsoft.com/office/drawing/2014/main" id="{4423DF9E-AFD7-30C3-6FE2-A23039215D25}"/>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pPr defTabSz="609630">
                <a:defRPr/>
              </a:pPr>
              <a:endParaRPr lang="en-US" sz="1200">
                <a:solidFill>
                  <a:prstClr val="black"/>
                </a:solidFill>
                <a:latin typeface="Calibri"/>
              </a:endParaRPr>
            </a:p>
          </p:txBody>
        </p:sp>
      </p:grpSp>
      <p:grpSp>
        <p:nvGrpSpPr>
          <p:cNvPr id="5" name="Group 5">
            <a:extLst>
              <a:ext uri="{FF2B5EF4-FFF2-40B4-BE49-F238E27FC236}">
                <a16:creationId xmlns:a16="http://schemas.microsoft.com/office/drawing/2014/main" id="{2E9BBD7B-9A67-E3C3-C693-CEA5EE1D2108}"/>
              </a:ext>
            </a:extLst>
          </p:cNvPr>
          <p:cNvGrpSpPr/>
          <p:nvPr/>
        </p:nvGrpSpPr>
        <p:grpSpPr>
          <a:xfrm>
            <a:off x="-1765182" y="-1185673"/>
            <a:ext cx="9259253" cy="9259253"/>
            <a:chOff x="0" y="0"/>
            <a:chExt cx="812800" cy="812800"/>
          </a:xfrm>
        </p:grpSpPr>
        <p:sp>
          <p:nvSpPr>
            <p:cNvPr id="6" name="Freeform 6">
              <a:extLst>
                <a:ext uri="{FF2B5EF4-FFF2-40B4-BE49-F238E27FC236}">
                  <a16:creationId xmlns:a16="http://schemas.microsoft.com/office/drawing/2014/main" id="{D242BC33-3751-277F-BB05-331C6D3E628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24B"/>
            </a:solidFill>
          </p:spPr>
          <p:txBody>
            <a:bodyPr/>
            <a:lstStyle/>
            <a:p>
              <a:pPr defTabSz="609630">
                <a:defRPr/>
              </a:pPr>
              <a:endParaRPr lang="en-US" sz="1200">
                <a:solidFill>
                  <a:prstClr val="black"/>
                </a:solidFill>
                <a:latin typeface="Calibri"/>
              </a:endParaRPr>
            </a:p>
          </p:txBody>
        </p:sp>
        <p:sp>
          <p:nvSpPr>
            <p:cNvPr id="7" name="TextBox 7">
              <a:extLst>
                <a:ext uri="{FF2B5EF4-FFF2-40B4-BE49-F238E27FC236}">
                  <a16:creationId xmlns:a16="http://schemas.microsoft.com/office/drawing/2014/main" id="{BC389CA7-EF73-77B7-5C3F-8986554D2889}"/>
                </a:ext>
              </a:extLst>
            </p:cNvPr>
            <p:cNvSpPr txBox="1"/>
            <p:nvPr/>
          </p:nvSpPr>
          <p:spPr>
            <a:xfrm>
              <a:off x="76200" y="19050"/>
              <a:ext cx="660400" cy="717550"/>
            </a:xfrm>
            <a:prstGeom prst="rect">
              <a:avLst/>
            </a:prstGeom>
          </p:spPr>
          <p:txBody>
            <a:bodyPr lIns="33867" tIns="33867" rIns="33867" bIns="33867" rtlCol="0" anchor="ctr"/>
            <a:lstStyle/>
            <a:p>
              <a:pPr algn="ctr" defTabSz="609630">
                <a:lnSpc>
                  <a:spcPts val="2239"/>
                </a:lnSpc>
                <a:defRPr/>
              </a:pPr>
              <a:endParaRPr sz="1200">
                <a:solidFill>
                  <a:prstClr val="black"/>
                </a:solidFill>
                <a:latin typeface="Calibri"/>
              </a:endParaRPr>
            </a:p>
          </p:txBody>
        </p:sp>
      </p:grpSp>
      <p:grpSp>
        <p:nvGrpSpPr>
          <p:cNvPr id="8" name="Group 8">
            <a:extLst>
              <a:ext uri="{FF2B5EF4-FFF2-40B4-BE49-F238E27FC236}">
                <a16:creationId xmlns:a16="http://schemas.microsoft.com/office/drawing/2014/main" id="{BC594D9B-AD5B-F10C-5D7D-86690F45ECC0}"/>
              </a:ext>
            </a:extLst>
          </p:cNvPr>
          <p:cNvGrpSpPr/>
          <p:nvPr/>
        </p:nvGrpSpPr>
        <p:grpSpPr>
          <a:xfrm>
            <a:off x="4526881" y="2063562"/>
            <a:ext cx="7665119" cy="2760785"/>
            <a:chOff x="0" y="0"/>
            <a:chExt cx="3028195" cy="1090680"/>
          </a:xfrm>
        </p:grpSpPr>
        <p:sp>
          <p:nvSpPr>
            <p:cNvPr id="9" name="Freeform 9">
              <a:extLst>
                <a:ext uri="{FF2B5EF4-FFF2-40B4-BE49-F238E27FC236}">
                  <a16:creationId xmlns:a16="http://schemas.microsoft.com/office/drawing/2014/main" id="{84A8F378-C418-0EE2-DA78-69FAD22125CC}"/>
                </a:ext>
              </a:extLst>
            </p:cNvPr>
            <p:cNvSpPr/>
            <p:nvPr/>
          </p:nvSpPr>
          <p:spPr>
            <a:xfrm>
              <a:off x="0" y="0"/>
              <a:ext cx="3028195" cy="1090680"/>
            </a:xfrm>
            <a:custGeom>
              <a:avLst/>
              <a:gdLst/>
              <a:ahLst/>
              <a:cxnLst/>
              <a:rect l="l" t="t" r="r" b="b"/>
              <a:pathLst>
                <a:path w="3028195" h="1090680">
                  <a:moveTo>
                    <a:pt x="0" y="0"/>
                  </a:moveTo>
                  <a:lnTo>
                    <a:pt x="3028195" y="0"/>
                  </a:lnTo>
                  <a:lnTo>
                    <a:pt x="3028195" y="1090680"/>
                  </a:lnTo>
                  <a:lnTo>
                    <a:pt x="0" y="1090680"/>
                  </a:lnTo>
                  <a:close/>
                </a:path>
              </a:pathLst>
            </a:custGeom>
            <a:solidFill>
              <a:srgbClr val="8DC63F"/>
            </a:solidFill>
          </p:spPr>
          <p:txBody>
            <a:bodyPr/>
            <a:lstStyle/>
            <a:p>
              <a:pPr defTabSz="609630">
                <a:defRPr/>
              </a:pPr>
              <a:endParaRPr lang="en-US" sz="1200">
                <a:solidFill>
                  <a:prstClr val="black"/>
                </a:solidFill>
                <a:latin typeface="Calibri"/>
              </a:endParaRPr>
            </a:p>
          </p:txBody>
        </p:sp>
        <p:sp>
          <p:nvSpPr>
            <p:cNvPr id="10" name="TextBox 10">
              <a:extLst>
                <a:ext uri="{FF2B5EF4-FFF2-40B4-BE49-F238E27FC236}">
                  <a16:creationId xmlns:a16="http://schemas.microsoft.com/office/drawing/2014/main" id="{4102D029-D4D4-4972-2315-27425124D83F}"/>
                </a:ext>
              </a:extLst>
            </p:cNvPr>
            <p:cNvSpPr txBox="1"/>
            <p:nvPr/>
          </p:nvSpPr>
          <p:spPr>
            <a:xfrm>
              <a:off x="0" y="-57150"/>
              <a:ext cx="812800" cy="869950"/>
            </a:xfrm>
            <a:prstGeom prst="rect">
              <a:avLst/>
            </a:prstGeom>
          </p:spPr>
          <p:txBody>
            <a:bodyPr lIns="33867" tIns="33867" rIns="33867" bIns="33867" rtlCol="0" anchor="ctr"/>
            <a:lstStyle/>
            <a:p>
              <a:pPr algn="ctr" defTabSz="609630">
                <a:lnSpc>
                  <a:spcPts val="2239"/>
                </a:lnSpc>
                <a:defRPr/>
              </a:pPr>
              <a:endParaRPr sz="1200">
                <a:solidFill>
                  <a:prstClr val="black"/>
                </a:solidFill>
                <a:latin typeface="Calibri"/>
              </a:endParaRPr>
            </a:p>
          </p:txBody>
        </p:sp>
      </p:grpSp>
      <p:sp>
        <p:nvSpPr>
          <p:cNvPr id="11" name="AutoShape 11">
            <a:extLst>
              <a:ext uri="{FF2B5EF4-FFF2-40B4-BE49-F238E27FC236}">
                <a16:creationId xmlns:a16="http://schemas.microsoft.com/office/drawing/2014/main" id="{21ED6794-305E-8113-1F0A-D0419A7FF7BB}"/>
              </a:ext>
            </a:extLst>
          </p:cNvPr>
          <p:cNvSpPr/>
          <p:nvPr/>
        </p:nvSpPr>
        <p:spPr>
          <a:xfrm>
            <a:off x="5043089" y="2066737"/>
            <a:ext cx="7148911" cy="0"/>
          </a:xfrm>
          <a:prstGeom prst="line">
            <a:avLst/>
          </a:prstGeom>
          <a:ln w="38100" cap="flat">
            <a:solidFill>
              <a:srgbClr val="FFFFFF"/>
            </a:solidFill>
            <a:prstDash val="solid"/>
            <a:headEnd type="none" w="sm" len="sm"/>
            <a:tailEnd type="none" w="sm" len="sm"/>
          </a:ln>
        </p:spPr>
        <p:txBody>
          <a:bodyPr/>
          <a:lstStyle/>
          <a:p>
            <a:pPr defTabSz="609630">
              <a:defRPr/>
            </a:pPr>
            <a:endParaRPr lang="en-US" sz="1200">
              <a:solidFill>
                <a:prstClr val="black"/>
              </a:solidFill>
              <a:latin typeface="Calibri"/>
            </a:endParaRPr>
          </a:p>
        </p:txBody>
      </p:sp>
      <p:sp>
        <p:nvSpPr>
          <p:cNvPr id="12" name="AutoShape 12">
            <a:extLst>
              <a:ext uri="{FF2B5EF4-FFF2-40B4-BE49-F238E27FC236}">
                <a16:creationId xmlns:a16="http://schemas.microsoft.com/office/drawing/2014/main" id="{2CF1FFBB-7CB4-F568-26DA-FF21F84D096B}"/>
              </a:ext>
            </a:extLst>
          </p:cNvPr>
          <p:cNvSpPr/>
          <p:nvPr/>
        </p:nvSpPr>
        <p:spPr>
          <a:xfrm>
            <a:off x="5043089" y="4798946"/>
            <a:ext cx="7148911" cy="0"/>
          </a:xfrm>
          <a:prstGeom prst="line">
            <a:avLst/>
          </a:prstGeom>
          <a:ln w="38100" cap="flat">
            <a:solidFill>
              <a:srgbClr val="FFFFFF"/>
            </a:solidFill>
            <a:prstDash val="solid"/>
            <a:headEnd type="none" w="sm" len="sm"/>
            <a:tailEnd type="none" w="sm" len="sm"/>
          </a:ln>
        </p:spPr>
        <p:txBody>
          <a:bodyPr/>
          <a:lstStyle/>
          <a:p>
            <a:pPr defTabSz="609630">
              <a:defRPr/>
            </a:pPr>
            <a:endParaRPr lang="en-US" sz="1200">
              <a:solidFill>
                <a:prstClr val="black"/>
              </a:solidFill>
              <a:latin typeface="Calibri"/>
            </a:endParaRPr>
          </a:p>
        </p:txBody>
      </p:sp>
      <p:grpSp>
        <p:nvGrpSpPr>
          <p:cNvPr id="13" name="Group 13">
            <a:extLst>
              <a:ext uri="{FF2B5EF4-FFF2-40B4-BE49-F238E27FC236}">
                <a16:creationId xmlns:a16="http://schemas.microsoft.com/office/drawing/2014/main" id="{88586D6F-A0F9-775F-5047-81948BBBDD98}"/>
              </a:ext>
            </a:extLst>
          </p:cNvPr>
          <p:cNvGrpSpPr/>
          <p:nvPr/>
        </p:nvGrpSpPr>
        <p:grpSpPr>
          <a:xfrm>
            <a:off x="-675834" y="-14954"/>
            <a:ext cx="6887907" cy="6887907"/>
            <a:chOff x="0" y="0"/>
            <a:chExt cx="812800" cy="812800"/>
          </a:xfrm>
        </p:grpSpPr>
        <p:sp>
          <p:nvSpPr>
            <p:cNvPr id="14" name="Freeform 14">
              <a:extLst>
                <a:ext uri="{FF2B5EF4-FFF2-40B4-BE49-F238E27FC236}">
                  <a16:creationId xmlns:a16="http://schemas.microsoft.com/office/drawing/2014/main" id="{55874E72-357A-357E-A687-B3DD686D464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DC63F">
                <a:alpha val="95686"/>
              </a:srgbClr>
            </a:solidFill>
          </p:spPr>
          <p:txBody>
            <a:bodyPr/>
            <a:lstStyle/>
            <a:p>
              <a:pPr defTabSz="609630">
                <a:defRPr/>
              </a:pPr>
              <a:endParaRPr lang="en-US" sz="1200">
                <a:solidFill>
                  <a:prstClr val="black"/>
                </a:solidFill>
                <a:latin typeface="Calibri"/>
              </a:endParaRPr>
            </a:p>
          </p:txBody>
        </p:sp>
        <p:sp>
          <p:nvSpPr>
            <p:cNvPr id="15" name="TextBox 15">
              <a:extLst>
                <a:ext uri="{FF2B5EF4-FFF2-40B4-BE49-F238E27FC236}">
                  <a16:creationId xmlns:a16="http://schemas.microsoft.com/office/drawing/2014/main" id="{BC365532-C529-BFF3-BBFE-5BB2F5369388}"/>
                </a:ext>
              </a:extLst>
            </p:cNvPr>
            <p:cNvSpPr txBox="1"/>
            <p:nvPr/>
          </p:nvSpPr>
          <p:spPr>
            <a:xfrm>
              <a:off x="76200" y="19050"/>
              <a:ext cx="660400" cy="717550"/>
            </a:xfrm>
            <a:prstGeom prst="rect">
              <a:avLst/>
            </a:prstGeom>
          </p:spPr>
          <p:txBody>
            <a:bodyPr lIns="33867" tIns="33867" rIns="33867" bIns="33867" rtlCol="0" anchor="ctr"/>
            <a:lstStyle/>
            <a:p>
              <a:pPr algn="ctr" defTabSz="609630">
                <a:lnSpc>
                  <a:spcPts val="2239"/>
                </a:lnSpc>
                <a:defRPr/>
              </a:pPr>
              <a:endParaRPr sz="1200">
                <a:solidFill>
                  <a:prstClr val="black"/>
                </a:solidFill>
                <a:latin typeface="Calibri"/>
              </a:endParaRPr>
            </a:p>
          </p:txBody>
        </p:sp>
      </p:grpSp>
      <p:grpSp>
        <p:nvGrpSpPr>
          <p:cNvPr id="16" name="Group 16">
            <a:extLst>
              <a:ext uri="{FF2B5EF4-FFF2-40B4-BE49-F238E27FC236}">
                <a16:creationId xmlns:a16="http://schemas.microsoft.com/office/drawing/2014/main" id="{9BB32153-8656-C388-26AF-45F9EF12C866}"/>
              </a:ext>
            </a:extLst>
          </p:cNvPr>
          <p:cNvGrpSpPr/>
          <p:nvPr/>
        </p:nvGrpSpPr>
        <p:grpSpPr>
          <a:xfrm>
            <a:off x="241406" y="805962"/>
            <a:ext cx="5246077" cy="5246077"/>
            <a:chOff x="0" y="0"/>
            <a:chExt cx="812800" cy="812800"/>
          </a:xfrm>
        </p:grpSpPr>
        <p:sp>
          <p:nvSpPr>
            <p:cNvPr id="17" name="Freeform 17">
              <a:extLst>
                <a:ext uri="{FF2B5EF4-FFF2-40B4-BE49-F238E27FC236}">
                  <a16:creationId xmlns:a16="http://schemas.microsoft.com/office/drawing/2014/main" id="{A5D1ADC4-B5EC-CC09-BF26-FB7F05B27D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24B">
                <a:alpha val="40784"/>
              </a:srgbClr>
            </a:solidFill>
          </p:spPr>
          <p:txBody>
            <a:bodyPr/>
            <a:lstStyle/>
            <a:p>
              <a:pPr defTabSz="609630">
                <a:defRPr/>
              </a:pPr>
              <a:endParaRPr lang="en-US" sz="1200">
                <a:solidFill>
                  <a:prstClr val="black"/>
                </a:solidFill>
                <a:latin typeface="Calibri"/>
              </a:endParaRPr>
            </a:p>
          </p:txBody>
        </p:sp>
        <p:sp>
          <p:nvSpPr>
            <p:cNvPr id="18" name="TextBox 18">
              <a:extLst>
                <a:ext uri="{FF2B5EF4-FFF2-40B4-BE49-F238E27FC236}">
                  <a16:creationId xmlns:a16="http://schemas.microsoft.com/office/drawing/2014/main" id="{2C54173B-DEE9-5F6A-6E65-36D9EB8ABCDF}"/>
                </a:ext>
              </a:extLst>
            </p:cNvPr>
            <p:cNvSpPr txBox="1"/>
            <p:nvPr/>
          </p:nvSpPr>
          <p:spPr>
            <a:xfrm>
              <a:off x="76200" y="19050"/>
              <a:ext cx="660400" cy="717550"/>
            </a:xfrm>
            <a:prstGeom prst="rect">
              <a:avLst/>
            </a:prstGeom>
          </p:spPr>
          <p:txBody>
            <a:bodyPr lIns="33867" tIns="33867" rIns="33867" bIns="33867" rtlCol="0" anchor="ctr"/>
            <a:lstStyle/>
            <a:p>
              <a:pPr algn="ctr" defTabSz="609630">
                <a:lnSpc>
                  <a:spcPts val="2239"/>
                </a:lnSpc>
                <a:defRPr/>
              </a:pPr>
              <a:endParaRPr sz="1200">
                <a:solidFill>
                  <a:prstClr val="black"/>
                </a:solidFill>
                <a:latin typeface="Calibri"/>
              </a:endParaRPr>
            </a:p>
          </p:txBody>
        </p:sp>
      </p:grpSp>
      <p:grpSp>
        <p:nvGrpSpPr>
          <p:cNvPr id="19" name="Group 19">
            <a:extLst>
              <a:ext uri="{FF2B5EF4-FFF2-40B4-BE49-F238E27FC236}">
                <a16:creationId xmlns:a16="http://schemas.microsoft.com/office/drawing/2014/main" id="{DC248CE5-E0EE-CA7C-EBFC-631E9287270D}"/>
              </a:ext>
            </a:extLst>
          </p:cNvPr>
          <p:cNvGrpSpPr>
            <a:grpSpLocks noChangeAspect="1"/>
          </p:cNvGrpSpPr>
          <p:nvPr/>
        </p:nvGrpSpPr>
        <p:grpSpPr>
          <a:xfrm>
            <a:off x="637155" y="1153057"/>
            <a:ext cx="4454579" cy="4454579"/>
            <a:chOff x="0" y="0"/>
            <a:chExt cx="6355080" cy="6355080"/>
          </a:xfrm>
        </p:grpSpPr>
        <p:sp>
          <p:nvSpPr>
            <p:cNvPr id="20" name="Freeform 20">
              <a:extLst>
                <a:ext uri="{FF2B5EF4-FFF2-40B4-BE49-F238E27FC236}">
                  <a16:creationId xmlns:a16="http://schemas.microsoft.com/office/drawing/2014/main" id="{3B135CCA-53D9-8DC4-AF3D-EA6859AD6807}"/>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pPr defTabSz="609630">
                <a:defRPr/>
              </a:pPr>
              <a:endParaRPr lang="en-US" sz="1200">
                <a:solidFill>
                  <a:prstClr val="black"/>
                </a:solidFill>
                <a:latin typeface="Calibri"/>
              </a:endParaRPr>
            </a:p>
          </p:txBody>
        </p:sp>
      </p:grpSp>
      <p:grpSp>
        <p:nvGrpSpPr>
          <p:cNvPr id="21" name="Group 21">
            <a:extLst>
              <a:ext uri="{FF2B5EF4-FFF2-40B4-BE49-F238E27FC236}">
                <a16:creationId xmlns:a16="http://schemas.microsoft.com/office/drawing/2014/main" id="{03B87E66-6122-D7EC-BF32-2A2997742AAE}"/>
              </a:ext>
            </a:extLst>
          </p:cNvPr>
          <p:cNvGrpSpPr>
            <a:grpSpLocks noChangeAspect="1"/>
          </p:cNvGrpSpPr>
          <p:nvPr/>
        </p:nvGrpSpPr>
        <p:grpSpPr>
          <a:xfrm>
            <a:off x="685800" y="1205554"/>
            <a:ext cx="4349603" cy="4349585"/>
            <a:chOff x="0" y="0"/>
            <a:chExt cx="6350000" cy="6349975"/>
          </a:xfrm>
        </p:grpSpPr>
        <p:sp>
          <p:nvSpPr>
            <p:cNvPr id="22" name="Freeform 22">
              <a:extLst>
                <a:ext uri="{FF2B5EF4-FFF2-40B4-BE49-F238E27FC236}">
                  <a16:creationId xmlns:a16="http://schemas.microsoft.com/office/drawing/2014/main" id="{97F51C4E-8227-42BE-46A6-960D046672D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val="0"/>
                  </a:ext>
                </a:extLst>
              </a:blip>
              <a:stretch>
                <a:fillRect/>
              </a:stretch>
            </a:blipFill>
          </p:spPr>
          <p:txBody>
            <a:bodyPr/>
            <a:lstStyle/>
            <a:p>
              <a:pPr defTabSz="609630">
                <a:defRPr/>
              </a:pPr>
              <a:endParaRPr lang="en-US" sz="1200">
                <a:solidFill>
                  <a:prstClr val="black"/>
                </a:solidFill>
                <a:latin typeface="Calibri"/>
              </a:endParaRPr>
            </a:p>
          </p:txBody>
        </p:sp>
      </p:grpSp>
      <p:sp>
        <p:nvSpPr>
          <p:cNvPr id="23" name="Freeform 23">
            <a:extLst>
              <a:ext uri="{FF2B5EF4-FFF2-40B4-BE49-F238E27FC236}">
                <a16:creationId xmlns:a16="http://schemas.microsoft.com/office/drawing/2014/main" id="{84038CAE-0D3C-8F4D-C4CF-9E5AE1C3A708}"/>
              </a:ext>
            </a:extLst>
          </p:cNvPr>
          <p:cNvSpPr/>
          <p:nvPr/>
        </p:nvSpPr>
        <p:spPr>
          <a:xfrm>
            <a:off x="6806160" y="906504"/>
            <a:ext cx="3622769" cy="3622769"/>
          </a:xfrm>
          <a:custGeom>
            <a:avLst/>
            <a:gdLst/>
            <a:ahLst/>
            <a:cxnLst/>
            <a:rect l="l" t="t" r="r" b="b"/>
            <a:pathLst>
              <a:path w="5434154" h="5434154">
                <a:moveTo>
                  <a:pt x="0" y="0"/>
                </a:moveTo>
                <a:lnTo>
                  <a:pt x="5434154" y="0"/>
                </a:lnTo>
                <a:lnTo>
                  <a:pt x="5434154" y="5434154"/>
                </a:lnTo>
                <a:lnTo>
                  <a:pt x="0" y="5434154"/>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pPr defTabSz="609630">
              <a:defRPr/>
            </a:pPr>
            <a:endParaRPr lang="en-US" sz="1200">
              <a:solidFill>
                <a:prstClr val="black"/>
              </a:solidFill>
              <a:latin typeface="Calibri"/>
            </a:endParaRPr>
          </a:p>
        </p:txBody>
      </p:sp>
      <p:sp>
        <p:nvSpPr>
          <p:cNvPr id="24" name="TextBox 24">
            <a:extLst>
              <a:ext uri="{FF2B5EF4-FFF2-40B4-BE49-F238E27FC236}">
                <a16:creationId xmlns:a16="http://schemas.microsoft.com/office/drawing/2014/main" id="{E4DC0242-E4DD-1E42-9837-93EC1F8D1452}"/>
              </a:ext>
            </a:extLst>
          </p:cNvPr>
          <p:cNvSpPr txBox="1"/>
          <p:nvPr/>
        </p:nvSpPr>
        <p:spPr>
          <a:xfrm>
            <a:off x="6212073" y="3106146"/>
            <a:ext cx="5452628" cy="1120115"/>
          </a:xfrm>
          <a:prstGeom prst="rect">
            <a:avLst/>
          </a:prstGeom>
        </p:spPr>
        <p:txBody>
          <a:bodyPr lIns="0" tIns="0" rIns="0" bIns="0" rtlCol="0" anchor="t">
            <a:spAutoFit/>
          </a:bodyPr>
          <a:lstStyle/>
          <a:p>
            <a:pPr defTabSz="609630">
              <a:lnSpc>
                <a:spcPts val="9333"/>
              </a:lnSpc>
              <a:defRPr/>
            </a:pPr>
            <a:r>
              <a:rPr lang="en-US" sz="6666" spc="613">
                <a:solidFill>
                  <a:srgbClr val="0B124B"/>
                </a:solidFill>
                <a:latin typeface="Roboto Bold"/>
              </a:rPr>
              <a:t>THANK YOU</a:t>
            </a:r>
          </a:p>
        </p:txBody>
      </p:sp>
    </p:spTree>
    <p:extLst>
      <p:ext uri="{BB962C8B-B14F-4D97-AF65-F5344CB8AC3E}">
        <p14:creationId xmlns:p14="http://schemas.microsoft.com/office/powerpoint/2010/main" val="15654729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87072-4008-A5B8-4C5F-54D3F31E4F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3176EE-1B86-C3EE-5DFC-11ECA8AAA44B}"/>
              </a:ext>
            </a:extLst>
          </p:cNvPr>
          <p:cNvSpPr/>
          <p:nvPr/>
        </p:nvSpPr>
        <p:spPr>
          <a:xfrm>
            <a:off x="-1" y="0"/>
            <a:ext cx="12336651" cy="70188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latin typeface="Calibri"/>
            </a:endParaRPr>
          </a:p>
        </p:txBody>
      </p:sp>
      <p:grpSp>
        <p:nvGrpSpPr>
          <p:cNvPr id="3" name="Group 3">
            <a:extLst>
              <a:ext uri="{FF2B5EF4-FFF2-40B4-BE49-F238E27FC236}">
                <a16:creationId xmlns:a16="http://schemas.microsoft.com/office/drawing/2014/main" id="{9C26C2C7-32B6-59B8-0134-7FA78EF1DAC3}"/>
              </a:ext>
            </a:extLst>
          </p:cNvPr>
          <p:cNvGrpSpPr/>
          <p:nvPr/>
        </p:nvGrpSpPr>
        <p:grpSpPr>
          <a:xfrm>
            <a:off x="1227976" y="4726603"/>
            <a:ext cx="768677" cy="768677"/>
            <a:chOff x="0" y="0"/>
            <a:chExt cx="6350000" cy="6350000"/>
          </a:xfrm>
        </p:grpSpPr>
        <p:sp>
          <p:nvSpPr>
            <p:cNvPr id="4" name="Freeform 4">
              <a:extLst>
                <a:ext uri="{FF2B5EF4-FFF2-40B4-BE49-F238E27FC236}">
                  <a16:creationId xmlns:a16="http://schemas.microsoft.com/office/drawing/2014/main" id="{315A4114-23A9-CBCD-498E-C93BA9D80EA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5" name="Group 5">
            <a:extLst>
              <a:ext uri="{FF2B5EF4-FFF2-40B4-BE49-F238E27FC236}">
                <a16:creationId xmlns:a16="http://schemas.microsoft.com/office/drawing/2014/main" id="{1F873999-47BB-26CF-8188-D36E798F9985}"/>
              </a:ext>
            </a:extLst>
          </p:cNvPr>
          <p:cNvGrpSpPr/>
          <p:nvPr/>
        </p:nvGrpSpPr>
        <p:grpSpPr>
          <a:xfrm>
            <a:off x="-323348" y="5274989"/>
            <a:ext cx="1743847" cy="1743847"/>
            <a:chOff x="0" y="0"/>
            <a:chExt cx="6350000" cy="6350000"/>
          </a:xfrm>
        </p:grpSpPr>
        <p:sp>
          <p:nvSpPr>
            <p:cNvPr id="6" name="Freeform 6">
              <a:extLst>
                <a:ext uri="{FF2B5EF4-FFF2-40B4-BE49-F238E27FC236}">
                  <a16:creationId xmlns:a16="http://schemas.microsoft.com/office/drawing/2014/main" id="{7DD878EC-7F59-C66F-5131-C2525BF7B1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7" name="Group 7">
            <a:extLst>
              <a:ext uri="{FF2B5EF4-FFF2-40B4-BE49-F238E27FC236}">
                <a16:creationId xmlns:a16="http://schemas.microsoft.com/office/drawing/2014/main" id="{BB5D55B3-1FAD-477D-B974-3F8D34987DD7}"/>
              </a:ext>
            </a:extLst>
          </p:cNvPr>
          <p:cNvGrpSpPr/>
          <p:nvPr/>
        </p:nvGrpSpPr>
        <p:grpSpPr>
          <a:xfrm rot="-10800000">
            <a:off x="10195348" y="923685"/>
            <a:ext cx="768677" cy="768677"/>
            <a:chOff x="0" y="0"/>
            <a:chExt cx="6350000" cy="6350000"/>
          </a:xfrm>
        </p:grpSpPr>
        <p:sp>
          <p:nvSpPr>
            <p:cNvPr id="8" name="Freeform 8">
              <a:extLst>
                <a:ext uri="{FF2B5EF4-FFF2-40B4-BE49-F238E27FC236}">
                  <a16:creationId xmlns:a16="http://schemas.microsoft.com/office/drawing/2014/main" id="{1D4527C1-33BF-8B1F-5034-18E3A5F9A41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9" name="Group 9">
            <a:extLst>
              <a:ext uri="{FF2B5EF4-FFF2-40B4-BE49-F238E27FC236}">
                <a16:creationId xmlns:a16="http://schemas.microsoft.com/office/drawing/2014/main" id="{26F96933-4E6C-A837-A220-5CF15D7634E7}"/>
              </a:ext>
            </a:extLst>
          </p:cNvPr>
          <p:cNvGrpSpPr/>
          <p:nvPr/>
        </p:nvGrpSpPr>
        <p:grpSpPr>
          <a:xfrm rot="-10800000">
            <a:off x="10771501" y="-599870"/>
            <a:ext cx="1743847" cy="1743847"/>
            <a:chOff x="0" y="0"/>
            <a:chExt cx="6350000" cy="6350000"/>
          </a:xfrm>
        </p:grpSpPr>
        <p:sp>
          <p:nvSpPr>
            <p:cNvPr id="10" name="Freeform 10">
              <a:extLst>
                <a:ext uri="{FF2B5EF4-FFF2-40B4-BE49-F238E27FC236}">
                  <a16:creationId xmlns:a16="http://schemas.microsoft.com/office/drawing/2014/main" id="{39D10758-6C4A-4C50-9140-45374AE10D5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pic>
        <p:nvPicPr>
          <p:cNvPr id="14" name="Picture 13">
            <a:extLst>
              <a:ext uri="{FF2B5EF4-FFF2-40B4-BE49-F238E27FC236}">
                <a16:creationId xmlns:a16="http://schemas.microsoft.com/office/drawing/2014/main" id="{294AD901-2006-05E9-78D1-23180F4415B7}"/>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a:fillRect/>
          </a:stretch>
        </p:blipFill>
        <p:spPr>
          <a:xfrm>
            <a:off x="4123841" y="447298"/>
            <a:ext cx="3927890" cy="2926080"/>
          </a:xfrm>
          <a:prstGeom prst="rect">
            <a:avLst/>
          </a:prstGeom>
        </p:spPr>
      </p:pic>
      <p:sp>
        <p:nvSpPr>
          <p:cNvPr id="12" name="TextBox 11">
            <a:extLst>
              <a:ext uri="{FF2B5EF4-FFF2-40B4-BE49-F238E27FC236}">
                <a16:creationId xmlns:a16="http://schemas.microsoft.com/office/drawing/2014/main" id="{BBC8877A-668F-0101-E0C4-02B4FF20CB47}"/>
              </a:ext>
            </a:extLst>
          </p:cNvPr>
          <p:cNvSpPr txBox="1"/>
          <p:nvPr/>
        </p:nvSpPr>
        <p:spPr>
          <a:xfrm>
            <a:off x="1229691" y="3667296"/>
            <a:ext cx="9913590" cy="1141851"/>
          </a:xfrm>
          <a:prstGeom prst="rect">
            <a:avLst/>
          </a:prstGeom>
          <a:noFill/>
        </p:spPr>
        <p:txBody>
          <a:bodyPr wrap="square">
            <a:spAutoFit/>
          </a:bodyPr>
          <a:lstStyle/>
          <a:p>
            <a:pPr algn="ctr" defTabSz="609630">
              <a:lnSpc>
                <a:spcPts val="8766"/>
              </a:lnSpc>
              <a:spcBef>
                <a:spcPct val="0"/>
              </a:spcBef>
            </a:pPr>
            <a:r>
              <a:rPr lang="en-US" sz="5400" dirty="0">
                <a:solidFill>
                  <a:prstClr val="white"/>
                </a:solidFill>
                <a:latin typeface="Roboto Bold"/>
              </a:rPr>
              <a:t>agInnovation Chair-elect Vote</a:t>
            </a:r>
          </a:p>
        </p:txBody>
      </p:sp>
    </p:spTree>
    <p:extLst>
      <p:ext uri="{BB962C8B-B14F-4D97-AF65-F5344CB8AC3E}">
        <p14:creationId xmlns:p14="http://schemas.microsoft.com/office/powerpoint/2010/main" val="1238499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3E4D089-B1B2-8D94-AA6D-E066ADF5B65D}"/>
              </a:ext>
            </a:extLst>
          </p:cNvPr>
          <p:cNvPicPr>
            <a:picLocks noChangeAspect="1"/>
          </p:cNvPicPr>
          <p:nvPr/>
        </p:nvPicPr>
        <p:blipFill>
          <a:blip r:embed="rId2"/>
          <a:stretch>
            <a:fillRect/>
          </a:stretch>
        </p:blipFill>
        <p:spPr>
          <a:xfrm>
            <a:off x="2170082" y="643467"/>
            <a:ext cx="7851836"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907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D0B3-E6C0-8A11-1C8F-4C3E42B42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7D08F7F-8484-FCB3-B5AD-09BF9D3B1C74}"/>
              </a:ext>
            </a:extLst>
          </p:cNvPr>
          <p:cNvSpPr/>
          <p:nvPr/>
        </p:nvSpPr>
        <p:spPr>
          <a:xfrm>
            <a:off x="-108488" y="0"/>
            <a:ext cx="12619946" cy="70188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latin typeface="Calibri"/>
            </a:endParaRPr>
          </a:p>
        </p:txBody>
      </p:sp>
      <p:grpSp>
        <p:nvGrpSpPr>
          <p:cNvPr id="3" name="Group 3">
            <a:extLst>
              <a:ext uri="{FF2B5EF4-FFF2-40B4-BE49-F238E27FC236}">
                <a16:creationId xmlns:a16="http://schemas.microsoft.com/office/drawing/2014/main" id="{9F4501E9-35E8-5CB2-1FEC-DB37F144D216}"/>
              </a:ext>
            </a:extLst>
          </p:cNvPr>
          <p:cNvGrpSpPr/>
          <p:nvPr/>
        </p:nvGrpSpPr>
        <p:grpSpPr>
          <a:xfrm>
            <a:off x="1227976" y="4726603"/>
            <a:ext cx="768677" cy="768677"/>
            <a:chOff x="0" y="0"/>
            <a:chExt cx="6350000" cy="6350000"/>
          </a:xfrm>
        </p:grpSpPr>
        <p:sp>
          <p:nvSpPr>
            <p:cNvPr id="4" name="Freeform 4">
              <a:extLst>
                <a:ext uri="{FF2B5EF4-FFF2-40B4-BE49-F238E27FC236}">
                  <a16:creationId xmlns:a16="http://schemas.microsoft.com/office/drawing/2014/main" id="{31C18D8D-E91C-DCCC-A254-B85F21A8DED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5" name="Group 5">
            <a:extLst>
              <a:ext uri="{FF2B5EF4-FFF2-40B4-BE49-F238E27FC236}">
                <a16:creationId xmlns:a16="http://schemas.microsoft.com/office/drawing/2014/main" id="{E9639443-3957-F2E6-092B-FF3AEA0D4FCA}"/>
              </a:ext>
            </a:extLst>
          </p:cNvPr>
          <p:cNvGrpSpPr/>
          <p:nvPr/>
        </p:nvGrpSpPr>
        <p:grpSpPr>
          <a:xfrm>
            <a:off x="-323348" y="5274989"/>
            <a:ext cx="1743847" cy="1743847"/>
            <a:chOff x="0" y="0"/>
            <a:chExt cx="6350000" cy="6350000"/>
          </a:xfrm>
        </p:grpSpPr>
        <p:sp>
          <p:nvSpPr>
            <p:cNvPr id="6" name="Freeform 6">
              <a:extLst>
                <a:ext uri="{FF2B5EF4-FFF2-40B4-BE49-F238E27FC236}">
                  <a16:creationId xmlns:a16="http://schemas.microsoft.com/office/drawing/2014/main" id="{60A92903-BE22-51DA-BDFC-3CCAB8A2747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7" name="Group 7">
            <a:extLst>
              <a:ext uri="{FF2B5EF4-FFF2-40B4-BE49-F238E27FC236}">
                <a16:creationId xmlns:a16="http://schemas.microsoft.com/office/drawing/2014/main" id="{4F70CB20-5225-6662-AC77-36821D440A40}"/>
              </a:ext>
            </a:extLst>
          </p:cNvPr>
          <p:cNvGrpSpPr/>
          <p:nvPr/>
        </p:nvGrpSpPr>
        <p:grpSpPr>
          <a:xfrm rot="-10800000">
            <a:off x="10195348" y="923685"/>
            <a:ext cx="768677" cy="768677"/>
            <a:chOff x="0" y="0"/>
            <a:chExt cx="6350000" cy="6350000"/>
          </a:xfrm>
        </p:grpSpPr>
        <p:sp>
          <p:nvSpPr>
            <p:cNvPr id="8" name="Freeform 8">
              <a:extLst>
                <a:ext uri="{FF2B5EF4-FFF2-40B4-BE49-F238E27FC236}">
                  <a16:creationId xmlns:a16="http://schemas.microsoft.com/office/drawing/2014/main" id="{D63E6793-84F8-050C-FFE1-40AC14D29D3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grpSp>
        <p:nvGrpSpPr>
          <p:cNvPr id="9" name="Group 9">
            <a:extLst>
              <a:ext uri="{FF2B5EF4-FFF2-40B4-BE49-F238E27FC236}">
                <a16:creationId xmlns:a16="http://schemas.microsoft.com/office/drawing/2014/main" id="{68192488-E0A5-F24D-BC8E-0C26BD87C749}"/>
              </a:ext>
            </a:extLst>
          </p:cNvPr>
          <p:cNvGrpSpPr/>
          <p:nvPr/>
        </p:nvGrpSpPr>
        <p:grpSpPr>
          <a:xfrm rot="-10800000">
            <a:off x="10771501" y="-599870"/>
            <a:ext cx="1743847" cy="1743847"/>
            <a:chOff x="0" y="0"/>
            <a:chExt cx="6350000" cy="6350000"/>
          </a:xfrm>
        </p:grpSpPr>
        <p:sp>
          <p:nvSpPr>
            <p:cNvPr id="10" name="Freeform 10">
              <a:extLst>
                <a:ext uri="{FF2B5EF4-FFF2-40B4-BE49-F238E27FC236}">
                  <a16:creationId xmlns:a16="http://schemas.microsoft.com/office/drawing/2014/main" id="{1F92D88F-8D72-1B8F-0A54-92753E54D59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txBody>
            <a:bodyPr/>
            <a:lstStyle/>
            <a:p>
              <a:pPr defTabSz="609630"/>
              <a:endParaRPr lang="en-US" sz="1200">
                <a:solidFill>
                  <a:prstClr val="black"/>
                </a:solidFill>
                <a:latin typeface="Calibri"/>
              </a:endParaRPr>
            </a:p>
          </p:txBody>
        </p:sp>
      </p:grpSp>
      <p:pic>
        <p:nvPicPr>
          <p:cNvPr id="14" name="Picture 13">
            <a:extLst>
              <a:ext uri="{FF2B5EF4-FFF2-40B4-BE49-F238E27FC236}">
                <a16:creationId xmlns:a16="http://schemas.microsoft.com/office/drawing/2014/main" id="{E46E85F1-1999-FC3A-752E-82D144FE9864}"/>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a:fillRect/>
          </a:stretch>
        </p:blipFill>
        <p:spPr>
          <a:xfrm>
            <a:off x="4123841" y="447298"/>
            <a:ext cx="3927890" cy="2926080"/>
          </a:xfrm>
          <a:prstGeom prst="rect">
            <a:avLst/>
          </a:prstGeom>
        </p:spPr>
      </p:pic>
      <p:sp>
        <p:nvSpPr>
          <p:cNvPr id="15" name="TextBox 14">
            <a:extLst>
              <a:ext uri="{FF2B5EF4-FFF2-40B4-BE49-F238E27FC236}">
                <a16:creationId xmlns:a16="http://schemas.microsoft.com/office/drawing/2014/main" id="{433CF61C-C0A8-2AFC-5C01-B60F2E7F2138}"/>
              </a:ext>
            </a:extLst>
          </p:cNvPr>
          <p:cNvSpPr txBox="1"/>
          <p:nvPr/>
        </p:nvSpPr>
        <p:spPr>
          <a:xfrm>
            <a:off x="755114" y="3639775"/>
            <a:ext cx="10820400" cy="1058367"/>
          </a:xfrm>
          <a:prstGeom prst="rect">
            <a:avLst/>
          </a:prstGeom>
        </p:spPr>
        <p:txBody>
          <a:bodyPr lIns="0" tIns="0" rIns="0" bIns="0" rtlCol="0" anchor="t">
            <a:spAutoFit/>
          </a:bodyPr>
          <a:lstStyle/>
          <a:p>
            <a:pPr algn="ctr" defTabSz="609630">
              <a:lnSpc>
                <a:spcPts val="8766"/>
              </a:lnSpc>
              <a:spcBef>
                <a:spcPct val="0"/>
              </a:spcBef>
            </a:pPr>
            <a:r>
              <a:rPr lang="en-US" sz="5400" dirty="0">
                <a:solidFill>
                  <a:prstClr val="white"/>
                </a:solidFill>
                <a:latin typeface="Roboto Bold"/>
                <a:ea typeface="Roboto" panose="02000000000000000000" pitchFamily="2" charset="0"/>
                <a:cs typeface="Roboto" panose="02000000000000000000" pitchFamily="2" charset="0"/>
              </a:rPr>
              <a:t>Passing of the Gavel</a:t>
            </a:r>
            <a:r>
              <a:rPr lang="en-US" sz="5400" dirty="0">
                <a:solidFill>
                  <a:prstClr val="white"/>
                </a:solidFill>
                <a:latin typeface="Roboto" panose="02000000000000000000" pitchFamily="2" charset="0"/>
                <a:ea typeface="Roboto" panose="02000000000000000000" pitchFamily="2" charset="0"/>
                <a:cs typeface="Roboto" panose="02000000000000000000" pitchFamily="2" charset="0"/>
              </a:rPr>
              <a:t> </a:t>
            </a:r>
          </a:p>
        </p:txBody>
      </p:sp>
      <p:sp>
        <p:nvSpPr>
          <p:cNvPr id="16" name="TextBox 16">
            <a:extLst>
              <a:ext uri="{FF2B5EF4-FFF2-40B4-BE49-F238E27FC236}">
                <a16:creationId xmlns:a16="http://schemas.microsoft.com/office/drawing/2014/main" id="{88F50156-3A46-DD3B-8368-D5FD7B30A2C9}"/>
              </a:ext>
            </a:extLst>
          </p:cNvPr>
          <p:cNvSpPr txBox="1"/>
          <p:nvPr/>
        </p:nvSpPr>
        <p:spPr>
          <a:xfrm>
            <a:off x="548576" y="5149488"/>
            <a:ext cx="3728827" cy="1056571"/>
          </a:xfrm>
          <a:prstGeom prst="rect">
            <a:avLst/>
          </a:prstGeom>
        </p:spPr>
        <p:txBody>
          <a:bodyPr wrap="square" lIns="0" tIns="0" rIns="0" bIns="0" rtlCol="0" anchor="t">
            <a:spAutoFit/>
          </a:bodyPr>
          <a:lstStyle/>
          <a:p>
            <a:pPr algn="ctr" defTabSz="609630">
              <a:spcBef>
                <a:spcPct val="0"/>
              </a:spcBef>
              <a:spcAft>
                <a:spcPts val="1200"/>
              </a:spcAft>
            </a:pPr>
            <a:r>
              <a:rPr lang="en-US" sz="2933" b="1" spc="692" dirty="0">
                <a:solidFill>
                  <a:srgbClr val="92D050"/>
                </a:solidFill>
                <a:latin typeface="Roboto"/>
              </a:rPr>
              <a:t>Steve Lommel</a:t>
            </a:r>
          </a:p>
          <a:p>
            <a:pPr algn="ctr" defTabSz="609630">
              <a:spcBef>
                <a:spcPct val="0"/>
              </a:spcBef>
              <a:spcAft>
                <a:spcPts val="1200"/>
              </a:spcAft>
            </a:pPr>
            <a:r>
              <a:rPr lang="en-US" sz="2933" b="1" spc="692" dirty="0">
                <a:solidFill>
                  <a:srgbClr val="92D050"/>
                </a:solidFill>
                <a:latin typeface="Roboto"/>
              </a:rPr>
              <a:t>Past Chair</a:t>
            </a:r>
          </a:p>
        </p:txBody>
      </p:sp>
      <p:pic>
        <p:nvPicPr>
          <p:cNvPr id="12" name="Picture 11" descr="A person with a beard and glasses&#10;&#10;Description automatically generated">
            <a:extLst>
              <a:ext uri="{FF2B5EF4-FFF2-40B4-BE49-F238E27FC236}">
                <a16:creationId xmlns:a16="http://schemas.microsoft.com/office/drawing/2014/main" id="{FD36F910-4E16-D327-26E5-CAFB6B76C297}"/>
              </a:ext>
            </a:extLst>
          </p:cNvPr>
          <p:cNvPicPr>
            <a:picLocks noChangeAspect="1"/>
          </p:cNvPicPr>
          <p:nvPr/>
        </p:nvPicPr>
        <p:blipFill rotWithShape="1">
          <a:blip r:embed="rId5">
            <a:extLst>
              <a:ext uri="{28A0092B-C50C-407E-A947-70E740481C1C}">
                <a14:useLocalDpi xmlns:a14="http://schemas.microsoft.com/office/drawing/2010/main" val="0"/>
              </a:ext>
            </a:extLst>
          </a:blip>
          <a:srcRect l="4470" r="4907"/>
          <a:stretch/>
        </p:blipFill>
        <p:spPr bwMode="auto">
          <a:xfrm>
            <a:off x="985128" y="841540"/>
            <a:ext cx="2549493" cy="2468880"/>
          </a:xfrm>
          <a:prstGeom prst="ellipse">
            <a:avLst/>
          </a:prstGeom>
          <a:ln w="76200">
            <a:solidFill>
              <a:srgbClr val="92D050"/>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D7007EAD-615D-ED01-3BEF-C4A0308056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640951" y="841540"/>
            <a:ext cx="2510870" cy="2468880"/>
          </a:xfrm>
          <a:prstGeom prst="ellipse">
            <a:avLst/>
          </a:prstGeom>
          <a:ln w="76200">
            <a:solidFill>
              <a:srgbClr val="92D050"/>
            </a:solidFill>
          </a:ln>
        </p:spPr>
      </p:pic>
      <p:sp>
        <p:nvSpPr>
          <p:cNvPr id="13" name="TextBox 16">
            <a:extLst>
              <a:ext uri="{FF2B5EF4-FFF2-40B4-BE49-F238E27FC236}">
                <a16:creationId xmlns:a16="http://schemas.microsoft.com/office/drawing/2014/main" id="{1E422F7D-8568-9910-F908-BEA2EC29BD79}"/>
              </a:ext>
            </a:extLst>
          </p:cNvPr>
          <p:cNvSpPr txBox="1"/>
          <p:nvPr/>
        </p:nvSpPr>
        <p:spPr>
          <a:xfrm>
            <a:off x="8124833" y="5149488"/>
            <a:ext cx="3728827" cy="1056571"/>
          </a:xfrm>
          <a:prstGeom prst="rect">
            <a:avLst/>
          </a:prstGeom>
        </p:spPr>
        <p:txBody>
          <a:bodyPr wrap="square" lIns="0" tIns="0" rIns="0" bIns="0" rtlCol="0" anchor="t">
            <a:spAutoFit/>
          </a:bodyPr>
          <a:lstStyle/>
          <a:p>
            <a:pPr algn="ctr" defTabSz="609630">
              <a:spcBef>
                <a:spcPct val="0"/>
              </a:spcBef>
              <a:spcAft>
                <a:spcPts val="1200"/>
              </a:spcAft>
            </a:pPr>
            <a:r>
              <a:rPr lang="en-US" sz="2933" b="1" spc="692" dirty="0">
                <a:solidFill>
                  <a:srgbClr val="92D050"/>
                </a:solidFill>
                <a:latin typeface="Roboto"/>
              </a:rPr>
              <a:t>Chandra Reddy</a:t>
            </a:r>
          </a:p>
          <a:p>
            <a:pPr algn="ctr" defTabSz="609630">
              <a:spcBef>
                <a:spcPct val="0"/>
              </a:spcBef>
              <a:spcAft>
                <a:spcPts val="1200"/>
              </a:spcAft>
            </a:pPr>
            <a:r>
              <a:rPr lang="en-US" sz="2933" b="1" spc="692" dirty="0">
                <a:solidFill>
                  <a:srgbClr val="92D050"/>
                </a:solidFill>
                <a:latin typeface="Roboto"/>
              </a:rPr>
              <a:t>Chair</a:t>
            </a:r>
          </a:p>
        </p:txBody>
      </p:sp>
    </p:spTree>
    <p:extLst>
      <p:ext uri="{BB962C8B-B14F-4D97-AF65-F5344CB8AC3E}">
        <p14:creationId xmlns:p14="http://schemas.microsoft.com/office/powerpoint/2010/main" val="388425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pPr defTabSz="609630">
              <a:defRPr/>
            </a:pPr>
            <a:endParaRPr lang="en-US" sz="1200">
              <a:solidFill>
                <a:prstClr val="black"/>
              </a:solidFill>
              <a:latin typeface="Calibri"/>
            </a:endParaRPr>
          </a:p>
        </p:txBody>
      </p:sp>
      <p:grpSp>
        <p:nvGrpSpPr>
          <p:cNvPr id="3" name="Group 3"/>
          <p:cNvGrpSpPr>
            <a:grpSpLocks noChangeAspect="1"/>
          </p:cNvGrpSpPr>
          <p:nvPr/>
        </p:nvGrpSpPr>
        <p:grpSpPr>
          <a:xfrm>
            <a:off x="-1737449" y="-1194277"/>
            <a:ext cx="9259253" cy="9259253"/>
            <a:chOff x="0" y="0"/>
            <a:chExt cx="6355080" cy="6355080"/>
          </a:xfrm>
        </p:grpSpPr>
        <p:sp>
          <p:nvSpPr>
            <p:cNvPr id="4" name="Freeform 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pPr defTabSz="609630">
                <a:defRPr/>
              </a:pPr>
              <a:endParaRPr lang="en-US" sz="1200">
                <a:solidFill>
                  <a:prstClr val="black"/>
                </a:solidFill>
                <a:latin typeface="Calibri"/>
              </a:endParaRPr>
            </a:p>
          </p:txBody>
        </p:sp>
      </p:grpSp>
      <p:grpSp>
        <p:nvGrpSpPr>
          <p:cNvPr id="5" name="Group 5"/>
          <p:cNvGrpSpPr/>
          <p:nvPr/>
        </p:nvGrpSpPr>
        <p:grpSpPr>
          <a:xfrm>
            <a:off x="-1765182" y="-1185673"/>
            <a:ext cx="9259253" cy="925925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24B"/>
            </a:solidFill>
          </p:spPr>
          <p:txBody>
            <a:bodyPr/>
            <a:lstStyle/>
            <a:p>
              <a:pPr defTabSz="609630">
                <a:defRPr/>
              </a:pPr>
              <a:endParaRPr lang="en-US" sz="1200">
                <a:solidFill>
                  <a:prstClr val="black"/>
                </a:solidFill>
                <a:latin typeface="Calibri"/>
              </a:endParaRPr>
            </a:p>
          </p:txBody>
        </p:sp>
        <p:sp>
          <p:nvSpPr>
            <p:cNvPr id="7" name="TextBox 7"/>
            <p:cNvSpPr txBox="1"/>
            <p:nvPr/>
          </p:nvSpPr>
          <p:spPr>
            <a:xfrm>
              <a:off x="76200" y="19050"/>
              <a:ext cx="660400" cy="717550"/>
            </a:xfrm>
            <a:prstGeom prst="rect">
              <a:avLst/>
            </a:prstGeom>
          </p:spPr>
          <p:txBody>
            <a:bodyPr lIns="33867" tIns="33867" rIns="33867" bIns="33867" rtlCol="0" anchor="ctr"/>
            <a:lstStyle/>
            <a:p>
              <a:pPr algn="ctr" defTabSz="609630">
                <a:lnSpc>
                  <a:spcPts val="2239"/>
                </a:lnSpc>
                <a:defRPr/>
              </a:pPr>
              <a:endParaRPr sz="1200">
                <a:solidFill>
                  <a:prstClr val="black"/>
                </a:solidFill>
                <a:latin typeface="Calibri"/>
              </a:endParaRPr>
            </a:p>
          </p:txBody>
        </p:sp>
      </p:grpSp>
      <p:grpSp>
        <p:nvGrpSpPr>
          <p:cNvPr id="8" name="Group 8"/>
          <p:cNvGrpSpPr/>
          <p:nvPr/>
        </p:nvGrpSpPr>
        <p:grpSpPr>
          <a:xfrm>
            <a:off x="4526881" y="2063562"/>
            <a:ext cx="7665119" cy="2760785"/>
            <a:chOff x="0" y="0"/>
            <a:chExt cx="3028195" cy="1090680"/>
          </a:xfrm>
        </p:grpSpPr>
        <p:sp>
          <p:nvSpPr>
            <p:cNvPr id="9" name="Freeform 9"/>
            <p:cNvSpPr/>
            <p:nvPr/>
          </p:nvSpPr>
          <p:spPr>
            <a:xfrm>
              <a:off x="0" y="0"/>
              <a:ext cx="3028195" cy="1090680"/>
            </a:xfrm>
            <a:custGeom>
              <a:avLst/>
              <a:gdLst/>
              <a:ahLst/>
              <a:cxnLst/>
              <a:rect l="l" t="t" r="r" b="b"/>
              <a:pathLst>
                <a:path w="3028195" h="1090680">
                  <a:moveTo>
                    <a:pt x="0" y="0"/>
                  </a:moveTo>
                  <a:lnTo>
                    <a:pt x="3028195" y="0"/>
                  </a:lnTo>
                  <a:lnTo>
                    <a:pt x="3028195" y="1090680"/>
                  </a:lnTo>
                  <a:lnTo>
                    <a:pt x="0" y="1090680"/>
                  </a:lnTo>
                  <a:close/>
                </a:path>
              </a:pathLst>
            </a:custGeom>
            <a:solidFill>
              <a:srgbClr val="8DC63F"/>
            </a:solidFill>
          </p:spPr>
          <p:txBody>
            <a:bodyPr/>
            <a:lstStyle/>
            <a:p>
              <a:pPr defTabSz="609630">
                <a:defRPr/>
              </a:pPr>
              <a:endParaRPr lang="en-US" sz="1200">
                <a:solidFill>
                  <a:prstClr val="black"/>
                </a:solidFill>
                <a:latin typeface="Calibri"/>
              </a:endParaRPr>
            </a:p>
          </p:txBody>
        </p:sp>
        <p:sp>
          <p:nvSpPr>
            <p:cNvPr id="10" name="TextBox 10"/>
            <p:cNvSpPr txBox="1"/>
            <p:nvPr/>
          </p:nvSpPr>
          <p:spPr>
            <a:xfrm>
              <a:off x="0" y="-57150"/>
              <a:ext cx="812800" cy="869950"/>
            </a:xfrm>
            <a:prstGeom prst="rect">
              <a:avLst/>
            </a:prstGeom>
          </p:spPr>
          <p:txBody>
            <a:bodyPr lIns="33867" tIns="33867" rIns="33867" bIns="33867" rtlCol="0" anchor="ctr"/>
            <a:lstStyle/>
            <a:p>
              <a:pPr algn="ctr" defTabSz="609630">
                <a:lnSpc>
                  <a:spcPts val="2239"/>
                </a:lnSpc>
                <a:defRPr/>
              </a:pPr>
              <a:endParaRPr sz="1200">
                <a:solidFill>
                  <a:prstClr val="black"/>
                </a:solidFill>
                <a:latin typeface="Calibri"/>
              </a:endParaRPr>
            </a:p>
          </p:txBody>
        </p:sp>
      </p:grpSp>
      <p:sp>
        <p:nvSpPr>
          <p:cNvPr id="11" name="AutoShape 11"/>
          <p:cNvSpPr/>
          <p:nvPr/>
        </p:nvSpPr>
        <p:spPr>
          <a:xfrm>
            <a:off x="5043089" y="2066737"/>
            <a:ext cx="7148911" cy="0"/>
          </a:xfrm>
          <a:prstGeom prst="line">
            <a:avLst/>
          </a:prstGeom>
          <a:ln w="38100" cap="flat">
            <a:solidFill>
              <a:srgbClr val="FFFFFF"/>
            </a:solidFill>
            <a:prstDash val="solid"/>
            <a:headEnd type="none" w="sm" len="sm"/>
            <a:tailEnd type="none" w="sm" len="sm"/>
          </a:ln>
        </p:spPr>
        <p:txBody>
          <a:bodyPr/>
          <a:lstStyle/>
          <a:p>
            <a:pPr defTabSz="609630">
              <a:defRPr/>
            </a:pPr>
            <a:endParaRPr lang="en-US" sz="1200">
              <a:solidFill>
                <a:prstClr val="black"/>
              </a:solidFill>
              <a:latin typeface="Calibri"/>
            </a:endParaRPr>
          </a:p>
        </p:txBody>
      </p:sp>
      <p:sp>
        <p:nvSpPr>
          <p:cNvPr id="12" name="AutoShape 12"/>
          <p:cNvSpPr/>
          <p:nvPr/>
        </p:nvSpPr>
        <p:spPr>
          <a:xfrm>
            <a:off x="5043089" y="4798946"/>
            <a:ext cx="7148911" cy="0"/>
          </a:xfrm>
          <a:prstGeom prst="line">
            <a:avLst/>
          </a:prstGeom>
          <a:ln w="38100" cap="flat">
            <a:solidFill>
              <a:srgbClr val="FFFFFF"/>
            </a:solidFill>
            <a:prstDash val="solid"/>
            <a:headEnd type="none" w="sm" len="sm"/>
            <a:tailEnd type="none" w="sm" len="sm"/>
          </a:ln>
        </p:spPr>
        <p:txBody>
          <a:bodyPr/>
          <a:lstStyle/>
          <a:p>
            <a:pPr defTabSz="609630">
              <a:defRPr/>
            </a:pPr>
            <a:endParaRPr lang="en-US" sz="1200">
              <a:solidFill>
                <a:prstClr val="black"/>
              </a:solidFill>
              <a:latin typeface="Calibri"/>
            </a:endParaRPr>
          </a:p>
        </p:txBody>
      </p:sp>
      <p:grpSp>
        <p:nvGrpSpPr>
          <p:cNvPr id="13" name="Group 13"/>
          <p:cNvGrpSpPr/>
          <p:nvPr/>
        </p:nvGrpSpPr>
        <p:grpSpPr>
          <a:xfrm>
            <a:off x="-675834" y="-14954"/>
            <a:ext cx="6887907" cy="6887907"/>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DC63F">
                <a:alpha val="95686"/>
              </a:srgbClr>
            </a:solidFill>
          </p:spPr>
          <p:txBody>
            <a:bodyPr/>
            <a:lstStyle/>
            <a:p>
              <a:pPr defTabSz="609630">
                <a:defRPr/>
              </a:pPr>
              <a:endParaRPr lang="en-US" sz="1200">
                <a:solidFill>
                  <a:prstClr val="black"/>
                </a:solidFill>
                <a:latin typeface="Calibri"/>
              </a:endParaRPr>
            </a:p>
          </p:txBody>
        </p:sp>
        <p:sp>
          <p:nvSpPr>
            <p:cNvPr id="15" name="TextBox 15"/>
            <p:cNvSpPr txBox="1"/>
            <p:nvPr/>
          </p:nvSpPr>
          <p:spPr>
            <a:xfrm>
              <a:off x="76200" y="19050"/>
              <a:ext cx="660400" cy="717550"/>
            </a:xfrm>
            <a:prstGeom prst="rect">
              <a:avLst/>
            </a:prstGeom>
          </p:spPr>
          <p:txBody>
            <a:bodyPr lIns="33867" tIns="33867" rIns="33867" bIns="33867" rtlCol="0" anchor="ctr"/>
            <a:lstStyle/>
            <a:p>
              <a:pPr algn="ctr" defTabSz="609630">
                <a:lnSpc>
                  <a:spcPts val="2239"/>
                </a:lnSpc>
                <a:defRPr/>
              </a:pPr>
              <a:endParaRPr sz="1200">
                <a:solidFill>
                  <a:prstClr val="black"/>
                </a:solidFill>
                <a:latin typeface="Calibri"/>
              </a:endParaRPr>
            </a:p>
          </p:txBody>
        </p:sp>
      </p:grpSp>
      <p:grpSp>
        <p:nvGrpSpPr>
          <p:cNvPr id="16" name="Group 16"/>
          <p:cNvGrpSpPr/>
          <p:nvPr/>
        </p:nvGrpSpPr>
        <p:grpSpPr>
          <a:xfrm>
            <a:off x="241406" y="805962"/>
            <a:ext cx="5246077" cy="5246077"/>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24B">
                <a:alpha val="40784"/>
              </a:srgbClr>
            </a:solidFill>
          </p:spPr>
          <p:txBody>
            <a:bodyPr/>
            <a:lstStyle/>
            <a:p>
              <a:pPr defTabSz="609630">
                <a:defRPr/>
              </a:pPr>
              <a:endParaRPr lang="en-US" sz="1200">
                <a:solidFill>
                  <a:prstClr val="black"/>
                </a:solidFill>
                <a:latin typeface="Calibri"/>
              </a:endParaRPr>
            </a:p>
          </p:txBody>
        </p:sp>
        <p:sp>
          <p:nvSpPr>
            <p:cNvPr id="18" name="TextBox 18"/>
            <p:cNvSpPr txBox="1"/>
            <p:nvPr/>
          </p:nvSpPr>
          <p:spPr>
            <a:xfrm>
              <a:off x="76200" y="19050"/>
              <a:ext cx="660400" cy="717550"/>
            </a:xfrm>
            <a:prstGeom prst="rect">
              <a:avLst/>
            </a:prstGeom>
          </p:spPr>
          <p:txBody>
            <a:bodyPr lIns="33867" tIns="33867" rIns="33867" bIns="33867" rtlCol="0" anchor="ctr"/>
            <a:lstStyle/>
            <a:p>
              <a:pPr algn="ctr" defTabSz="609630">
                <a:lnSpc>
                  <a:spcPts val="2239"/>
                </a:lnSpc>
                <a:defRPr/>
              </a:pPr>
              <a:endParaRPr sz="1200">
                <a:solidFill>
                  <a:prstClr val="black"/>
                </a:solidFill>
                <a:latin typeface="Calibri"/>
              </a:endParaRPr>
            </a:p>
          </p:txBody>
        </p:sp>
      </p:grpSp>
      <p:grpSp>
        <p:nvGrpSpPr>
          <p:cNvPr id="19" name="Group 19"/>
          <p:cNvGrpSpPr>
            <a:grpSpLocks noChangeAspect="1"/>
          </p:cNvGrpSpPr>
          <p:nvPr/>
        </p:nvGrpSpPr>
        <p:grpSpPr>
          <a:xfrm>
            <a:off x="637155" y="1153057"/>
            <a:ext cx="4454579" cy="4454579"/>
            <a:chOff x="0" y="0"/>
            <a:chExt cx="6355080" cy="6355080"/>
          </a:xfrm>
        </p:grpSpPr>
        <p:sp>
          <p:nvSpPr>
            <p:cNvPr id="20" name="Freeform 2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pPr defTabSz="609630">
                <a:defRPr/>
              </a:pPr>
              <a:endParaRPr lang="en-US" sz="1200">
                <a:solidFill>
                  <a:prstClr val="black"/>
                </a:solidFill>
                <a:latin typeface="Calibri"/>
              </a:endParaRPr>
            </a:p>
          </p:txBody>
        </p:sp>
      </p:grpSp>
      <p:grpSp>
        <p:nvGrpSpPr>
          <p:cNvPr id="21" name="Group 21"/>
          <p:cNvGrpSpPr>
            <a:grpSpLocks noChangeAspect="1"/>
          </p:cNvGrpSpPr>
          <p:nvPr/>
        </p:nvGrpSpPr>
        <p:grpSpPr>
          <a:xfrm>
            <a:off x="685800" y="1205554"/>
            <a:ext cx="4349603" cy="4349585"/>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defRPr/>
              </a:pPr>
              <a:endParaRPr lang="en-US" sz="1200">
                <a:solidFill>
                  <a:prstClr val="black"/>
                </a:solidFill>
                <a:latin typeface="Calibri"/>
              </a:endParaRPr>
            </a:p>
          </p:txBody>
        </p:sp>
      </p:grpSp>
      <p:sp>
        <p:nvSpPr>
          <p:cNvPr id="23" name="Freeform 23"/>
          <p:cNvSpPr/>
          <p:nvPr/>
        </p:nvSpPr>
        <p:spPr>
          <a:xfrm>
            <a:off x="6806160" y="906504"/>
            <a:ext cx="3622769" cy="3622769"/>
          </a:xfrm>
          <a:custGeom>
            <a:avLst/>
            <a:gdLst/>
            <a:ahLst/>
            <a:cxnLst/>
            <a:rect l="l" t="t" r="r" b="b"/>
            <a:pathLst>
              <a:path w="5434154" h="5434154">
                <a:moveTo>
                  <a:pt x="0" y="0"/>
                </a:moveTo>
                <a:lnTo>
                  <a:pt x="5434154" y="0"/>
                </a:lnTo>
                <a:lnTo>
                  <a:pt x="5434154" y="5434154"/>
                </a:lnTo>
                <a:lnTo>
                  <a:pt x="0" y="5434154"/>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pPr defTabSz="609630">
              <a:defRPr/>
            </a:pPr>
            <a:endParaRPr lang="en-US" sz="1200">
              <a:solidFill>
                <a:prstClr val="black"/>
              </a:solidFill>
              <a:latin typeface="Calibri"/>
            </a:endParaRPr>
          </a:p>
        </p:txBody>
      </p:sp>
      <p:sp>
        <p:nvSpPr>
          <p:cNvPr id="24" name="TextBox 24"/>
          <p:cNvSpPr txBox="1"/>
          <p:nvPr/>
        </p:nvSpPr>
        <p:spPr>
          <a:xfrm>
            <a:off x="6212073" y="3106146"/>
            <a:ext cx="5452628" cy="1120115"/>
          </a:xfrm>
          <a:prstGeom prst="rect">
            <a:avLst/>
          </a:prstGeom>
        </p:spPr>
        <p:txBody>
          <a:bodyPr lIns="0" tIns="0" rIns="0" bIns="0" rtlCol="0" anchor="t">
            <a:spAutoFit/>
          </a:bodyPr>
          <a:lstStyle/>
          <a:p>
            <a:pPr defTabSz="609630">
              <a:lnSpc>
                <a:spcPts val="9333"/>
              </a:lnSpc>
              <a:defRPr/>
            </a:pPr>
            <a:r>
              <a:rPr lang="en-US" sz="6666" spc="613">
                <a:solidFill>
                  <a:srgbClr val="0B124B"/>
                </a:solidFill>
                <a:latin typeface="Roboto Bold"/>
              </a:rPr>
              <a:t>THANK YOU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227976" y="4726603"/>
            <a:ext cx="768677" cy="76867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323348" y="5274989"/>
            <a:ext cx="1743847" cy="174384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7" name="Group 7"/>
          <p:cNvGrpSpPr/>
          <p:nvPr/>
        </p:nvGrpSpPr>
        <p:grpSpPr>
          <a:xfrm rot="-10800000">
            <a:off x="10195348" y="923685"/>
            <a:ext cx="768677" cy="76867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9" name="Group 9"/>
          <p:cNvGrpSpPr/>
          <p:nvPr/>
        </p:nvGrpSpPr>
        <p:grpSpPr>
          <a:xfrm rot="-10800000">
            <a:off x="10771501" y="-599870"/>
            <a:ext cx="1743847" cy="174384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grpSp>
        <p:nvGrpSpPr>
          <p:cNvPr id="11" name="Group 11"/>
          <p:cNvGrpSpPr>
            <a:grpSpLocks noChangeAspect="1"/>
          </p:cNvGrpSpPr>
          <p:nvPr/>
        </p:nvGrpSpPr>
        <p:grpSpPr>
          <a:xfrm>
            <a:off x="3352800" y="685800"/>
            <a:ext cx="5486400" cy="5486400"/>
            <a:chOff x="0" y="0"/>
            <a:chExt cx="1708150" cy="1708150"/>
          </a:xfrm>
        </p:grpSpPr>
        <p:sp>
          <p:nvSpPr>
            <p:cNvPr id="12" name="Freeform 12"/>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alpha val="6667"/>
              </a:srgbClr>
            </a:solidFill>
          </p:spPr>
          <p:txBody>
            <a:bodyPr/>
            <a:lstStyle/>
            <a:p>
              <a:pPr defTabSz="609630"/>
              <a:endParaRPr lang="en-US" sz="1200">
                <a:solidFill>
                  <a:prstClr val="black"/>
                </a:solidFill>
                <a:latin typeface="Calibri"/>
              </a:endParaRPr>
            </a:p>
          </p:txBody>
        </p:sp>
      </p:grpSp>
      <p:sp>
        <p:nvSpPr>
          <p:cNvPr id="14" name="TextBox 14"/>
          <p:cNvSpPr txBox="1"/>
          <p:nvPr/>
        </p:nvSpPr>
        <p:spPr>
          <a:xfrm>
            <a:off x="678405" y="2613601"/>
            <a:ext cx="10820400" cy="1058367"/>
          </a:xfrm>
          <a:prstGeom prst="rect">
            <a:avLst/>
          </a:prstGeom>
        </p:spPr>
        <p:txBody>
          <a:bodyPr lIns="0" tIns="0" rIns="0" bIns="0" rtlCol="0" anchor="t">
            <a:spAutoFit/>
          </a:bodyPr>
          <a:lstStyle/>
          <a:p>
            <a:pPr algn="ctr" defTabSz="609630">
              <a:lnSpc>
                <a:spcPts val="8766"/>
              </a:lnSpc>
              <a:spcBef>
                <a:spcPct val="0"/>
              </a:spcBef>
            </a:pPr>
            <a:r>
              <a:rPr lang="en-US" sz="5400" dirty="0">
                <a:solidFill>
                  <a:prstClr val="white"/>
                </a:solidFill>
                <a:latin typeface="Roboto Bold"/>
              </a:rPr>
              <a:t>FANR Update</a:t>
            </a:r>
          </a:p>
        </p:txBody>
      </p:sp>
      <p:pic>
        <p:nvPicPr>
          <p:cNvPr id="13" name="Picture 12" descr="A black background with white text&#10;&#10;AI-generated content may be incorrect.">
            <a:extLst>
              <a:ext uri="{FF2B5EF4-FFF2-40B4-BE49-F238E27FC236}">
                <a16:creationId xmlns:a16="http://schemas.microsoft.com/office/drawing/2014/main" id="{80076D4B-F080-1569-C675-906A827CEF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852199" y="30169"/>
            <a:ext cx="6477091" cy="2194560"/>
          </a:xfrm>
          <a:prstGeom prst="rect">
            <a:avLst/>
          </a:prstGeom>
        </p:spPr>
      </p:pic>
      <p:sp>
        <p:nvSpPr>
          <p:cNvPr id="15" name="TextBox 16">
            <a:extLst>
              <a:ext uri="{FF2B5EF4-FFF2-40B4-BE49-F238E27FC236}">
                <a16:creationId xmlns:a16="http://schemas.microsoft.com/office/drawing/2014/main" id="{61CA112F-B59B-9B14-2E18-1BC9F8E03E5A}"/>
              </a:ext>
            </a:extLst>
          </p:cNvPr>
          <p:cNvSpPr txBox="1"/>
          <p:nvPr/>
        </p:nvSpPr>
        <p:spPr>
          <a:xfrm>
            <a:off x="3496095" y="4380154"/>
            <a:ext cx="5588150" cy="2297809"/>
          </a:xfrm>
          <a:prstGeom prst="rect">
            <a:avLst/>
          </a:prstGeom>
        </p:spPr>
        <p:txBody>
          <a:bodyPr wrap="square" lIns="0" tIns="0" rIns="0" bIns="0" rtlCol="0" anchor="t">
            <a:spAutoFit/>
          </a:bodyPr>
          <a:lstStyle/>
          <a:p>
            <a:pPr algn="ctr" defTabSz="609630">
              <a:spcBef>
                <a:spcPct val="0"/>
              </a:spcBef>
            </a:pPr>
            <a:r>
              <a:rPr lang="en-US" sz="3200" b="1" spc="692" dirty="0">
                <a:solidFill>
                  <a:srgbClr val="92D050"/>
                </a:solidFill>
                <a:latin typeface="Roboto"/>
              </a:rPr>
              <a:t>Doug Steele</a:t>
            </a:r>
          </a:p>
          <a:p>
            <a:pPr algn="ctr" defTabSz="609630">
              <a:spcBef>
                <a:spcPct val="0"/>
              </a:spcBef>
            </a:pPr>
            <a:endParaRPr lang="en-US" sz="2933" b="1" spc="692" dirty="0">
              <a:solidFill>
                <a:srgbClr val="92D050"/>
              </a:solidFill>
              <a:latin typeface="Roboto"/>
            </a:endParaRPr>
          </a:p>
          <a:p>
            <a:pPr algn="ctr" defTabSz="609630">
              <a:spcBef>
                <a:spcPct val="0"/>
              </a:spcBef>
            </a:pPr>
            <a:r>
              <a:rPr lang="en-US" sz="2933" spc="692" dirty="0">
                <a:solidFill>
                  <a:srgbClr val="92D050"/>
                </a:solidFill>
                <a:latin typeface="Roboto"/>
              </a:rPr>
              <a:t>Vice President, Food Agriculture, &amp; Natural Resources, APLU</a:t>
            </a:r>
          </a:p>
        </p:txBody>
      </p:sp>
      <p:pic>
        <p:nvPicPr>
          <p:cNvPr id="16" name="Picture 15">
            <a:extLst>
              <a:ext uri="{FF2B5EF4-FFF2-40B4-BE49-F238E27FC236}">
                <a16:creationId xmlns:a16="http://schemas.microsoft.com/office/drawing/2014/main" id="{971C56D3-2AD2-A691-E92A-F8C60048A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850" y="2186603"/>
            <a:ext cx="2540000" cy="2540000"/>
          </a:xfrm>
          <a:prstGeom prst="ellipse">
            <a:avLst/>
          </a:prstGeom>
          <a:ln w="76200">
            <a:solidFill>
              <a:srgbClr val="92D050"/>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5E83-4A75-CC43-805B-3E5E1EA0FE63}"/>
              </a:ext>
            </a:extLst>
          </p:cNvPr>
          <p:cNvSpPr>
            <a:spLocks noGrp="1"/>
          </p:cNvSpPr>
          <p:nvPr>
            <p:ph type="ctrTitle"/>
          </p:nvPr>
        </p:nvSpPr>
        <p:spPr>
          <a:xfrm>
            <a:off x="1383652" y="1872861"/>
            <a:ext cx="6584302" cy="1812874"/>
          </a:xfrm>
        </p:spPr>
        <p:txBody>
          <a:bodyPr>
            <a:normAutofit fontScale="90000"/>
          </a:bodyPr>
          <a:lstStyle/>
          <a:p>
            <a:pPr algn="l"/>
            <a:r>
              <a:rPr lang="en-US" sz="4400" dirty="0">
                <a:solidFill>
                  <a:schemeClr val="bg1"/>
                </a:solidFill>
                <a:latin typeface="Montserrat SemiBold"/>
              </a:rPr>
              <a:t>Office of Food, Agriculture and Natural Resources (FANR)</a:t>
            </a:r>
            <a:endParaRPr lang="en-US" dirty="0">
              <a:solidFill>
                <a:schemeClr val="bg1"/>
              </a:solidFill>
            </a:endParaRPr>
          </a:p>
        </p:txBody>
      </p:sp>
      <p:sp>
        <p:nvSpPr>
          <p:cNvPr id="3" name="Subtitle 2">
            <a:extLst>
              <a:ext uri="{FF2B5EF4-FFF2-40B4-BE49-F238E27FC236}">
                <a16:creationId xmlns:a16="http://schemas.microsoft.com/office/drawing/2014/main" id="{756B9434-EC16-1F08-4101-C13B03D433D9}"/>
              </a:ext>
            </a:extLst>
          </p:cNvPr>
          <p:cNvSpPr>
            <a:spLocks noGrp="1"/>
          </p:cNvSpPr>
          <p:nvPr>
            <p:ph type="subTitle" idx="1"/>
          </p:nvPr>
        </p:nvSpPr>
        <p:spPr>
          <a:xfrm>
            <a:off x="1383652" y="3685736"/>
            <a:ext cx="6584301" cy="1478758"/>
          </a:xfrm>
        </p:spPr>
        <p:txBody>
          <a:bodyPr vert="horz" lIns="91440" tIns="45720" rIns="91440" bIns="45720" rtlCol="0" anchor="t">
            <a:normAutofit fontScale="70000" lnSpcReduction="20000"/>
          </a:bodyPr>
          <a:lstStyle/>
          <a:p>
            <a:pPr algn="l"/>
            <a:r>
              <a:rPr lang="en-US" sz="2200" dirty="0">
                <a:solidFill>
                  <a:schemeClr val="bg1"/>
                </a:solidFill>
              </a:rPr>
              <a:t>Douglas L Steele, PhD. </a:t>
            </a:r>
            <a:endParaRPr lang="en-US" dirty="0"/>
          </a:p>
          <a:p>
            <a:pPr algn="l"/>
            <a:r>
              <a:rPr lang="en-US" sz="2200" dirty="0">
                <a:solidFill>
                  <a:schemeClr val="bg1"/>
                </a:solidFill>
              </a:rPr>
              <a:t>Vice President, Food, Agriculture and Natural Resources </a:t>
            </a:r>
          </a:p>
          <a:p>
            <a:pPr algn="l"/>
            <a:r>
              <a:rPr lang="en-US" sz="2200" dirty="0">
                <a:solidFill>
                  <a:schemeClr val="bg1"/>
                </a:solidFill>
                <a:latin typeface="Open Sans"/>
                <a:ea typeface="Open Sans"/>
                <a:cs typeface="Open Sans"/>
              </a:rPr>
              <a:t>Association of Public and Land-grant Universities</a:t>
            </a:r>
          </a:p>
          <a:p>
            <a:pPr algn="l"/>
            <a:endParaRPr lang="en-US" sz="2200" dirty="0">
              <a:solidFill>
                <a:schemeClr val="bg1"/>
              </a:solidFill>
              <a:latin typeface="Open Sans"/>
              <a:ea typeface="Open Sans"/>
              <a:cs typeface="Open Sans"/>
            </a:endParaRPr>
          </a:p>
          <a:p>
            <a:pPr algn="l"/>
            <a:r>
              <a:rPr lang="en-US" sz="2200" dirty="0">
                <a:solidFill>
                  <a:schemeClr val="bg1"/>
                </a:solidFill>
                <a:latin typeface="Open Sans"/>
                <a:ea typeface="Open Sans"/>
                <a:cs typeface="Open Sans"/>
              </a:rPr>
              <a:t>Suzette Robinson, Special Assistant</a:t>
            </a:r>
          </a:p>
        </p:txBody>
      </p:sp>
      <p:pic>
        <p:nvPicPr>
          <p:cNvPr id="5" name="Picture 4" descr="A white building with a dome&#10;&#10;Description automatically generated">
            <a:extLst>
              <a:ext uri="{FF2B5EF4-FFF2-40B4-BE49-F238E27FC236}">
                <a16:creationId xmlns:a16="http://schemas.microsoft.com/office/drawing/2014/main" id="{FFB01BAF-69DD-C237-DF9A-EBEA8AC2C0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067799" y="1266825"/>
            <a:ext cx="2419349" cy="4476750"/>
          </a:xfrm>
          <a:prstGeom prst="rect">
            <a:avLst/>
          </a:prstGeom>
        </p:spPr>
      </p:pic>
      <p:sp>
        <p:nvSpPr>
          <p:cNvPr id="6" name="Rectangle 5">
            <a:extLst>
              <a:ext uri="{FF2B5EF4-FFF2-40B4-BE49-F238E27FC236}">
                <a16:creationId xmlns:a16="http://schemas.microsoft.com/office/drawing/2014/main" id="{931D836C-3276-17E9-5309-408D6F6A0B91}"/>
              </a:ext>
            </a:extLst>
          </p:cNvPr>
          <p:cNvSpPr/>
          <p:nvPr/>
        </p:nvSpPr>
        <p:spPr>
          <a:xfrm>
            <a:off x="9067799" y="1266825"/>
            <a:ext cx="2419349" cy="447675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4039041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2_Office Theme">
  <a:themeElements>
    <a:clrScheme name="APLU Brand Colors">
      <a:dk1>
        <a:srgbClr val="000000"/>
      </a:dk1>
      <a:lt1>
        <a:sysClr val="window" lastClr="FFFFFF"/>
      </a:lt1>
      <a:dk2>
        <a:srgbClr val="A8C398"/>
      </a:dk2>
      <a:lt2>
        <a:srgbClr val="F4F3F2"/>
      </a:lt2>
      <a:accent1>
        <a:srgbClr val="016239"/>
      </a:accent1>
      <a:accent2>
        <a:srgbClr val="151E44"/>
      </a:accent2>
      <a:accent3>
        <a:srgbClr val="A5A5A5"/>
      </a:accent3>
      <a:accent4>
        <a:srgbClr val="FFB30F"/>
      </a:accent4>
      <a:accent5>
        <a:srgbClr val="5B9BD5"/>
      </a:accent5>
      <a:accent6>
        <a:srgbClr val="70AD47"/>
      </a:accent6>
      <a:hlink>
        <a:srgbClr val="0563C1"/>
      </a:hlink>
      <a:folHlink>
        <a:srgbClr val="954F72"/>
      </a:folHlink>
    </a:clrScheme>
    <a:fontScheme name="APLU Cuson 2">
      <a:majorFont>
        <a:latin typeface="Montserra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LU_PowerPoint Template_2023" id="{97D8D6BF-E568-43CC-9234-ADC2F5EA0851}" vid="{F400609B-0BD6-4D12-8289-ACE7FE4CEB1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352</TotalTime>
  <Words>5930</Words>
  <Application>Microsoft Office PowerPoint</Application>
  <PresentationFormat>Widescreen</PresentationFormat>
  <Paragraphs>751</Paragraphs>
  <Slides>73</Slides>
  <Notes>33</Notes>
  <HiddenSlides>0</HiddenSlides>
  <MMClips>0</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73</vt:i4>
      </vt:variant>
    </vt:vector>
  </HeadingPairs>
  <TitlesOfParts>
    <vt:vector size="101" baseType="lpstr">
      <vt:lpstr>Aptos</vt:lpstr>
      <vt:lpstr>Aptos Display</vt:lpstr>
      <vt:lpstr>Arial</vt:lpstr>
      <vt:lpstr>Arial,Sans-Serif</vt:lpstr>
      <vt:lpstr>barlow</vt:lpstr>
      <vt:lpstr>Calibri</vt:lpstr>
      <vt:lpstr>Calibri Light</vt:lpstr>
      <vt:lpstr>Courier New</vt:lpstr>
      <vt:lpstr>Gentona Book</vt:lpstr>
      <vt:lpstr>Georgia</vt:lpstr>
      <vt:lpstr>Helvetica Neue</vt:lpstr>
      <vt:lpstr>Montserrat SemiBold</vt:lpstr>
      <vt:lpstr>Open Sans</vt:lpstr>
      <vt:lpstr>Palatino Linotype</vt:lpstr>
      <vt:lpstr>Roboto</vt:lpstr>
      <vt:lpstr>Roboto Bold</vt:lpstr>
      <vt:lpstr>Segoe UI</vt:lpstr>
      <vt:lpstr>Symbol</vt:lpstr>
      <vt:lpstr>Symbol,Sans-Serif</vt:lpstr>
      <vt:lpstr>Trebuchet MS</vt:lpstr>
      <vt:lpstr>Wingdings</vt:lpstr>
      <vt:lpstr>Wingdings 3</vt:lpstr>
      <vt:lpstr>WordVisiCarriageReturn_MSFontService</vt:lpstr>
      <vt:lpstr>Office Theme</vt:lpstr>
      <vt:lpstr>1_Office Theme</vt:lpstr>
      <vt:lpstr>3_Office Theme</vt:lpstr>
      <vt:lpstr>Facet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of Food, Agriculture and Natural Resources (FANR)</vt:lpstr>
      <vt:lpstr>Academic Programs Section</vt:lpstr>
      <vt:lpstr>AgNGINE - Agriculture National Graduate Institutional Name Exchange</vt:lpstr>
      <vt:lpstr>Recruitment Initiative </vt:lpstr>
      <vt:lpstr>Board on Health and Human Sciences Kelly Dalton, Executive Director BHHS Susan Thomas, Senior Associate </vt:lpstr>
      <vt:lpstr>Board on Health and Human Sciences</vt:lpstr>
      <vt:lpstr>MAHA Report</vt:lpstr>
      <vt:lpstr>Cooperative Extension &amp; ECOP   Bill Hoffman, Executive Director, Assistant VP FANR Maria Marzullo, Senior Associate</vt:lpstr>
      <vt:lpstr>Cooperative Extension &amp; ECOP </vt:lpstr>
      <vt:lpstr>Council for Agricultural Research, Extension, and Teaching  Marcus Glassman, Executive Director and Director Government Affairs, Agriculture and International Development  Flannery Bethel, Manager CARET</vt:lpstr>
      <vt:lpstr>CARET</vt:lpstr>
      <vt:lpstr>CGA Agriculture Teams</vt:lpstr>
      <vt:lpstr>Communications &amp; Marketing Committee</vt:lpstr>
      <vt:lpstr>Communications &amp; Marketing Committee - Voting Members</vt:lpstr>
      <vt:lpstr>National Land-Grant Impacts Database (NIDB) </vt:lpstr>
      <vt:lpstr>Positioning LGU’s For Long-Term Advocacy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Pursue Effective Collaborations: 1862 and 1890 Research Insights</vt:lpstr>
      <vt:lpstr>Focus and Purpose</vt:lpstr>
      <vt:lpstr>Partnerships in Pursuit of Collaboration</vt:lpstr>
      <vt:lpstr>Organizational Ecology of Collaboration</vt:lpstr>
      <vt:lpstr>Methods</vt:lpstr>
      <vt:lpstr>Methods (continued)</vt:lpstr>
      <vt:lpstr>Findings</vt:lpstr>
      <vt:lpstr>Indicators of Successful Collaboration – Administrative Leaders</vt:lpstr>
      <vt:lpstr>Indicators of Successful Collaboration –  Researchers</vt:lpstr>
      <vt:lpstr>Challenges to Collaboration – Administrative Leaders</vt:lpstr>
      <vt:lpstr>Challenges to Collaboration –  Researchers</vt:lpstr>
      <vt:lpstr>Ways to Pursue Collaboration –  Administrative Leaders</vt:lpstr>
      <vt:lpstr>Ways to Pursue Collaboration –  Administrative Leaders (cont'd)</vt:lpstr>
      <vt:lpstr>Ways to Pursue Collaboration –  Administrative Leaders (cont'd)</vt:lpstr>
      <vt:lpstr>Ways to Pursue Collaboration –  Researchers</vt:lpstr>
      <vt:lpstr>Ways to Pursue Collaboration –  Researchers</vt:lpstr>
      <vt:lpstr>Takeaways and Next Steps</vt:lpstr>
      <vt:lpstr>Takeaways and Next Steps</vt:lpstr>
      <vt:lpstr>References</vt:lpstr>
      <vt:lpstr>Funding and Acknowledgements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Gary Thompson</dc:creator>
  <cp:lastModifiedBy>David Leibovitz</cp:lastModifiedBy>
  <cp:revision>27</cp:revision>
  <dcterms:created xsi:type="dcterms:W3CDTF">2025-07-08T18:33:02Z</dcterms:created>
  <dcterms:modified xsi:type="dcterms:W3CDTF">2025-09-25T20:14:18Z</dcterms:modified>
</cp:coreProperties>
</file>