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chart5.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67" r:id="rId2"/>
    <p:sldId id="298" r:id="rId3"/>
    <p:sldId id="364" r:id="rId4"/>
    <p:sldId id="365" r:id="rId5"/>
    <p:sldId id="366" r:id="rId6"/>
    <p:sldId id="257" r:id="rId7"/>
    <p:sldId id="256" r:id="rId8"/>
    <p:sldId id="341" r:id="rId9"/>
    <p:sldId id="328" r:id="rId10"/>
    <p:sldId id="351" r:id="rId11"/>
    <p:sldId id="343" r:id="rId12"/>
    <p:sldId id="352" r:id="rId13"/>
    <p:sldId id="367" r:id="rId14"/>
    <p:sldId id="368" r:id="rId15"/>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5" d="100"/>
          <a:sy n="105" d="100"/>
        </p:scale>
        <p:origin x="179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oleObject" Target="https://usdagcc-my.sharepoint.com/personal/jennifer_klemens_usda_gov/Documents/NPGS%20data%20tables/Data%20for%20slide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usdagcc-my.sharepoint.com/personal/jennifer_klemens_usda_gov/Documents/NPGS%20data%20tables/Data%20for%20slide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usdagcc-my.sharepoint.com/personal/jennifer_klemens_usda_gov/Documents/NPGS%20data%20tables/Data%20for%20slide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'2021'!$B$1</c:f>
              <c:strCache>
                <c:ptCount val="1"/>
                <c:pt idx="0">
                  <c:v># Accessions</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f>'2021'!$A$2:$A$11</c:f>
              <c:numCache>
                <c:formatCode>General</c:formatCode>
                <c:ptCount val="10"/>
                <c:pt idx="0">
                  <c:v>2013</c:v>
                </c:pt>
                <c:pt idx="1">
                  <c:v>2014</c:v>
                </c:pt>
                <c:pt idx="2">
                  <c:v>2015</c:v>
                </c:pt>
                <c:pt idx="3">
                  <c:v>2016</c:v>
                </c:pt>
                <c:pt idx="4">
                  <c:v>2017</c:v>
                </c:pt>
                <c:pt idx="5">
                  <c:v>2018</c:v>
                </c:pt>
                <c:pt idx="6">
                  <c:v>2019</c:v>
                </c:pt>
                <c:pt idx="7">
                  <c:v>2020</c:v>
                </c:pt>
                <c:pt idx="8">
                  <c:v>2021</c:v>
                </c:pt>
                <c:pt idx="9">
                  <c:v>2022</c:v>
                </c:pt>
              </c:numCache>
            </c:numRef>
          </c:cat>
          <c:val>
            <c:numRef>
              <c:f>'2021'!$B$2:$B$11</c:f>
              <c:numCache>
                <c:formatCode>#,##0</c:formatCode>
                <c:ptCount val="10"/>
                <c:pt idx="0">
                  <c:v>564000</c:v>
                </c:pt>
                <c:pt idx="1">
                  <c:v>570000</c:v>
                </c:pt>
                <c:pt idx="2">
                  <c:v>574000</c:v>
                </c:pt>
                <c:pt idx="3">
                  <c:v>577000</c:v>
                </c:pt>
                <c:pt idx="4">
                  <c:v>587000</c:v>
                </c:pt>
                <c:pt idx="5">
                  <c:v>596000</c:v>
                </c:pt>
                <c:pt idx="6">
                  <c:v>596200</c:v>
                </c:pt>
                <c:pt idx="7">
                  <c:v>597400</c:v>
                </c:pt>
                <c:pt idx="8">
                  <c:v>600092</c:v>
                </c:pt>
                <c:pt idx="9">
                  <c:v>605700</c:v>
                </c:pt>
              </c:numCache>
            </c:numRef>
          </c:val>
          <c:extLst>
            <c:ext xmlns:c16="http://schemas.microsoft.com/office/drawing/2014/chart" uri="{C3380CC4-5D6E-409C-BE32-E72D297353CC}">
              <c16:uniqueId val="{00000000-FB8C-43F5-9688-1A2658E4C4F6}"/>
            </c:ext>
          </c:extLst>
        </c:ser>
        <c:dLbls>
          <c:dLblPos val="outEnd"/>
          <c:showLegendKey val="0"/>
          <c:showVal val="1"/>
          <c:showCatName val="0"/>
          <c:showSerName val="0"/>
          <c:showPercent val="0"/>
          <c:showBubbleSize val="0"/>
        </c:dLbls>
        <c:gapWidth val="100"/>
        <c:overlap val="-24"/>
        <c:axId val="276288992"/>
        <c:axId val="276291072"/>
      </c:barChart>
      <c:catAx>
        <c:axId val="276288992"/>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2"/>
                </a:solidFill>
                <a:latin typeface="+mn-lt"/>
                <a:ea typeface="+mn-ea"/>
                <a:cs typeface="+mn-cs"/>
              </a:defRPr>
            </a:pPr>
            <a:endParaRPr lang="en-US"/>
          </a:p>
        </c:txPr>
        <c:crossAx val="276291072"/>
        <c:crosses val="autoZero"/>
        <c:auto val="1"/>
        <c:lblAlgn val="ctr"/>
        <c:lblOffset val="100"/>
        <c:noMultiLvlLbl val="0"/>
      </c:catAx>
      <c:valAx>
        <c:axId val="276291072"/>
        <c:scaling>
          <c:orientation val="minMax"/>
        </c:scaling>
        <c:delete val="0"/>
        <c:axPos val="l"/>
        <c:majorGridlines>
          <c:spPr>
            <a:ln w="9525" cap="flat" cmpd="sng" algn="ctr">
              <a:solidFill>
                <a:schemeClr val="tx2">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2"/>
                </a:solidFill>
                <a:latin typeface="+mn-lt"/>
                <a:ea typeface="+mn-ea"/>
                <a:cs typeface="+mn-cs"/>
              </a:defRPr>
            </a:pPr>
            <a:endParaRPr lang="en-US"/>
          </a:p>
        </c:txPr>
        <c:crossAx val="2762889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'2021'!$B$20</c:f>
              <c:strCache>
                <c:ptCount val="1"/>
                <c:pt idx="0">
                  <c:v>Demand for Germplasm</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f>'2021'!$A$21:$A$30</c:f>
              <c:numCache>
                <c:formatCode>General</c:formatCode>
                <c:ptCount val="10"/>
                <c:pt idx="0">
                  <c:v>2013</c:v>
                </c:pt>
                <c:pt idx="1">
                  <c:v>2014</c:v>
                </c:pt>
                <c:pt idx="2">
                  <c:v>2015</c:v>
                </c:pt>
                <c:pt idx="3">
                  <c:v>2016</c:v>
                </c:pt>
                <c:pt idx="4">
                  <c:v>2017</c:v>
                </c:pt>
                <c:pt idx="5">
                  <c:v>2018</c:v>
                </c:pt>
                <c:pt idx="6">
                  <c:v>2019</c:v>
                </c:pt>
                <c:pt idx="7">
                  <c:v>2020</c:v>
                </c:pt>
                <c:pt idx="8">
                  <c:v>2021</c:v>
                </c:pt>
                <c:pt idx="9">
                  <c:v>2022</c:v>
                </c:pt>
              </c:numCache>
            </c:numRef>
          </c:cat>
          <c:val>
            <c:numRef>
              <c:f>'2021'!$B$21:$B$30</c:f>
              <c:numCache>
                <c:formatCode>#,##0</c:formatCode>
                <c:ptCount val="10"/>
                <c:pt idx="0">
                  <c:v>249000</c:v>
                </c:pt>
                <c:pt idx="1">
                  <c:v>267000</c:v>
                </c:pt>
                <c:pt idx="2">
                  <c:v>247000</c:v>
                </c:pt>
                <c:pt idx="3">
                  <c:v>246000</c:v>
                </c:pt>
                <c:pt idx="4">
                  <c:v>279000</c:v>
                </c:pt>
                <c:pt idx="5">
                  <c:v>286700</c:v>
                </c:pt>
                <c:pt idx="6">
                  <c:v>236000</c:v>
                </c:pt>
                <c:pt idx="7">
                  <c:v>188900</c:v>
                </c:pt>
                <c:pt idx="8">
                  <c:v>219000</c:v>
                </c:pt>
                <c:pt idx="9">
                  <c:v>233500</c:v>
                </c:pt>
              </c:numCache>
            </c:numRef>
          </c:val>
          <c:extLst>
            <c:ext xmlns:c16="http://schemas.microsoft.com/office/drawing/2014/chart" uri="{C3380CC4-5D6E-409C-BE32-E72D297353CC}">
              <c16:uniqueId val="{00000000-E08F-43CA-9BB7-E0C0418F4C11}"/>
            </c:ext>
          </c:extLst>
        </c:ser>
        <c:dLbls>
          <c:dLblPos val="outEnd"/>
          <c:showLegendKey val="0"/>
          <c:showVal val="1"/>
          <c:showCatName val="0"/>
          <c:showSerName val="0"/>
          <c:showPercent val="0"/>
          <c:showBubbleSize val="0"/>
        </c:dLbls>
        <c:gapWidth val="100"/>
        <c:overlap val="-24"/>
        <c:axId val="275865792"/>
        <c:axId val="275866208"/>
      </c:barChart>
      <c:catAx>
        <c:axId val="275865792"/>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2"/>
                </a:solidFill>
                <a:latin typeface="+mn-lt"/>
                <a:ea typeface="+mn-ea"/>
                <a:cs typeface="+mn-cs"/>
              </a:defRPr>
            </a:pPr>
            <a:endParaRPr lang="en-US"/>
          </a:p>
        </c:txPr>
        <c:crossAx val="275866208"/>
        <c:crosses val="autoZero"/>
        <c:auto val="1"/>
        <c:lblAlgn val="ctr"/>
        <c:lblOffset val="100"/>
        <c:noMultiLvlLbl val="0"/>
      </c:catAx>
      <c:valAx>
        <c:axId val="275866208"/>
        <c:scaling>
          <c:orientation val="minMax"/>
        </c:scaling>
        <c:delete val="0"/>
        <c:axPos val="l"/>
        <c:majorGridlines>
          <c:spPr>
            <a:ln w="9525" cap="flat" cmpd="sng" algn="ctr">
              <a:solidFill>
                <a:schemeClr val="tx2">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2"/>
                </a:solidFill>
                <a:latin typeface="+mn-lt"/>
                <a:ea typeface="+mn-ea"/>
                <a:cs typeface="+mn-cs"/>
              </a:defRPr>
            </a:pPr>
            <a:endParaRPr lang="en-US"/>
          </a:p>
        </c:txPr>
        <c:crossAx val="2758657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0.154616065892836"/>
          <c:y val="4.3757412982511582E-2"/>
          <c:w val="0.82849774476298765"/>
          <c:h val="0.83920990723867162"/>
        </c:manualLayout>
      </c:layout>
      <c:barChart>
        <c:barDir val="col"/>
        <c:grouping val="clustered"/>
        <c:varyColors val="0"/>
        <c:ser>
          <c:idx val="0"/>
          <c:order val="0"/>
          <c:tx>
            <c:strRef>
              <c:f>'2021'!$B$35</c:f>
              <c:strCache>
                <c:ptCount val="1"/>
                <c:pt idx="0">
                  <c:v>Budget</c:v>
                </c:pt>
              </c:strCache>
            </c:strRef>
          </c:tx>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dLbl>
              <c:idx val="0"/>
              <c:tx>
                <c:rich>
                  <a:bodyPr/>
                  <a:lstStyle/>
                  <a:p>
                    <a:r>
                      <a:rPr lang="en-US" dirty="0"/>
                      <a:t>$42M</a:t>
                    </a:r>
                  </a:p>
                </c:rich>
              </c:tx>
              <c:dLblPos val="outEnd"/>
              <c:showLegendKey val="0"/>
              <c:showVal val="1"/>
              <c:showCatName val="0"/>
              <c:showSerName val="0"/>
              <c:showPercent val="0"/>
              <c:showBubbleSize val="0"/>
              <c:extLst>
                <c:ext xmlns:c15="http://schemas.microsoft.com/office/drawing/2012/chart" uri="{CE6537A1-D6FC-4f65-9D91-7224C49458BB}">
                  <c15:layout>
                    <c:manualLayout>
                      <c:w val="0.1123860996612258"/>
                      <c:h val="5.2978351899891009E-2"/>
                    </c:manualLayout>
                  </c15:layout>
                  <c15:showDataLabelsRange val="0"/>
                </c:ext>
                <c:ext xmlns:c16="http://schemas.microsoft.com/office/drawing/2014/chart" uri="{C3380CC4-5D6E-409C-BE32-E72D297353CC}">
                  <c16:uniqueId val="{00000001-4BD9-4D1D-B715-B5701E6573D1}"/>
                </c:ext>
              </c:extLst>
            </c:dLbl>
            <c:dLbl>
              <c:idx val="1"/>
              <c:tx>
                <c:rich>
                  <a:bodyPr/>
                  <a:lstStyle/>
                  <a:p>
                    <a:r>
                      <a:rPr lang="en-US"/>
                      <a:t>$44M</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4BD9-4D1D-B715-B5701E6573D1}"/>
                </c:ext>
              </c:extLst>
            </c:dLbl>
            <c:dLbl>
              <c:idx val="2"/>
              <c:tx>
                <c:rich>
                  <a:bodyPr/>
                  <a:lstStyle/>
                  <a:p>
                    <a:r>
                      <a:rPr lang="en-US" dirty="0"/>
                      <a:t>$44M</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4BD9-4D1D-B715-B5701E6573D1}"/>
                </c:ext>
              </c:extLst>
            </c:dLbl>
            <c:dLbl>
              <c:idx val="3"/>
              <c:tx>
                <c:rich>
                  <a:bodyPr rot="0" spcFirstLastPara="1" vertOverflow="ellipsis"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300" b="1" i="0" u="none" strike="noStrike" kern="1200" baseline="0">
                        <a:solidFill>
                          <a:srgbClr val="44546A"/>
                        </a:solidFill>
                        <a:latin typeface="+mn-lt"/>
                        <a:ea typeface="+mn-ea"/>
                        <a:cs typeface="+mn-cs"/>
                      </a:defRPr>
                    </a:pPr>
                    <a:r>
                      <a:rPr lang="en-US" sz="1300" b="1" i="0" u="none" strike="noStrike" kern="1200" baseline="0" dirty="0">
                        <a:solidFill>
                          <a:srgbClr val="44546A"/>
                        </a:solidFill>
                      </a:rPr>
                      <a:t>$44M</a:t>
                    </a:r>
                  </a:p>
                </c:rich>
              </c:tx>
              <c:spPr>
                <a:noFill/>
                <a:ln>
                  <a:noFill/>
                </a:ln>
                <a:effectLst/>
              </c:spPr>
              <c:txPr>
                <a:bodyPr rot="0" spcFirstLastPara="1" vertOverflow="ellipsis"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300" b="1" i="0" u="none" strike="noStrike" kern="1200" baseline="0">
                      <a:solidFill>
                        <a:srgbClr val="44546A"/>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4BD9-4D1D-B715-B5701E6573D1}"/>
                </c:ext>
              </c:extLst>
            </c:dLbl>
            <c:dLbl>
              <c:idx val="4"/>
              <c:tx>
                <c:rich>
                  <a:bodyPr rot="0" spcFirstLastPara="1" vertOverflow="ellipsis"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300" b="1" i="0" u="none" strike="noStrike" kern="1200" baseline="0">
                        <a:solidFill>
                          <a:srgbClr val="44546A"/>
                        </a:solidFill>
                        <a:latin typeface="+mn-lt"/>
                        <a:ea typeface="+mn-ea"/>
                        <a:cs typeface="+mn-cs"/>
                      </a:defRPr>
                    </a:pPr>
                    <a:r>
                      <a:rPr lang="en-US" sz="1300" b="1" i="0" u="none" strike="noStrike" kern="1200" baseline="0" dirty="0">
                        <a:solidFill>
                          <a:srgbClr val="44546A"/>
                        </a:solidFill>
                      </a:rPr>
                      <a:t>$44M</a:t>
                    </a:r>
                  </a:p>
                </c:rich>
              </c:tx>
              <c:spPr>
                <a:noFill/>
                <a:ln>
                  <a:noFill/>
                </a:ln>
                <a:effectLst/>
              </c:spPr>
              <c:txPr>
                <a:bodyPr rot="0" spcFirstLastPara="1" vertOverflow="ellipsis"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300" b="1" i="0" u="none" strike="noStrike" kern="1200" baseline="0">
                      <a:solidFill>
                        <a:srgbClr val="44546A"/>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4BD9-4D1D-B715-B5701E6573D1}"/>
                </c:ext>
              </c:extLst>
            </c:dLbl>
            <c:dLbl>
              <c:idx val="5"/>
              <c:tx>
                <c:rich>
                  <a:bodyPr/>
                  <a:lstStyle/>
                  <a:p>
                    <a:r>
                      <a:rPr lang="en-US"/>
                      <a:t>$44.3M</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4BD9-4D1D-B715-B5701E6573D1}"/>
                </c:ext>
              </c:extLst>
            </c:dLbl>
            <c:dLbl>
              <c:idx val="6"/>
              <c:tx>
                <c:rich>
                  <a:bodyPr/>
                  <a:lstStyle/>
                  <a:p>
                    <a:r>
                      <a:rPr lang="en-US"/>
                      <a:t>$46.6M</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4BD9-4D1D-B715-B5701E6573D1}"/>
                </c:ext>
              </c:extLst>
            </c:dLbl>
            <c:dLbl>
              <c:idx val="7"/>
              <c:tx>
                <c:rich>
                  <a:bodyPr/>
                  <a:lstStyle/>
                  <a:p>
                    <a:r>
                      <a:rPr lang="en-US"/>
                      <a:t>$47.2M</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4BD9-4D1D-B715-B5701E6573D1}"/>
                </c:ext>
              </c:extLst>
            </c:dLbl>
            <c:dLbl>
              <c:idx val="8"/>
              <c:tx>
                <c:rich>
                  <a:bodyPr/>
                  <a:lstStyle/>
                  <a:p>
                    <a:r>
                      <a:rPr lang="en-US"/>
                      <a:t>$49.7M</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4BD9-4D1D-B715-B5701E6573D1}"/>
                </c:ext>
              </c:extLst>
            </c:dLbl>
            <c:dLbl>
              <c:idx val="9"/>
              <c:tx>
                <c:rich>
                  <a:bodyPr/>
                  <a:lstStyle/>
                  <a:p>
                    <a:r>
                      <a:rPr lang="en-US"/>
                      <a:t>$51.5M</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4BD9-4D1D-B715-B5701E6573D1}"/>
                </c:ext>
              </c:extLst>
            </c:dLbl>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f>'2021'!$A$36:$A$45</c:f>
              <c:numCache>
                <c:formatCode>General</c:formatCode>
                <c:ptCount val="10"/>
                <c:pt idx="0">
                  <c:v>2013</c:v>
                </c:pt>
                <c:pt idx="1">
                  <c:v>2014</c:v>
                </c:pt>
                <c:pt idx="2">
                  <c:v>2015</c:v>
                </c:pt>
                <c:pt idx="3">
                  <c:v>2016</c:v>
                </c:pt>
                <c:pt idx="4">
                  <c:v>2017</c:v>
                </c:pt>
                <c:pt idx="5">
                  <c:v>2018</c:v>
                </c:pt>
                <c:pt idx="6">
                  <c:v>2019</c:v>
                </c:pt>
                <c:pt idx="7">
                  <c:v>2020</c:v>
                </c:pt>
                <c:pt idx="8">
                  <c:v>2021</c:v>
                </c:pt>
                <c:pt idx="9">
                  <c:v>2022</c:v>
                </c:pt>
              </c:numCache>
            </c:numRef>
          </c:cat>
          <c:val>
            <c:numRef>
              <c:f>'2021'!$B$36:$B$45</c:f>
              <c:numCache>
                <c:formatCode>"$"#,##0</c:formatCode>
                <c:ptCount val="10"/>
                <c:pt idx="0">
                  <c:v>42000000</c:v>
                </c:pt>
                <c:pt idx="1">
                  <c:v>44000000</c:v>
                </c:pt>
                <c:pt idx="2">
                  <c:v>44000000</c:v>
                </c:pt>
                <c:pt idx="3">
                  <c:v>44000000</c:v>
                </c:pt>
                <c:pt idx="4">
                  <c:v>44000000</c:v>
                </c:pt>
                <c:pt idx="5">
                  <c:v>44300000</c:v>
                </c:pt>
                <c:pt idx="6">
                  <c:v>46600000</c:v>
                </c:pt>
                <c:pt idx="7" formatCode="&quot;$&quot;#,##0_);[Red]\(&quot;$&quot;#,##0\)">
                  <c:v>47200000</c:v>
                </c:pt>
                <c:pt idx="8">
                  <c:v>49700000</c:v>
                </c:pt>
                <c:pt idx="9">
                  <c:v>51500000</c:v>
                </c:pt>
              </c:numCache>
            </c:numRef>
          </c:val>
          <c:extLst>
            <c:ext xmlns:c16="http://schemas.microsoft.com/office/drawing/2014/chart" uri="{C3380CC4-5D6E-409C-BE32-E72D297353CC}">
              <c16:uniqueId val="{00000000-4BD9-4D1D-B715-B5701E6573D1}"/>
            </c:ext>
          </c:extLst>
        </c:ser>
        <c:dLbls>
          <c:dLblPos val="outEnd"/>
          <c:showLegendKey val="0"/>
          <c:showVal val="1"/>
          <c:showCatName val="0"/>
          <c:showSerName val="0"/>
          <c:showPercent val="0"/>
          <c:showBubbleSize val="0"/>
        </c:dLbls>
        <c:gapWidth val="100"/>
        <c:overlap val="-24"/>
        <c:axId val="1911659152"/>
        <c:axId val="1911658736"/>
      </c:barChart>
      <c:catAx>
        <c:axId val="1911659152"/>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2"/>
                </a:solidFill>
                <a:latin typeface="+mn-lt"/>
                <a:ea typeface="+mn-ea"/>
                <a:cs typeface="+mn-cs"/>
              </a:defRPr>
            </a:pPr>
            <a:endParaRPr lang="en-US"/>
          </a:p>
        </c:txPr>
        <c:crossAx val="1911658736"/>
        <c:crosses val="autoZero"/>
        <c:auto val="1"/>
        <c:lblAlgn val="ctr"/>
        <c:lblOffset val="100"/>
        <c:noMultiLvlLbl val="0"/>
      </c:catAx>
      <c:valAx>
        <c:axId val="1911658736"/>
        <c:scaling>
          <c:orientation val="minMax"/>
        </c:scaling>
        <c:delete val="0"/>
        <c:axPos val="l"/>
        <c:majorGridlines>
          <c:spPr>
            <a:ln w="9525" cap="flat" cmpd="sng" algn="ctr">
              <a:solidFill>
                <a:schemeClr val="tx2">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2"/>
                </a:solidFill>
                <a:latin typeface="+mn-lt"/>
                <a:ea typeface="+mn-ea"/>
                <a:cs typeface="+mn-cs"/>
              </a:defRPr>
            </a:pPr>
            <a:endParaRPr lang="en-US"/>
          </a:p>
        </c:txPr>
        <c:crossAx val="19116591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a:pPr>
            <a:r>
              <a:rPr lang="en-US" sz="2400" dirty="0">
                <a:solidFill>
                  <a:schemeClr val="accent1"/>
                </a:solidFill>
              </a:rPr>
              <a:t>ARS NPGS real (deflated) budget, 2009-2018</a:t>
            </a:r>
          </a:p>
        </c:rich>
      </c:tx>
      <c:overlay val="0"/>
    </c:title>
    <c:autoTitleDeleted val="0"/>
    <c:plotArea>
      <c:layout>
        <c:manualLayout>
          <c:layoutTarget val="inner"/>
          <c:xMode val="edge"/>
          <c:yMode val="edge"/>
          <c:x val="0.10439834443771452"/>
          <c:y val="0.11263646632778497"/>
          <c:w val="0.89047349081364824"/>
          <c:h val="0.79287011420869669"/>
        </c:manualLayout>
      </c:layout>
      <c:barChart>
        <c:barDir val="col"/>
        <c:grouping val="clustered"/>
        <c:varyColors val="0"/>
        <c:ser>
          <c:idx val="0"/>
          <c:order val="0"/>
          <c:spPr>
            <a:scene3d>
              <a:camera prst="orthographicFront"/>
              <a:lightRig rig="threePt" dir="t"/>
            </a:scene3d>
            <a:sp3d>
              <a:bevelT/>
            </a:sp3d>
          </c:spPr>
          <c:invertIfNegative val="0"/>
          <c:cat>
            <c:numRef>
              <c:f>Sheet1!$A$23:$A$32</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Sheet1!$F$23:$F$32</c:f>
              <c:numCache>
                <c:formatCode>0.0</c:formatCode>
                <c:ptCount val="10"/>
                <c:pt idx="0">
                  <c:v>45.668815061454715</c:v>
                </c:pt>
                <c:pt idx="1">
                  <c:v>49.155630016366018</c:v>
                </c:pt>
                <c:pt idx="2">
                  <c:v>48.017253435851551</c:v>
                </c:pt>
                <c:pt idx="3">
                  <c:v>46.999999999999993</c:v>
                </c:pt>
                <c:pt idx="4">
                  <c:v>40.889941433106607</c:v>
                </c:pt>
                <c:pt idx="5">
                  <c:v>42.007109261490484</c:v>
                </c:pt>
                <c:pt idx="6">
                  <c:v>41.184603413796907</c:v>
                </c:pt>
                <c:pt idx="7">
                  <c:v>40.440274476140893</c:v>
                </c:pt>
                <c:pt idx="8">
                  <c:v>39.276775151929485</c:v>
                </c:pt>
                <c:pt idx="9">
                  <c:v>38.392678372602546</c:v>
                </c:pt>
              </c:numCache>
            </c:numRef>
          </c:val>
          <c:extLst>
            <c:ext xmlns:c16="http://schemas.microsoft.com/office/drawing/2014/chart" uri="{C3380CC4-5D6E-409C-BE32-E72D297353CC}">
              <c16:uniqueId val="{00000000-E2BC-4592-A535-534083E5397C}"/>
            </c:ext>
          </c:extLst>
        </c:ser>
        <c:dLbls>
          <c:showLegendKey val="0"/>
          <c:showVal val="0"/>
          <c:showCatName val="0"/>
          <c:showSerName val="0"/>
          <c:showPercent val="0"/>
          <c:showBubbleSize val="0"/>
        </c:dLbls>
        <c:gapWidth val="150"/>
        <c:axId val="1903731072"/>
        <c:axId val="1903729440"/>
      </c:barChart>
      <c:catAx>
        <c:axId val="1903731072"/>
        <c:scaling>
          <c:orientation val="minMax"/>
        </c:scaling>
        <c:delete val="0"/>
        <c:axPos val="b"/>
        <c:numFmt formatCode="General" sourceLinked="1"/>
        <c:majorTickMark val="out"/>
        <c:minorTickMark val="none"/>
        <c:tickLblPos val="nextTo"/>
        <c:crossAx val="1903729440"/>
        <c:crosses val="autoZero"/>
        <c:auto val="1"/>
        <c:lblAlgn val="ctr"/>
        <c:lblOffset val="100"/>
        <c:noMultiLvlLbl val="0"/>
      </c:catAx>
      <c:valAx>
        <c:axId val="1903729440"/>
        <c:scaling>
          <c:orientation val="minMax"/>
        </c:scaling>
        <c:delete val="0"/>
        <c:axPos val="l"/>
        <c:majorGridlines/>
        <c:title>
          <c:tx>
            <c:rich>
              <a:bodyPr rot="-5400000" vert="horz"/>
              <a:lstStyle/>
              <a:p>
                <a:pPr>
                  <a:defRPr/>
                </a:pPr>
                <a:r>
                  <a:rPr lang="en-US" dirty="0"/>
                  <a:t>millions 2012 dollars (ERS research deflator)</a:t>
                </a:r>
              </a:p>
            </c:rich>
          </c:tx>
          <c:overlay val="0"/>
        </c:title>
        <c:numFmt formatCode="0.0" sourceLinked="1"/>
        <c:majorTickMark val="out"/>
        <c:minorTickMark val="none"/>
        <c:tickLblPos val="nextTo"/>
        <c:crossAx val="1903731072"/>
        <c:crosses val="autoZero"/>
        <c:crossBetween val="between"/>
      </c:valAx>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2000" dirty="0">
                <a:solidFill>
                  <a:schemeClr val="accent1"/>
                </a:solidFill>
              </a:rPr>
              <a:t>ARS NPGS real (deflated) budget, 1992-2018</a:t>
            </a:r>
          </a:p>
        </c:rich>
      </c:tx>
      <c:layout>
        <c:manualLayout>
          <c:xMode val="edge"/>
          <c:yMode val="edge"/>
          <c:x val="0.1605774104710376"/>
          <c:y val="4.5884262420576555E-2"/>
        </c:manualLayout>
      </c:layout>
      <c:overlay val="0"/>
    </c:title>
    <c:autoTitleDeleted val="0"/>
    <c:plotArea>
      <c:layout>
        <c:manualLayout>
          <c:layoutTarget val="inner"/>
          <c:xMode val="edge"/>
          <c:yMode val="edge"/>
          <c:x val="8.6850643669541303E-2"/>
          <c:y val="0.1436788575770134"/>
          <c:w val="0.89568903887014129"/>
          <c:h val="0.80138330570520788"/>
        </c:manualLayout>
      </c:layout>
      <c:barChart>
        <c:barDir val="col"/>
        <c:grouping val="clustered"/>
        <c:varyColors val="0"/>
        <c:ser>
          <c:idx val="0"/>
          <c:order val="0"/>
          <c:spPr>
            <a:scene3d>
              <a:camera prst="orthographicFront"/>
              <a:lightRig rig="threePt" dir="t"/>
            </a:scene3d>
            <a:sp3d>
              <a:bevelT/>
            </a:sp3d>
          </c:spPr>
          <c:invertIfNegative val="0"/>
          <c:cat>
            <c:numRef>
              <c:f>Sheet1!$A$6:$A$32</c:f>
              <c:numCache>
                <c:formatCode>General</c:formatCode>
                <c:ptCount val="27"/>
                <c:pt idx="0">
                  <c:v>1992</c:v>
                </c:pt>
                <c:pt idx="1">
                  <c:v>1993</c:v>
                </c:pt>
                <c:pt idx="2">
                  <c:v>1994</c:v>
                </c:pt>
                <c:pt idx="3">
                  <c:v>1995</c:v>
                </c:pt>
                <c:pt idx="4">
                  <c:v>1996</c:v>
                </c:pt>
                <c:pt idx="5">
                  <c:v>1997</c:v>
                </c:pt>
                <c:pt idx="6">
                  <c:v>1998</c:v>
                </c:pt>
                <c:pt idx="7">
                  <c:v>1999</c:v>
                </c:pt>
                <c:pt idx="8">
                  <c:v>2000</c:v>
                </c:pt>
                <c:pt idx="9">
                  <c:v>2001</c:v>
                </c:pt>
                <c:pt idx="10">
                  <c:v>2002</c:v>
                </c:pt>
                <c:pt idx="11">
                  <c:v>2003</c:v>
                </c:pt>
                <c:pt idx="12">
                  <c:v>2004</c:v>
                </c:pt>
                <c:pt idx="13">
                  <c:v>2005</c:v>
                </c:pt>
                <c:pt idx="14">
                  <c:v>2006</c:v>
                </c:pt>
                <c:pt idx="15">
                  <c:v>2007</c:v>
                </c:pt>
                <c:pt idx="16">
                  <c:v>2008</c:v>
                </c:pt>
                <c:pt idx="17">
                  <c:v>2009</c:v>
                </c:pt>
                <c:pt idx="18">
                  <c:v>2010</c:v>
                </c:pt>
                <c:pt idx="19">
                  <c:v>2011</c:v>
                </c:pt>
                <c:pt idx="20">
                  <c:v>2012</c:v>
                </c:pt>
                <c:pt idx="21">
                  <c:v>2013</c:v>
                </c:pt>
                <c:pt idx="22">
                  <c:v>2014</c:v>
                </c:pt>
                <c:pt idx="23">
                  <c:v>2015</c:v>
                </c:pt>
                <c:pt idx="24">
                  <c:v>2016</c:v>
                </c:pt>
                <c:pt idx="25">
                  <c:v>2017</c:v>
                </c:pt>
                <c:pt idx="26">
                  <c:v>2018</c:v>
                </c:pt>
              </c:numCache>
            </c:numRef>
          </c:cat>
          <c:val>
            <c:numRef>
              <c:f>Sheet1!$F$6:$F$32</c:f>
              <c:numCache>
                <c:formatCode>0.0</c:formatCode>
                <c:ptCount val="27"/>
                <c:pt idx="0">
                  <c:v>38.673298387898413</c:v>
                </c:pt>
                <c:pt idx="1">
                  <c:v>36.652713040190932</c:v>
                </c:pt>
                <c:pt idx="2">
                  <c:v>35.656002160351505</c:v>
                </c:pt>
                <c:pt idx="3">
                  <c:v>34.136332471178925</c:v>
                </c:pt>
                <c:pt idx="4">
                  <c:v>32.183835523904307</c:v>
                </c:pt>
                <c:pt idx="5">
                  <c:v>32.058905418558808</c:v>
                </c:pt>
                <c:pt idx="6">
                  <c:v>33.211146655100848</c:v>
                </c:pt>
                <c:pt idx="7">
                  <c:v>33.851106611414387</c:v>
                </c:pt>
                <c:pt idx="8">
                  <c:v>38.569257272194129</c:v>
                </c:pt>
                <c:pt idx="9">
                  <c:v>44.425941412180372</c:v>
                </c:pt>
                <c:pt idx="10">
                  <c:v>50.817643453967634</c:v>
                </c:pt>
                <c:pt idx="11">
                  <c:v>53.005899259576779</c:v>
                </c:pt>
                <c:pt idx="12">
                  <c:v>52.411985750341557</c:v>
                </c:pt>
                <c:pt idx="13">
                  <c:v>51.186139309115255</c:v>
                </c:pt>
                <c:pt idx="14">
                  <c:v>50.168527684923468</c:v>
                </c:pt>
                <c:pt idx="15">
                  <c:v>49.113670020186134</c:v>
                </c:pt>
                <c:pt idx="16">
                  <c:v>44.19855816787053</c:v>
                </c:pt>
                <c:pt idx="17">
                  <c:v>45.668815061454715</c:v>
                </c:pt>
                <c:pt idx="18">
                  <c:v>49.155630016366018</c:v>
                </c:pt>
                <c:pt idx="19">
                  <c:v>48.017253435851551</c:v>
                </c:pt>
                <c:pt idx="20">
                  <c:v>46.999999999999993</c:v>
                </c:pt>
                <c:pt idx="21">
                  <c:v>40.889941433106607</c:v>
                </c:pt>
                <c:pt idx="22">
                  <c:v>42.007109261490484</c:v>
                </c:pt>
                <c:pt idx="23">
                  <c:v>41.184603413796907</c:v>
                </c:pt>
                <c:pt idx="24">
                  <c:v>40.440274476140893</c:v>
                </c:pt>
                <c:pt idx="25">
                  <c:v>39.276775151929485</c:v>
                </c:pt>
                <c:pt idx="26">
                  <c:v>38.392678372602546</c:v>
                </c:pt>
              </c:numCache>
            </c:numRef>
          </c:val>
          <c:extLst>
            <c:ext xmlns:c16="http://schemas.microsoft.com/office/drawing/2014/chart" uri="{C3380CC4-5D6E-409C-BE32-E72D297353CC}">
              <c16:uniqueId val="{00000000-8631-4E82-9F69-BD259D2861A1}"/>
            </c:ext>
          </c:extLst>
        </c:ser>
        <c:dLbls>
          <c:showLegendKey val="0"/>
          <c:showVal val="0"/>
          <c:showCatName val="0"/>
          <c:showSerName val="0"/>
          <c:showPercent val="0"/>
          <c:showBubbleSize val="0"/>
        </c:dLbls>
        <c:gapWidth val="150"/>
        <c:axId val="1695671408"/>
        <c:axId val="1695671952"/>
      </c:barChart>
      <c:catAx>
        <c:axId val="1695671408"/>
        <c:scaling>
          <c:orientation val="minMax"/>
        </c:scaling>
        <c:delete val="0"/>
        <c:axPos val="b"/>
        <c:numFmt formatCode="General" sourceLinked="1"/>
        <c:majorTickMark val="out"/>
        <c:minorTickMark val="none"/>
        <c:tickLblPos val="nextTo"/>
        <c:crossAx val="1695671952"/>
        <c:crosses val="autoZero"/>
        <c:auto val="1"/>
        <c:lblAlgn val="ctr"/>
        <c:lblOffset val="100"/>
        <c:noMultiLvlLbl val="0"/>
      </c:catAx>
      <c:valAx>
        <c:axId val="1695671952"/>
        <c:scaling>
          <c:orientation val="minMax"/>
        </c:scaling>
        <c:delete val="0"/>
        <c:axPos val="l"/>
        <c:majorGridlines/>
        <c:title>
          <c:tx>
            <c:rich>
              <a:bodyPr rot="-5400000" vert="horz"/>
              <a:lstStyle/>
              <a:p>
                <a:pPr>
                  <a:defRPr/>
                </a:pPr>
                <a:r>
                  <a:rPr lang="en-US" dirty="0"/>
                  <a:t>millions 2012 dollars (ERS research deflator)</a:t>
                </a:r>
              </a:p>
            </c:rich>
          </c:tx>
          <c:overlay val="0"/>
        </c:title>
        <c:numFmt formatCode="0.0" sourceLinked="1"/>
        <c:majorTickMark val="out"/>
        <c:minorTickMark val="none"/>
        <c:tickLblPos val="nextTo"/>
        <c:crossAx val="1695671408"/>
        <c:crosses val="autoZero"/>
        <c:crossBetween val="between"/>
      </c:valAx>
    </c:plotArea>
    <c:plotVisOnly val="1"/>
    <c:dispBlanksAs val="gap"/>
    <c:showDLblsOverMax val="0"/>
  </c:chart>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withinLinear" id="19">
  <a:schemeClr val="accent6"/>
</cs:colorStyle>
</file>

<file path=ppt/charts/style1.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4718888-DDDD-4D80-970A-FCA0300E5BA7}"/>
              </a:ext>
            </a:extLst>
          </p:cNvPr>
          <p:cNvSpPr>
            <a:spLocks noGrp="1"/>
          </p:cNvSpPr>
          <p:nvPr>
            <p:ph type="hdr" sz="quarter"/>
          </p:nvPr>
        </p:nvSpPr>
        <p:spPr>
          <a:xfrm>
            <a:off x="0" y="0"/>
            <a:ext cx="3038475" cy="465138"/>
          </a:xfrm>
          <a:prstGeom prst="rect">
            <a:avLst/>
          </a:prstGeom>
        </p:spPr>
        <p:txBody>
          <a:bodyPr vert="horz" lIns="93177" tIns="46589" rIns="93177" bIns="46589" rtlCol="0"/>
          <a:lstStyle>
            <a:lvl1pPr algn="l" eaLnBrk="1" hangingPunct="1">
              <a:defRPr sz="1200">
                <a:latin typeface="Arial" charset="0"/>
                <a:cs typeface="Arial" charset="0"/>
              </a:defRPr>
            </a:lvl1pPr>
          </a:lstStyle>
          <a:p>
            <a:pPr>
              <a:defRPr/>
            </a:pPr>
            <a:endParaRPr lang="en-US" dirty="0"/>
          </a:p>
        </p:txBody>
      </p:sp>
      <p:sp>
        <p:nvSpPr>
          <p:cNvPr id="3" name="Date Placeholder 2">
            <a:extLst>
              <a:ext uri="{FF2B5EF4-FFF2-40B4-BE49-F238E27FC236}">
                <a16:creationId xmlns:a16="http://schemas.microsoft.com/office/drawing/2014/main" id="{909EB372-BF65-4664-950E-D739FA137B3F}"/>
              </a:ext>
            </a:extLst>
          </p:cNvPr>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eaLnBrk="1" hangingPunct="1">
              <a:defRPr sz="1200">
                <a:latin typeface="Arial" charset="0"/>
                <a:cs typeface="Arial" charset="0"/>
              </a:defRPr>
            </a:lvl1pPr>
          </a:lstStyle>
          <a:p>
            <a:pPr>
              <a:defRPr/>
            </a:pPr>
            <a:fld id="{4DCB4328-9CF8-4A71-B065-48127515DAF0}" type="datetimeFigureOut">
              <a:rPr lang="en-US"/>
              <a:pPr>
                <a:defRPr/>
              </a:pPr>
              <a:t>5/30/2023</a:t>
            </a:fld>
            <a:endParaRPr lang="en-US" dirty="0"/>
          </a:p>
        </p:txBody>
      </p:sp>
      <p:sp>
        <p:nvSpPr>
          <p:cNvPr id="4" name="Footer Placeholder 3">
            <a:extLst>
              <a:ext uri="{FF2B5EF4-FFF2-40B4-BE49-F238E27FC236}">
                <a16:creationId xmlns:a16="http://schemas.microsoft.com/office/drawing/2014/main" id="{2034F781-0A42-46F0-9624-08BC48C6DA66}"/>
              </a:ext>
            </a:extLst>
          </p:cNvPr>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eaLnBrk="1" hangingPunct="1">
              <a:defRPr sz="1200">
                <a:latin typeface="Arial" charset="0"/>
                <a:cs typeface="Arial" charset="0"/>
              </a:defRPr>
            </a:lvl1pPr>
          </a:lstStyle>
          <a:p>
            <a:pPr>
              <a:defRPr/>
            </a:pPr>
            <a:endParaRPr lang="en-US" dirty="0"/>
          </a:p>
        </p:txBody>
      </p:sp>
      <p:sp>
        <p:nvSpPr>
          <p:cNvPr id="5" name="Slide Number Placeholder 4">
            <a:extLst>
              <a:ext uri="{FF2B5EF4-FFF2-40B4-BE49-F238E27FC236}">
                <a16:creationId xmlns:a16="http://schemas.microsoft.com/office/drawing/2014/main" id="{D119DA47-BB0B-4052-8307-3AE5042C0A61}"/>
              </a:ext>
            </a:extLst>
          </p:cNvPr>
          <p:cNvSpPr>
            <a:spLocks noGrp="1"/>
          </p:cNvSpPr>
          <p:nvPr>
            <p:ph type="sldNum" sz="quarter" idx="3"/>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vl1pPr>
          </a:lstStyle>
          <a:p>
            <a:pPr>
              <a:defRPr/>
            </a:pPr>
            <a:fld id="{D2CD2466-008B-4528-9D25-A56E1B389C9C}" type="slidenum">
              <a:rPr lang="en-US" altLang="en-US"/>
              <a:pPr>
                <a:defRPr/>
              </a:pPr>
              <a:t>‹#›</a:t>
            </a:fld>
            <a:endParaRPr lang="en-US" alt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45B829F-38C8-4599-9B9F-58B043E36621}"/>
              </a:ext>
            </a:extLst>
          </p:cNvPr>
          <p:cNvSpPr>
            <a:spLocks noGrp="1"/>
          </p:cNvSpPr>
          <p:nvPr>
            <p:ph type="hdr" sz="quarter"/>
          </p:nvPr>
        </p:nvSpPr>
        <p:spPr>
          <a:xfrm>
            <a:off x="0" y="0"/>
            <a:ext cx="3038475" cy="465138"/>
          </a:xfrm>
          <a:prstGeom prst="rect">
            <a:avLst/>
          </a:prstGeom>
        </p:spPr>
        <p:txBody>
          <a:bodyPr vert="horz" lIns="93177" tIns="46589" rIns="93177" bIns="46589" rtlCol="0"/>
          <a:lstStyle>
            <a:lvl1pPr algn="l" eaLnBrk="1" fontAlgn="auto" hangingPunct="1">
              <a:spcBef>
                <a:spcPts val="0"/>
              </a:spcBef>
              <a:spcAft>
                <a:spcPts val="0"/>
              </a:spcAft>
              <a:defRPr sz="1200">
                <a:latin typeface="+mn-lt"/>
                <a:cs typeface="+mn-cs"/>
              </a:defRPr>
            </a:lvl1pPr>
          </a:lstStyle>
          <a:p>
            <a:pPr>
              <a:defRPr/>
            </a:pPr>
            <a:endParaRPr lang="en-US" dirty="0"/>
          </a:p>
        </p:txBody>
      </p:sp>
      <p:sp>
        <p:nvSpPr>
          <p:cNvPr id="3" name="Date Placeholder 2">
            <a:extLst>
              <a:ext uri="{FF2B5EF4-FFF2-40B4-BE49-F238E27FC236}">
                <a16:creationId xmlns:a16="http://schemas.microsoft.com/office/drawing/2014/main" id="{6BCA8336-E56E-47F1-A4DB-8FA3A161E8F1}"/>
              </a:ext>
            </a:extLst>
          </p:cNvPr>
          <p:cNvSpPr>
            <a:spLocks noGrp="1"/>
          </p:cNvSpPr>
          <p:nvPr>
            <p:ph type="dt" idx="1"/>
          </p:nvPr>
        </p:nvSpPr>
        <p:spPr>
          <a:xfrm>
            <a:off x="3970338" y="0"/>
            <a:ext cx="3038475" cy="465138"/>
          </a:xfrm>
          <a:prstGeom prst="rect">
            <a:avLst/>
          </a:prstGeom>
        </p:spPr>
        <p:txBody>
          <a:bodyPr vert="horz" lIns="93177" tIns="46589" rIns="93177" bIns="46589" rtlCol="0"/>
          <a:lstStyle>
            <a:lvl1pPr algn="r" eaLnBrk="1" fontAlgn="auto" hangingPunct="1">
              <a:spcBef>
                <a:spcPts val="0"/>
              </a:spcBef>
              <a:spcAft>
                <a:spcPts val="0"/>
              </a:spcAft>
              <a:defRPr sz="1200">
                <a:latin typeface="+mn-lt"/>
                <a:cs typeface="+mn-cs"/>
              </a:defRPr>
            </a:lvl1pPr>
          </a:lstStyle>
          <a:p>
            <a:pPr>
              <a:defRPr/>
            </a:pPr>
            <a:fld id="{9817865A-2947-49CA-B0A2-3C3F1289502A}" type="datetimeFigureOut">
              <a:rPr lang="en-US"/>
              <a:pPr>
                <a:defRPr/>
              </a:pPr>
              <a:t>5/30/2023</a:t>
            </a:fld>
            <a:endParaRPr lang="en-US" dirty="0"/>
          </a:p>
        </p:txBody>
      </p:sp>
      <p:sp>
        <p:nvSpPr>
          <p:cNvPr id="4" name="Slide Image Placeholder 3">
            <a:extLst>
              <a:ext uri="{FF2B5EF4-FFF2-40B4-BE49-F238E27FC236}">
                <a16:creationId xmlns:a16="http://schemas.microsoft.com/office/drawing/2014/main" id="{4140B3C3-7CE5-4456-941E-71779378E5CB}"/>
              </a:ext>
            </a:extLst>
          </p:cNvPr>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a:extLst>
              <a:ext uri="{FF2B5EF4-FFF2-40B4-BE49-F238E27FC236}">
                <a16:creationId xmlns:a16="http://schemas.microsoft.com/office/drawing/2014/main" id="{DC506959-D89F-463A-B075-6D1717029274}"/>
              </a:ext>
            </a:extLst>
          </p:cNvPr>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CCC15A1C-A43C-4DA2-AB11-1DC0CB417348}"/>
              </a:ext>
            </a:extLst>
          </p:cNvPr>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cs typeface="+mn-cs"/>
              </a:defRPr>
            </a:lvl1pPr>
          </a:lstStyle>
          <a:p>
            <a:pPr>
              <a:defRPr/>
            </a:pPr>
            <a:endParaRPr lang="en-US" dirty="0"/>
          </a:p>
        </p:txBody>
      </p:sp>
      <p:sp>
        <p:nvSpPr>
          <p:cNvPr id="7" name="Slide Number Placeholder 6">
            <a:extLst>
              <a:ext uri="{FF2B5EF4-FFF2-40B4-BE49-F238E27FC236}">
                <a16:creationId xmlns:a16="http://schemas.microsoft.com/office/drawing/2014/main" id="{65FEDB7E-BAF6-4AAD-81AD-7B344A4A325B}"/>
              </a:ext>
            </a:extLst>
          </p:cNvPr>
          <p:cNvSpPr>
            <a:spLocks noGrp="1"/>
          </p:cNvSpPr>
          <p:nvPr>
            <p:ph type="sldNum" sz="quarter" idx="5"/>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E4681453-285F-429E-984D-2C6556A82B16}"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EF72213F-BD51-4F2F-867C-FA088363C07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a:extLst>
              <a:ext uri="{FF2B5EF4-FFF2-40B4-BE49-F238E27FC236}">
                <a16:creationId xmlns:a16="http://schemas.microsoft.com/office/drawing/2014/main" id="{CA8D4D71-0947-4F3D-AB1A-59207305D30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5124" name="Slide Number Placeholder 3">
            <a:extLst>
              <a:ext uri="{FF2B5EF4-FFF2-40B4-BE49-F238E27FC236}">
                <a16:creationId xmlns:a16="http://schemas.microsoft.com/office/drawing/2014/main" id="{B62A9C13-00D1-49C8-BAD4-C896D9E8562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66D4B6E-EA79-4382-8D54-316173FD61BB}" type="slidenum">
              <a:rPr lang="en-US" altLang="en-US" smtClean="0"/>
              <a:pPr>
                <a:spcBef>
                  <a:spcPct val="0"/>
                </a:spcBef>
              </a:pPr>
              <a:t>1</a:t>
            </a:fld>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8BC9A0C1-4A99-40D9-9CE9-E1109F82759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65A2297-ABBB-425F-BE4F-8CB4F21BAF21}" type="slidenum">
              <a:rPr lang="en-US" altLang="en-US" smtClean="0"/>
              <a:pPr>
                <a:spcBef>
                  <a:spcPct val="0"/>
                </a:spcBef>
              </a:pPr>
              <a:t>2</a:t>
            </a:fld>
            <a:endParaRPr lang="en-US" altLang="en-US" dirty="0"/>
          </a:p>
        </p:txBody>
      </p:sp>
      <p:sp>
        <p:nvSpPr>
          <p:cNvPr id="7171" name="Rectangle 2">
            <a:extLst>
              <a:ext uri="{FF2B5EF4-FFF2-40B4-BE49-F238E27FC236}">
                <a16:creationId xmlns:a16="http://schemas.microsoft.com/office/drawing/2014/main" id="{CFF6A067-C098-4F17-9DE0-664B2DC6E38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2" name="Rectangle 3">
            <a:extLst>
              <a:ext uri="{FF2B5EF4-FFF2-40B4-BE49-F238E27FC236}">
                <a16:creationId xmlns:a16="http://schemas.microsoft.com/office/drawing/2014/main" id="{C3B9016B-B1EF-4DAC-BDED-A85C8E2B239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8E2A77D0-EBB2-4009-8CE4-AC21485C5FB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41828AA-DE51-4083-82C7-56AF4717E5BB}" type="slidenum">
              <a:rPr lang="en-US" altLang="en-US" smtClean="0"/>
              <a:pPr>
                <a:spcBef>
                  <a:spcPct val="0"/>
                </a:spcBef>
              </a:pPr>
              <a:t>8</a:t>
            </a:fld>
            <a:endParaRPr lang="en-US" altLang="en-US" dirty="0"/>
          </a:p>
        </p:txBody>
      </p:sp>
      <p:sp>
        <p:nvSpPr>
          <p:cNvPr id="13315" name="Rectangle 2">
            <a:extLst>
              <a:ext uri="{FF2B5EF4-FFF2-40B4-BE49-F238E27FC236}">
                <a16:creationId xmlns:a16="http://schemas.microsoft.com/office/drawing/2014/main" id="{258EBF80-F285-46AF-B07A-BD600013069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6" name="Rectangle 3">
            <a:extLst>
              <a:ext uri="{FF2B5EF4-FFF2-40B4-BE49-F238E27FC236}">
                <a16:creationId xmlns:a16="http://schemas.microsoft.com/office/drawing/2014/main" id="{9DC2749F-3E23-40B0-A31C-F430FCA0E48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E08AE84B-FF8E-4D80-8515-FC8C482290E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61BF151-52C4-41AD-A15A-116662581890}" type="slidenum">
              <a:rPr lang="en-US" altLang="en-US" smtClean="0"/>
              <a:pPr>
                <a:spcBef>
                  <a:spcPct val="0"/>
                </a:spcBef>
              </a:pPr>
              <a:t>9</a:t>
            </a:fld>
            <a:endParaRPr lang="en-US" altLang="en-US" dirty="0"/>
          </a:p>
        </p:txBody>
      </p:sp>
      <p:sp>
        <p:nvSpPr>
          <p:cNvPr id="15363" name="Rectangle 2">
            <a:extLst>
              <a:ext uri="{FF2B5EF4-FFF2-40B4-BE49-F238E27FC236}">
                <a16:creationId xmlns:a16="http://schemas.microsoft.com/office/drawing/2014/main" id="{1747C25D-2268-4AFA-ADDF-CEBAE631FF5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4" name="Rectangle 3">
            <a:extLst>
              <a:ext uri="{FF2B5EF4-FFF2-40B4-BE49-F238E27FC236}">
                <a16:creationId xmlns:a16="http://schemas.microsoft.com/office/drawing/2014/main" id="{189D381E-CCBF-4C52-B22F-0525B3C24D4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55559690-55DF-4A73-949E-3314C6BF7DA8}"/>
              </a:ext>
            </a:extLst>
          </p:cNvPr>
          <p:cNvSpPr>
            <a:spLocks noGrp="1"/>
          </p:cNvSpPr>
          <p:nvPr>
            <p:ph type="dt" sz="half" idx="10"/>
          </p:nvPr>
        </p:nvSpPr>
        <p:spPr/>
        <p:txBody>
          <a:bodyPr/>
          <a:lstStyle>
            <a:lvl1pPr>
              <a:defRPr/>
            </a:lvl1pPr>
          </a:lstStyle>
          <a:p>
            <a:pPr>
              <a:defRPr/>
            </a:pPr>
            <a:fld id="{4C001D11-5908-4941-9B3F-73C03847281D}" type="datetimeFigureOut">
              <a:rPr lang="en-US"/>
              <a:pPr>
                <a:defRPr/>
              </a:pPr>
              <a:t>5/30/2023</a:t>
            </a:fld>
            <a:endParaRPr lang="en-US" dirty="0"/>
          </a:p>
        </p:txBody>
      </p:sp>
      <p:sp>
        <p:nvSpPr>
          <p:cNvPr id="5" name="Footer Placeholder 4">
            <a:extLst>
              <a:ext uri="{FF2B5EF4-FFF2-40B4-BE49-F238E27FC236}">
                <a16:creationId xmlns:a16="http://schemas.microsoft.com/office/drawing/2014/main" id="{3A51E424-8A66-41A0-B489-A0D97F67E29F}"/>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21B73838-837C-47B2-BA16-F24FC2EC9FC1}"/>
              </a:ext>
            </a:extLst>
          </p:cNvPr>
          <p:cNvSpPr>
            <a:spLocks noGrp="1"/>
          </p:cNvSpPr>
          <p:nvPr>
            <p:ph type="sldNum" sz="quarter" idx="12"/>
          </p:nvPr>
        </p:nvSpPr>
        <p:spPr/>
        <p:txBody>
          <a:bodyPr/>
          <a:lstStyle>
            <a:lvl1pPr>
              <a:defRPr/>
            </a:lvl1pPr>
          </a:lstStyle>
          <a:p>
            <a:pPr>
              <a:defRPr/>
            </a:pPr>
            <a:fld id="{FBC1B84E-5F53-4A6E-A7A9-E15D1C0BE922}" type="slidenum">
              <a:rPr lang="en-US" altLang="en-US"/>
              <a:pPr>
                <a:defRPr/>
              </a:pPr>
              <a:t>‹#›</a:t>
            </a:fld>
            <a:endParaRPr lang="en-US" altLang="en-US" dirty="0"/>
          </a:p>
        </p:txBody>
      </p:sp>
    </p:spTree>
    <p:extLst>
      <p:ext uri="{BB962C8B-B14F-4D97-AF65-F5344CB8AC3E}">
        <p14:creationId xmlns:p14="http://schemas.microsoft.com/office/powerpoint/2010/main" val="25679727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8A5A4D-375C-48FD-B5CE-DDE959194DA9}"/>
              </a:ext>
            </a:extLst>
          </p:cNvPr>
          <p:cNvSpPr>
            <a:spLocks noGrp="1"/>
          </p:cNvSpPr>
          <p:nvPr>
            <p:ph type="dt" sz="half" idx="10"/>
          </p:nvPr>
        </p:nvSpPr>
        <p:spPr/>
        <p:txBody>
          <a:bodyPr/>
          <a:lstStyle>
            <a:lvl1pPr>
              <a:defRPr/>
            </a:lvl1pPr>
          </a:lstStyle>
          <a:p>
            <a:pPr>
              <a:defRPr/>
            </a:pPr>
            <a:fld id="{C0F2B4EC-61B1-4E51-AD82-2DE3D267FE85}" type="datetimeFigureOut">
              <a:rPr lang="en-US"/>
              <a:pPr>
                <a:defRPr/>
              </a:pPr>
              <a:t>5/30/2023</a:t>
            </a:fld>
            <a:endParaRPr lang="en-US" dirty="0"/>
          </a:p>
        </p:txBody>
      </p:sp>
      <p:sp>
        <p:nvSpPr>
          <p:cNvPr id="5" name="Footer Placeholder 4">
            <a:extLst>
              <a:ext uri="{FF2B5EF4-FFF2-40B4-BE49-F238E27FC236}">
                <a16:creationId xmlns:a16="http://schemas.microsoft.com/office/drawing/2014/main" id="{E91AFD9A-4664-4BAF-A68B-511E278D4C77}"/>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870EB5C0-2D07-490D-A635-EC3F312112B5}"/>
              </a:ext>
            </a:extLst>
          </p:cNvPr>
          <p:cNvSpPr>
            <a:spLocks noGrp="1"/>
          </p:cNvSpPr>
          <p:nvPr>
            <p:ph type="sldNum" sz="quarter" idx="12"/>
          </p:nvPr>
        </p:nvSpPr>
        <p:spPr/>
        <p:txBody>
          <a:bodyPr/>
          <a:lstStyle>
            <a:lvl1pPr>
              <a:defRPr/>
            </a:lvl1pPr>
          </a:lstStyle>
          <a:p>
            <a:pPr>
              <a:defRPr/>
            </a:pPr>
            <a:fld id="{556BD536-8F92-4133-B490-258406EA8156}" type="slidenum">
              <a:rPr lang="en-US" altLang="en-US"/>
              <a:pPr>
                <a:defRPr/>
              </a:pPr>
              <a:t>‹#›</a:t>
            </a:fld>
            <a:endParaRPr lang="en-US" altLang="en-US" dirty="0"/>
          </a:p>
        </p:txBody>
      </p:sp>
    </p:spTree>
    <p:extLst>
      <p:ext uri="{BB962C8B-B14F-4D97-AF65-F5344CB8AC3E}">
        <p14:creationId xmlns:p14="http://schemas.microsoft.com/office/powerpoint/2010/main" val="16286128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2C1195-03E6-4183-A442-894E83D40CF4}"/>
              </a:ext>
            </a:extLst>
          </p:cNvPr>
          <p:cNvSpPr>
            <a:spLocks noGrp="1"/>
          </p:cNvSpPr>
          <p:nvPr>
            <p:ph type="dt" sz="half" idx="10"/>
          </p:nvPr>
        </p:nvSpPr>
        <p:spPr/>
        <p:txBody>
          <a:bodyPr/>
          <a:lstStyle>
            <a:lvl1pPr>
              <a:defRPr/>
            </a:lvl1pPr>
          </a:lstStyle>
          <a:p>
            <a:pPr>
              <a:defRPr/>
            </a:pPr>
            <a:fld id="{9AD4788A-9745-4283-8039-8C3D10FDA41F}" type="datetimeFigureOut">
              <a:rPr lang="en-US"/>
              <a:pPr>
                <a:defRPr/>
              </a:pPr>
              <a:t>5/30/2023</a:t>
            </a:fld>
            <a:endParaRPr lang="en-US" dirty="0"/>
          </a:p>
        </p:txBody>
      </p:sp>
      <p:sp>
        <p:nvSpPr>
          <p:cNvPr id="5" name="Footer Placeholder 4">
            <a:extLst>
              <a:ext uri="{FF2B5EF4-FFF2-40B4-BE49-F238E27FC236}">
                <a16:creationId xmlns:a16="http://schemas.microsoft.com/office/drawing/2014/main" id="{9006A213-57E4-4D56-81F6-C927095D7E6B}"/>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D2629794-B6C2-4A70-B8F1-A3310D791947}"/>
              </a:ext>
            </a:extLst>
          </p:cNvPr>
          <p:cNvSpPr>
            <a:spLocks noGrp="1"/>
          </p:cNvSpPr>
          <p:nvPr>
            <p:ph type="sldNum" sz="quarter" idx="12"/>
          </p:nvPr>
        </p:nvSpPr>
        <p:spPr/>
        <p:txBody>
          <a:bodyPr/>
          <a:lstStyle>
            <a:lvl1pPr>
              <a:defRPr/>
            </a:lvl1pPr>
          </a:lstStyle>
          <a:p>
            <a:pPr>
              <a:defRPr/>
            </a:pPr>
            <a:fld id="{2B530872-85B7-4942-9571-D903404D0368}" type="slidenum">
              <a:rPr lang="en-US" altLang="en-US"/>
              <a:pPr>
                <a:defRPr/>
              </a:pPr>
              <a:t>‹#›</a:t>
            </a:fld>
            <a:endParaRPr lang="en-US" altLang="en-US" dirty="0"/>
          </a:p>
        </p:txBody>
      </p:sp>
    </p:spTree>
    <p:extLst>
      <p:ext uri="{BB962C8B-B14F-4D97-AF65-F5344CB8AC3E}">
        <p14:creationId xmlns:p14="http://schemas.microsoft.com/office/powerpoint/2010/main" val="693370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8BC6CB-C164-4C4E-970D-C7A6ECB27BA3}"/>
              </a:ext>
            </a:extLst>
          </p:cNvPr>
          <p:cNvSpPr>
            <a:spLocks noGrp="1"/>
          </p:cNvSpPr>
          <p:nvPr>
            <p:ph type="dt" sz="half" idx="10"/>
          </p:nvPr>
        </p:nvSpPr>
        <p:spPr/>
        <p:txBody>
          <a:bodyPr/>
          <a:lstStyle>
            <a:lvl1pPr>
              <a:defRPr/>
            </a:lvl1pPr>
          </a:lstStyle>
          <a:p>
            <a:pPr>
              <a:defRPr/>
            </a:pPr>
            <a:fld id="{9F2950E2-9D56-4E28-B163-F535651E8127}" type="datetimeFigureOut">
              <a:rPr lang="en-US"/>
              <a:pPr>
                <a:defRPr/>
              </a:pPr>
              <a:t>5/30/2023</a:t>
            </a:fld>
            <a:endParaRPr lang="en-US" dirty="0"/>
          </a:p>
        </p:txBody>
      </p:sp>
      <p:sp>
        <p:nvSpPr>
          <p:cNvPr id="5" name="Footer Placeholder 4">
            <a:extLst>
              <a:ext uri="{FF2B5EF4-FFF2-40B4-BE49-F238E27FC236}">
                <a16:creationId xmlns:a16="http://schemas.microsoft.com/office/drawing/2014/main" id="{E113059E-3D2A-498E-AEDE-767DA833F29B}"/>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CAE50F69-AA74-4487-BA53-4FB5A81AD96E}"/>
              </a:ext>
            </a:extLst>
          </p:cNvPr>
          <p:cNvSpPr>
            <a:spLocks noGrp="1"/>
          </p:cNvSpPr>
          <p:nvPr>
            <p:ph type="sldNum" sz="quarter" idx="12"/>
          </p:nvPr>
        </p:nvSpPr>
        <p:spPr/>
        <p:txBody>
          <a:bodyPr/>
          <a:lstStyle>
            <a:lvl1pPr>
              <a:defRPr/>
            </a:lvl1pPr>
          </a:lstStyle>
          <a:p>
            <a:pPr>
              <a:defRPr/>
            </a:pPr>
            <a:fld id="{3730CEC5-6CDC-4090-85C3-F7D99238F4F2}" type="slidenum">
              <a:rPr lang="en-US" altLang="en-US"/>
              <a:pPr>
                <a:defRPr/>
              </a:pPr>
              <a:t>‹#›</a:t>
            </a:fld>
            <a:endParaRPr lang="en-US" altLang="en-US" dirty="0"/>
          </a:p>
        </p:txBody>
      </p:sp>
    </p:spTree>
    <p:extLst>
      <p:ext uri="{BB962C8B-B14F-4D97-AF65-F5344CB8AC3E}">
        <p14:creationId xmlns:p14="http://schemas.microsoft.com/office/powerpoint/2010/main" val="14306245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5966234-16E0-4EA7-BA0D-17448604C31A}"/>
              </a:ext>
            </a:extLst>
          </p:cNvPr>
          <p:cNvSpPr>
            <a:spLocks noGrp="1"/>
          </p:cNvSpPr>
          <p:nvPr>
            <p:ph type="dt" sz="half" idx="10"/>
          </p:nvPr>
        </p:nvSpPr>
        <p:spPr/>
        <p:txBody>
          <a:bodyPr/>
          <a:lstStyle>
            <a:lvl1pPr>
              <a:defRPr/>
            </a:lvl1pPr>
          </a:lstStyle>
          <a:p>
            <a:pPr>
              <a:defRPr/>
            </a:pPr>
            <a:fld id="{8CD46905-6F13-40BC-A041-7A2F1AC6B8DC}" type="datetimeFigureOut">
              <a:rPr lang="en-US"/>
              <a:pPr>
                <a:defRPr/>
              </a:pPr>
              <a:t>5/30/2023</a:t>
            </a:fld>
            <a:endParaRPr lang="en-US" dirty="0"/>
          </a:p>
        </p:txBody>
      </p:sp>
      <p:sp>
        <p:nvSpPr>
          <p:cNvPr id="5" name="Footer Placeholder 4">
            <a:extLst>
              <a:ext uri="{FF2B5EF4-FFF2-40B4-BE49-F238E27FC236}">
                <a16:creationId xmlns:a16="http://schemas.microsoft.com/office/drawing/2014/main" id="{282A9E6F-C36F-4683-A14E-DF351FC55F9F}"/>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43C4B366-3E01-43E5-984A-077999C6B622}"/>
              </a:ext>
            </a:extLst>
          </p:cNvPr>
          <p:cNvSpPr>
            <a:spLocks noGrp="1"/>
          </p:cNvSpPr>
          <p:nvPr>
            <p:ph type="sldNum" sz="quarter" idx="12"/>
          </p:nvPr>
        </p:nvSpPr>
        <p:spPr/>
        <p:txBody>
          <a:bodyPr/>
          <a:lstStyle>
            <a:lvl1pPr>
              <a:defRPr/>
            </a:lvl1pPr>
          </a:lstStyle>
          <a:p>
            <a:pPr>
              <a:defRPr/>
            </a:pPr>
            <a:fld id="{44271DEE-7EEB-4256-80CE-11501659EA33}" type="slidenum">
              <a:rPr lang="en-US" altLang="en-US"/>
              <a:pPr>
                <a:defRPr/>
              </a:pPr>
              <a:t>‹#›</a:t>
            </a:fld>
            <a:endParaRPr lang="en-US" altLang="en-US" dirty="0"/>
          </a:p>
        </p:txBody>
      </p:sp>
    </p:spTree>
    <p:extLst>
      <p:ext uri="{BB962C8B-B14F-4D97-AF65-F5344CB8AC3E}">
        <p14:creationId xmlns:p14="http://schemas.microsoft.com/office/powerpoint/2010/main" val="4107610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829EBDDA-7110-49B4-A571-FB544D7A3DC8}"/>
              </a:ext>
            </a:extLst>
          </p:cNvPr>
          <p:cNvSpPr>
            <a:spLocks noGrp="1"/>
          </p:cNvSpPr>
          <p:nvPr>
            <p:ph type="dt" sz="half" idx="10"/>
          </p:nvPr>
        </p:nvSpPr>
        <p:spPr/>
        <p:txBody>
          <a:bodyPr/>
          <a:lstStyle>
            <a:lvl1pPr>
              <a:defRPr/>
            </a:lvl1pPr>
          </a:lstStyle>
          <a:p>
            <a:pPr>
              <a:defRPr/>
            </a:pPr>
            <a:fld id="{72A79311-2317-4665-8A1A-D88249BB1DBF}" type="datetimeFigureOut">
              <a:rPr lang="en-US"/>
              <a:pPr>
                <a:defRPr/>
              </a:pPr>
              <a:t>5/30/2023</a:t>
            </a:fld>
            <a:endParaRPr lang="en-US" dirty="0"/>
          </a:p>
        </p:txBody>
      </p:sp>
      <p:sp>
        <p:nvSpPr>
          <p:cNvPr id="6" name="Footer Placeholder 4">
            <a:extLst>
              <a:ext uri="{FF2B5EF4-FFF2-40B4-BE49-F238E27FC236}">
                <a16:creationId xmlns:a16="http://schemas.microsoft.com/office/drawing/2014/main" id="{225D9FF2-60E1-4E12-8B3A-AEECF7D74389}"/>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28B5BCBC-A76D-4BD9-93BE-EB2E230BFE88}"/>
              </a:ext>
            </a:extLst>
          </p:cNvPr>
          <p:cNvSpPr>
            <a:spLocks noGrp="1"/>
          </p:cNvSpPr>
          <p:nvPr>
            <p:ph type="sldNum" sz="quarter" idx="12"/>
          </p:nvPr>
        </p:nvSpPr>
        <p:spPr/>
        <p:txBody>
          <a:bodyPr/>
          <a:lstStyle>
            <a:lvl1pPr>
              <a:defRPr/>
            </a:lvl1pPr>
          </a:lstStyle>
          <a:p>
            <a:pPr>
              <a:defRPr/>
            </a:pPr>
            <a:fld id="{736C0ED4-062F-4DE2-B134-9F3DC1944E14}" type="slidenum">
              <a:rPr lang="en-US" altLang="en-US"/>
              <a:pPr>
                <a:defRPr/>
              </a:pPr>
              <a:t>‹#›</a:t>
            </a:fld>
            <a:endParaRPr lang="en-US" altLang="en-US" dirty="0"/>
          </a:p>
        </p:txBody>
      </p:sp>
    </p:spTree>
    <p:extLst>
      <p:ext uri="{BB962C8B-B14F-4D97-AF65-F5344CB8AC3E}">
        <p14:creationId xmlns:p14="http://schemas.microsoft.com/office/powerpoint/2010/main" val="30231115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60CF27A6-DBAE-435B-8A32-E7D7F50F4844}"/>
              </a:ext>
            </a:extLst>
          </p:cNvPr>
          <p:cNvSpPr>
            <a:spLocks noGrp="1"/>
          </p:cNvSpPr>
          <p:nvPr>
            <p:ph type="dt" sz="half" idx="10"/>
          </p:nvPr>
        </p:nvSpPr>
        <p:spPr/>
        <p:txBody>
          <a:bodyPr/>
          <a:lstStyle>
            <a:lvl1pPr>
              <a:defRPr/>
            </a:lvl1pPr>
          </a:lstStyle>
          <a:p>
            <a:pPr>
              <a:defRPr/>
            </a:pPr>
            <a:fld id="{8A55A453-F730-4C38-BC3F-4F5B05CD4111}" type="datetimeFigureOut">
              <a:rPr lang="en-US"/>
              <a:pPr>
                <a:defRPr/>
              </a:pPr>
              <a:t>5/30/2023</a:t>
            </a:fld>
            <a:endParaRPr lang="en-US" dirty="0"/>
          </a:p>
        </p:txBody>
      </p:sp>
      <p:sp>
        <p:nvSpPr>
          <p:cNvPr id="8" name="Footer Placeholder 4">
            <a:extLst>
              <a:ext uri="{FF2B5EF4-FFF2-40B4-BE49-F238E27FC236}">
                <a16:creationId xmlns:a16="http://schemas.microsoft.com/office/drawing/2014/main" id="{84EAE9ED-DBA2-49D2-BF04-2ED0C3B7F0EF}"/>
              </a:ext>
            </a:extLst>
          </p:cNvPr>
          <p:cNvSpPr>
            <a:spLocks noGrp="1"/>
          </p:cNvSpPr>
          <p:nvPr>
            <p:ph type="ftr" sz="quarter" idx="11"/>
          </p:nvPr>
        </p:nvSpPr>
        <p:spPr/>
        <p:txBody>
          <a:bodyPr/>
          <a:lstStyle>
            <a:lvl1pPr>
              <a:defRPr/>
            </a:lvl1pPr>
          </a:lstStyle>
          <a:p>
            <a:pPr>
              <a:defRPr/>
            </a:pPr>
            <a:endParaRPr lang="en-US" dirty="0"/>
          </a:p>
        </p:txBody>
      </p:sp>
      <p:sp>
        <p:nvSpPr>
          <p:cNvPr id="9" name="Slide Number Placeholder 5">
            <a:extLst>
              <a:ext uri="{FF2B5EF4-FFF2-40B4-BE49-F238E27FC236}">
                <a16:creationId xmlns:a16="http://schemas.microsoft.com/office/drawing/2014/main" id="{4194092A-54D7-48AD-8C78-E79D0A8D0F4E}"/>
              </a:ext>
            </a:extLst>
          </p:cNvPr>
          <p:cNvSpPr>
            <a:spLocks noGrp="1"/>
          </p:cNvSpPr>
          <p:nvPr>
            <p:ph type="sldNum" sz="quarter" idx="12"/>
          </p:nvPr>
        </p:nvSpPr>
        <p:spPr/>
        <p:txBody>
          <a:bodyPr/>
          <a:lstStyle>
            <a:lvl1pPr>
              <a:defRPr/>
            </a:lvl1pPr>
          </a:lstStyle>
          <a:p>
            <a:pPr>
              <a:defRPr/>
            </a:pPr>
            <a:fld id="{98940A95-92CD-467D-9E10-8C4D0246886D}" type="slidenum">
              <a:rPr lang="en-US" altLang="en-US"/>
              <a:pPr>
                <a:defRPr/>
              </a:pPr>
              <a:t>‹#›</a:t>
            </a:fld>
            <a:endParaRPr lang="en-US" altLang="en-US" dirty="0"/>
          </a:p>
        </p:txBody>
      </p:sp>
    </p:spTree>
    <p:extLst>
      <p:ext uri="{BB962C8B-B14F-4D97-AF65-F5344CB8AC3E}">
        <p14:creationId xmlns:p14="http://schemas.microsoft.com/office/powerpoint/2010/main" val="7590360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179E73D6-1FAE-4356-8BE6-9EF68A72E108}"/>
              </a:ext>
            </a:extLst>
          </p:cNvPr>
          <p:cNvSpPr>
            <a:spLocks noGrp="1"/>
          </p:cNvSpPr>
          <p:nvPr>
            <p:ph type="dt" sz="half" idx="10"/>
          </p:nvPr>
        </p:nvSpPr>
        <p:spPr/>
        <p:txBody>
          <a:bodyPr/>
          <a:lstStyle>
            <a:lvl1pPr>
              <a:defRPr/>
            </a:lvl1pPr>
          </a:lstStyle>
          <a:p>
            <a:pPr>
              <a:defRPr/>
            </a:pPr>
            <a:fld id="{AA840A5C-38B1-48A9-A01C-E4C665E6A8D4}" type="datetimeFigureOut">
              <a:rPr lang="en-US"/>
              <a:pPr>
                <a:defRPr/>
              </a:pPr>
              <a:t>5/30/2023</a:t>
            </a:fld>
            <a:endParaRPr lang="en-US" dirty="0"/>
          </a:p>
        </p:txBody>
      </p:sp>
      <p:sp>
        <p:nvSpPr>
          <p:cNvPr id="4" name="Footer Placeholder 4">
            <a:extLst>
              <a:ext uri="{FF2B5EF4-FFF2-40B4-BE49-F238E27FC236}">
                <a16:creationId xmlns:a16="http://schemas.microsoft.com/office/drawing/2014/main" id="{26AA3E3E-3FD0-49E9-84DE-CCEAEB554550}"/>
              </a:ext>
            </a:extLst>
          </p:cNvPr>
          <p:cNvSpPr>
            <a:spLocks noGrp="1"/>
          </p:cNvSpPr>
          <p:nvPr>
            <p:ph type="ftr" sz="quarter" idx="11"/>
          </p:nvPr>
        </p:nvSpPr>
        <p:spPr/>
        <p:txBody>
          <a:bodyPr/>
          <a:lstStyle>
            <a:lvl1pPr>
              <a:defRPr/>
            </a:lvl1pPr>
          </a:lstStyle>
          <a:p>
            <a:pPr>
              <a:defRPr/>
            </a:pPr>
            <a:endParaRPr lang="en-US" dirty="0"/>
          </a:p>
        </p:txBody>
      </p:sp>
      <p:sp>
        <p:nvSpPr>
          <p:cNvPr id="5" name="Slide Number Placeholder 5">
            <a:extLst>
              <a:ext uri="{FF2B5EF4-FFF2-40B4-BE49-F238E27FC236}">
                <a16:creationId xmlns:a16="http://schemas.microsoft.com/office/drawing/2014/main" id="{A5B1427D-A59B-4086-886B-5D27A0EA122A}"/>
              </a:ext>
            </a:extLst>
          </p:cNvPr>
          <p:cNvSpPr>
            <a:spLocks noGrp="1"/>
          </p:cNvSpPr>
          <p:nvPr>
            <p:ph type="sldNum" sz="quarter" idx="12"/>
          </p:nvPr>
        </p:nvSpPr>
        <p:spPr/>
        <p:txBody>
          <a:bodyPr/>
          <a:lstStyle>
            <a:lvl1pPr>
              <a:defRPr/>
            </a:lvl1pPr>
          </a:lstStyle>
          <a:p>
            <a:pPr>
              <a:defRPr/>
            </a:pPr>
            <a:fld id="{4794A744-A4CC-4B72-AED7-CFA9F4235C0A}" type="slidenum">
              <a:rPr lang="en-US" altLang="en-US"/>
              <a:pPr>
                <a:defRPr/>
              </a:pPr>
              <a:t>‹#›</a:t>
            </a:fld>
            <a:endParaRPr lang="en-US" altLang="en-US" dirty="0"/>
          </a:p>
        </p:txBody>
      </p:sp>
    </p:spTree>
    <p:extLst>
      <p:ext uri="{BB962C8B-B14F-4D97-AF65-F5344CB8AC3E}">
        <p14:creationId xmlns:p14="http://schemas.microsoft.com/office/powerpoint/2010/main" val="9044207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0FC33841-F97B-4098-83A7-CC5AA5DB2C86}"/>
              </a:ext>
            </a:extLst>
          </p:cNvPr>
          <p:cNvSpPr>
            <a:spLocks noGrp="1"/>
          </p:cNvSpPr>
          <p:nvPr>
            <p:ph type="dt" sz="half" idx="10"/>
          </p:nvPr>
        </p:nvSpPr>
        <p:spPr/>
        <p:txBody>
          <a:bodyPr/>
          <a:lstStyle>
            <a:lvl1pPr>
              <a:defRPr/>
            </a:lvl1pPr>
          </a:lstStyle>
          <a:p>
            <a:pPr>
              <a:defRPr/>
            </a:pPr>
            <a:fld id="{46DE7163-2BB3-4365-BD46-6889C0089781}" type="datetimeFigureOut">
              <a:rPr lang="en-US"/>
              <a:pPr>
                <a:defRPr/>
              </a:pPr>
              <a:t>5/30/2023</a:t>
            </a:fld>
            <a:endParaRPr lang="en-US" dirty="0"/>
          </a:p>
        </p:txBody>
      </p:sp>
      <p:sp>
        <p:nvSpPr>
          <p:cNvPr id="3" name="Footer Placeholder 4">
            <a:extLst>
              <a:ext uri="{FF2B5EF4-FFF2-40B4-BE49-F238E27FC236}">
                <a16:creationId xmlns:a16="http://schemas.microsoft.com/office/drawing/2014/main" id="{DFEA3199-D2DA-4390-95E5-548504DD2395}"/>
              </a:ext>
            </a:extLst>
          </p:cNvPr>
          <p:cNvSpPr>
            <a:spLocks noGrp="1"/>
          </p:cNvSpPr>
          <p:nvPr>
            <p:ph type="ftr" sz="quarter" idx="11"/>
          </p:nvPr>
        </p:nvSpPr>
        <p:spPr/>
        <p:txBody>
          <a:bodyPr/>
          <a:lstStyle>
            <a:lvl1pPr>
              <a:defRPr/>
            </a:lvl1pPr>
          </a:lstStyle>
          <a:p>
            <a:pPr>
              <a:defRPr/>
            </a:pPr>
            <a:endParaRPr lang="en-US" dirty="0"/>
          </a:p>
        </p:txBody>
      </p:sp>
      <p:sp>
        <p:nvSpPr>
          <p:cNvPr id="4" name="Slide Number Placeholder 5">
            <a:extLst>
              <a:ext uri="{FF2B5EF4-FFF2-40B4-BE49-F238E27FC236}">
                <a16:creationId xmlns:a16="http://schemas.microsoft.com/office/drawing/2014/main" id="{08BF401E-97A5-40DB-ABAC-F1322DEEF70E}"/>
              </a:ext>
            </a:extLst>
          </p:cNvPr>
          <p:cNvSpPr>
            <a:spLocks noGrp="1"/>
          </p:cNvSpPr>
          <p:nvPr>
            <p:ph type="sldNum" sz="quarter" idx="12"/>
          </p:nvPr>
        </p:nvSpPr>
        <p:spPr/>
        <p:txBody>
          <a:bodyPr/>
          <a:lstStyle>
            <a:lvl1pPr>
              <a:defRPr/>
            </a:lvl1pPr>
          </a:lstStyle>
          <a:p>
            <a:pPr>
              <a:defRPr/>
            </a:pPr>
            <a:fld id="{23C50196-BBB0-4D22-B375-794E9A023BC2}" type="slidenum">
              <a:rPr lang="en-US" altLang="en-US"/>
              <a:pPr>
                <a:defRPr/>
              </a:pPr>
              <a:t>‹#›</a:t>
            </a:fld>
            <a:endParaRPr lang="en-US" altLang="en-US" dirty="0"/>
          </a:p>
        </p:txBody>
      </p:sp>
    </p:spTree>
    <p:extLst>
      <p:ext uri="{BB962C8B-B14F-4D97-AF65-F5344CB8AC3E}">
        <p14:creationId xmlns:p14="http://schemas.microsoft.com/office/powerpoint/2010/main" val="26844497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A77AC9E1-8F1E-4352-9969-68D0C3E6C1AA}"/>
              </a:ext>
            </a:extLst>
          </p:cNvPr>
          <p:cNvSpPr>
            <a:spLocks noGrp="1"/>
          </p:cNvSpPr>
          <p:nvPr>
            <p:ph type="dt" sz="half" idx="10"/>
          </p:nvPr>
        </p:nvSpPr>
        <p:spPr/>
        <p:txBody>
          <a:bodyPr/>
          <a:lstStyle>
            <a:lvl1pPr>
              <a:defRPr/>
            </a:lvl1pPr>
          </a:lstStyle>
          <a:p>
            <a:pPr>
              <a:defRPr/>
            </a:pPr>
            <a:fld id="{6C786278-9763-4AB0-8C2B-38F164B6C729}" type="datetimeFigureOut">
              <a:rPr lang="en-US"/>
              <a:pPr>
                <a:defRPr/>
              </a:pPr>
              <a:t>5/30/2023</a:t>
            </a:fld>
            <a:endParaRPr lang="en-US" dirty="0"/>
          </a:p>
        </p:txBody>
      </p:sp>
      <p:sp>
        <p:nvSpPr>
          <p:cNvPr id="6" name="Footer Placeholder 4">
            <a:extLst>
              <a:ext uri="{FF2B5EF4-FFF2-40B4-BE49-F238E27FC236}">
                <a16:creationId xmlns:a16="http://schemas.microsoft.com/office/drawing/2014/main" id="{03923220-DF08-4659-943A-10747517641A}"/>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53FF837C-72B3-4F02-95BA-E0752FF23C88}"/>
              </a:ext>
            </a:extLst>
          </p:cNvPr>
          <p:cNvSpPr>
            <a:spLocks noGrp="1"/>
          </p:cNvSpPr>
          <p:nvPr>
            <p:ph type="sldNum" sz="quarter" idx="12"/>
          </p:nvPr>
        </p:nvSpPr>
        <p:spPr/>
        <p:txBody>
          <a:bodyPr/>
          <a:lstStyle>
            <a:lvl1pPr>
              <a:defRPr/>
            </a:lvl1pPr>
          </a:lstStyle>
          <a:p>
            <a:pPr>
              <a:defRPr/>
            </a:pPr>
            <a:fld id="{EBCBE4DC-6EAB-4D1F-A5BF-E370A32F335F}" type="slidenum">
              <a:rPr lang="en-US" altLang="en-US"/>
              <a:pPr>
                <a:defRPr/>
              </a:pPr>
              <a:t>‹#›</a:t>
            </a:fld>
            <a:endParaRPr lang="en-US" altLang="en-US" dirty="0"/>
          </a:p>
        </p:txBody>
      </p:sp>
    </p:spTree>
    <p:extLst>
      <p:ext uri="{BB962C8B-B14F-4D97-AF65-F5344CB8AC3E}">
        <p14:creationId xmlns:p14="http://schemas.microsoft.com/office/powerpoint/2010/main" val="5308652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9EFB5D6E-D9CA-474A-B2ED-5EEEDC383D2A}"/>
              </a:ext>
            </a:extLst>
          </p:cNvPr>
          <p:cNvSpPr>
            <a:spLocks noGrp="1"/>
          </p:cNvSpPr>
          <p:nvPr>
            <p:ph type="dt" sz="half" idx="10"/>
          </p:nvPr>
        </p:nvSpPr>
        <p:spPr/>
        <p:txBody>
          <a:bodyPr/>
          <a:lstStyle>
            <a:lvl1pPr>
              <a:defRPr/>
            </a:lvl1pPr>
          </a:lstStyle>
          <a:p>
            <a:pPr>
              <a:defRPr/>
            </a:pPr>
            <a:fld id="{F79CDCEF-9F8B-4C72-8A81-CABBCC9278A8}" type="datetimeFigureOut">
              <a:rPr lang="en-US"/>
              <a:pPr>
                <a:defRPr/>
              </a:pPr>
              <a:t>5/30/2023</a:t>
            </a:fld>
            <a:endParaRPr lang="en-US" dirty="0"/>
          </a:p>
        </p:txBody>
      </p:sp>
      <p:sp>
        <p:nvSpPr>
          <p:cNvPr id="6" name="Footer Placeholder 4">
            <a:extLst>
              <a:ext uri="{FF2B5EF4-FFF2-40B4-BE49-F238E27FC236}">
                <a16:creationId xmlns:a16="http://schemas.microsoft.com/office/drawing/2014/main" id="{2DF795DC-FC08-43B6-B94D-6539BB2D6B9B}"/>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A2CE8C60-4360-469C-B96B-C1DA81553CDC}"/>
              </a:ext>
            </a:extLst>
          </p:cNvPr>
          <p:cNvSpPr>
            <a:spLocks noGrp="1"/>
          </p:cNvSpPr>
          <p:nvPr>
            <p:ph type="sldNum" sz="quarter" idx="12"/>
          </p:nvPr>
        </p:nvSpPr>
        <p:spPr/>
        <p:txBody>
          <a:bodyPr/>
          <a:lstStyle>
            <a:lvl1pPr>
              <a:defRPr/>
            </a:lvl1pPr>
          </a:lstStyle>
          <a:p>
            <a:pPr>
              <a:defRPr/>
            </a:pPr>
            <a:fld id="{D3CC2AD2-F261-45ED-8660-3E135B5518BD}" type="slidenum">
              <a:rPr lang="en-US" altLang="en-US"/>
              <a:pPr>
                <a:defRPr/>
              </a:pPr>
              <a:t>‹#›</a:t>
            </a:fld>
            <a:endParaRPr lang="en-US" altLang="en-US" dirty="0"/>
          </a:p>
        </p:txBody>
      </p:sp>
    </p:spTree>
    <p:extLst>
      <p:ext uri="{BB962C8B-B14F-4D97-AF65-F5344CB8AC3E}">
        <p14:creationId xmlns:p14="http://schemas.microsoft.com/office/powerpoint/2010/main" val="765646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2F93132C-C899-493D-96DF-AF6DF4029E7B}"/>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6DF803E8-161F-492E-B466-B55CDD825069}"/>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A883B862-921C-4BBC-9755-CEB09A7F4EFC}"/>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B97590CA-4102-41C3-AEF5-45B36FC620D2}" type="datetimeFigureOut">
              <a:rPr lang="en-US"/>
              <a:pPr>
                <a:defRPr/>
              </a:pPr>
              <a:t>5/30/2023</a:t>
            </a:fld>
            <a:endParaRPr lang="en-US" dirty="0"/>
          </a:p>
        </p:txBody>
      </p:sp>
      <p:sp>
        <p:nvSpPr>
          <p:cNvPr id="5" name="Footer Placeholder 4">
            <a:extLst>
              <a:ext uri="{FF2B5EF4-FFF2-40B4-BE49-F238E27FC236}">
                <a16:creationId xmlns:a16="http://schemas.microsoft.com/office/drawing/2014/main" id="{7E602DB6-C7C1-4B28-925F-B1D59B3E1BA0}"/>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dirty="0"/>
          </a:p>
        </p:txBody>
      </p:sp>
      <p:sp>
        <p:nvSpPr>
          <p:cNvPr id="6" name="Slide Number Placeholder 5">
            <a:extLst>
              <a:ext uri="{FF2B5EF4-FFF2-40B4-BE49-F238E27FC236}">
                <a16:creationId xmlns:a16="http://schemas.microsoft.com/office/drawing/2014/main" id="{C9742E7F-CC93-4E86-9950-6B9B097CE821}"/>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D010B558-8DA1-4842-BE7B-F5B27A26D0A0}"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Peter.bretting@ars.usda.gov"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grin-u.org/" TargetMode="External"/><Relationship Id="rId2" Type="http://schemas.openxmlformats.org/officeDocument/2006/relationships/hyperlink" Target="http://pgrcourse.colostate.edu/" TargetMode="External"/><Relationship Id="rId1" Type="http://schemas.openxmlformats.org/officeDocument/2006/relationships/slideLayout" Target="../slideLayouts/slideLayout2.xml"/><Relationship Id="rId4" Type="http://schemas.openxmlformats.org/officeDocument/2006/relationships/hyperlink" Target="http://genebanktraining.colostate.edu/trainingmaterials.html"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www.ers.usda.gov/amber-waves/2022/june/investment-in-u-s-public-agricultural-research-and-development-has-fallen-by-a-third-over-past-two-decades-lags-major-trade-competitors/?cpid=emai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2F41F648-0399-4CA1-9808-B6D41201C265}"/>
              </a:ext>
            </a:extLst>
          </p:cNvPr>
          <p:cNvSpPr>
            <a:spLocks noGrp="1"/>
          </p:cNvSpPr>
          <p:nvPr>
            <p:ph type="ctrTitle"/>
          </p:nvPr>
        </p:nvSpPr>
        <p:spPr>
          <a:xfrm>
            <a:off x="685800" y="1143000"/>
            <a:ext cx="7772400" cy="2457450"/>
          </a:xfrm>
        </p:spPr>
        <p:txBody>
          <a:bodyPr/>
          <a:lstStyle/>
          <a:p>
            <a:pPr eaLnBrk="1" hangingPunct="1"/>
            <a:r>
              <a:rPr lang="en-US" altLang="en-US" b="1" dirty="0">
                <a:solidFill>
                  <a:schemeClr val="accent1"/>
                </a:solidFill>
              </a:rPr>
              <a:t>The National Plant Germplasm System:  2023 Status, Prospects, and Challenges</a:t>
            </a:r>
          </a:p>
        </p:txBody>
      </p:sp>
      <p:sp>
        <p:nvSpPr>
          <p:cNvPr id="3" name="Subtitle 2">
            <a:extLst>
              <a:ext uri="{FF2B5EF4-FFF2-40B4-BE49-F238E27FC236}">
                <a16:creationId xmlns:a16="http://schemas.microsoft.com/office/drawing/2014/main" id="{514B3E3C-6F37-492E-BEFB-D76B930AEE3B}"/>
              </a:ext>
            </a:extLst>
          </p:cNvPr>
          <p:cNvSpPr>
            <a:spLocks noGrp="1"/>
          </p:cNvSpPr>
          <p:nvPr>
            <p:ph type="subTitle" idx="1"/>
          </p:nvPr>
        </p:nvSpPr>
        <p:spPr>
          <a:xfrm>
            <a:off x="1371600" y="4267200"/>
            <a:ext cx="6400800" cy="1371600"/>
          </a:xfrm>
        </p:spPr>
        <p:txBody>
          <a:bodyPr rtlCol="0">
            <a:noAutofit/>
          </a:bodyPr>
          <a:lstStyle/>
          <a:p>
            <a:pPr eaLnBrk="1" fontAlgn="auto" hangingPunct="1">
              <a:spcAft>
                <a:spcPts val="0"/>
              </a:spcAft>
              <a:defRPr/>
            </a:pPr>
            <a:r>
              <a:rPr lang="en-US" sz="2000" b="1" dirty="0">
                <a:solidFill>
                  <a:srgbClr val="00B050"/>
                </a:solidFill>
              </a:rPr>
              <a:t>Peter Bretting</a:t>
            </a:r>
          </a:p>
          <a:p>
            <a:pPr eaLnBrk="1" fontAlgn="auto" hangingPunct="1">
              <a:spcAft>
                <a:spcPts val="0"/>
              </a:spcAft>
              <a:defRPr/>
            </a:pPr>
            <a:r>
              <a:rPr lang="en-US" sz="2000" b="1" dirty="0">
                <a:solidFill>
                  <a:srgbClr val="00B050"/>
                </a:solidFill>
              </a:rPr>
              <a:t>USDA/ARS Office of National Programs</a:t>
            </a:r>
          </a:p>
          <a:p>
            <a:pPr eaLnBrk="1" fontAlgn="auto" hangingPunct="1">
              <a:spcAft>
                <a:spcPts val="0"/>
              </a:spcAft>
              <a:defRPr/>
            </a:pPr>
            <a:r>
              <a:rPr lang="en-US" sz="2000" b="1" dirty="0">
                <a:solidFill>
                  <a:schemeClr val="accent6"/>
                </a:solidFill>
                <a:hlinkClick r:id="rId3"/>
              </a:rPr>
              <a:t>Peter.bretting@usda.gov</a:t>
            </a:r>
            <a:r>
              <a:rPr lang="en-US" sz="2000" b="1" dirty="0">
                <a:solidFill>
                  <a:schemeClr val="accent6"/>
                </a:solidFill>
              </a:rPr>
              <a:t> </a:t>
            </a:r>
            <a:endParaRPr lang="en-US" sz="2000" b="1" dirty="0">
              <a:solidFill>
                <a:srgbClr val="00B050"/>
              </a:solidFill>
            </a:endParaRPr>
          </a:p>
          <a:p>
            <a:pPr eaLnBrk="1" fontAlgn="auto" hangingPunct="1">
              <a:spcAft>
                <a:spcPts val="0"/>
              </a:spcAft>
              <a:defRPr/>
            </a:pPr>
            <a:r>
              <a:rPr lang="en-US" sz="2000" b="1" dirty="0">
                <a:solidFill>
                  <a:srgbClr val="00B050"/>
                </a:solidFill>
              </a:rPr>
              <a:t>Cell: 1.240.447.9983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328BCFC0-76B0-47C6-B379-9F213BF55CD1}"/>
              </a:ext>
            </a:extLst>
          </p:cNvPr>
          <p:cNvSpPr>
            <a:spLocks noGrp="1"/>
          </p:cNvSpPr>
          <p:nvPr>
            <p:ph type="title"/>
          </p:nvPr>
        </p:nvSpPr>
        <p:spPr>
          <a:xfrm>
            <a:off x="457200" y="0"/>
            <a:ext cx="8229600" cy="731837"/>
          </a:xfrm>
        </p:spPr>
        <p:txBody>
          <a:bodyPr/>
          <a:lstStyle/>
          <a:p>
            <a:r>
              <a:rPr lang="en-US" altLang="en-US" sz="4000" b="1" dirty="0">
                <a:solidFill>
                  <a:schemeClr val="accent1"/>
                </a:solidFill>
              </a:rPr>
              <a:t>NPGS Personnel Transitions</a:t>
            </a:r>
          </a:p>
        </p:txBody>
      </p:sp>
      <p:sp>
        <p:nvSpPr>
          <p:cNvPr id="16387" name="Content Placeholder 2">
            <a:extLst>
              <a:ext uri="{FF2B5EF4-FFF2-40B4-BE49-F238E27FC236}">
                <a16:creationId xmlns:a16="http://schemas.microsoft.com/office/drawing/2014/main" id="{02CEE48B-016A-48DE-800D-65D82EB81E11}"/>
              </a:ext>
            </a:extLst>
          </p:cNvPr>
          <p:cNvSpPr>
            <a:spLocks noGrp="1"/>
          </p:cNvSpPr>
          <p:nvPr>
            <p:ph idx="1"/>
          </p:nvPr>
        </p:nvSpPr>
        <p:spPr>
          <a:xfrm>
            <a:off x="495300" y="1066800"/>
            <a:ext cx="8229600" cy="5486400"/>
          </a:xfrm>
          <a:ln>
            <a:solidFill>
              <a:schemeClr val="accent1"/>
            </a:solidFill>
          </a:ln>
        </p:spPr>
        <p:txBody>
          <a:bodyPr/>
          <a:lstStyle/>
          <a:p>
            <a:r>
              <a:rPr lang="en-US" altLang="en-US" sz="2800" b="1" dirty="0"/>
              <a:t>Farewell and best wishes to Stephanie Greene, Curator, (ARS- Ft. Collins); Karen Williams (ARS-Beltsville) and Kim Hummer, RL (ARS-Corvallis).</a:t>
            </a:r>
          </a:p>
          <a:p>
            <a:r>
              <a:rPr lang="en-US" altLang="en-US" sz="2800" b="1" dirty="0"/>
              <a:t>Welcome and best wishes to Robert Krueger, RL (ARS-Riverside); and Marilyn Warburton, RL, Sarah Dohle, Curator, Paul Galewski, Curator, and Bailey Hallwachs, SOS Coordinator (ARS-Pullman); Rebecca </a:t>
            </a:r>
            <a:r>
              <a:rPr lang="en-US" altLang="en-US" sz="2800" b="1" dirty="0" err="1"/>
              <a:t>Povilus</a:t>
            </a:r>
            <a:r>
              <a:rPr lang="en-US" altLang="en-US" sz="2800" b="1" dirty="0"/>
              <a:t>, Curator (ARS-Geneva) and Claire Heinitz, RL (ARS-Davis and Parlier).</a:t>
            </a:r>
          </a:p>
          <a:p>
            <a:r>
              <a:rPr lang="en-US" altLang="en-US" sz="2800" b="1" dirty="0"/>
              <a:t>We are recruiting staff at Ft. Collins, CO; Corvallis, OR; and Parlier, CA.</a:t>
            </a:r>
          </a:p>
          <a:p>
            <a:endParaRPr lang="en-US" altLang="en-US" sz="2000" b="1" dirty="0"/>
          </a:p>
          <a:p>
            <a:endParaRPr lang="en-US" alt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22C2A34F-B37E-4766-BF46-216A3EE27856}"/>
              </a:ext>
            </a:extLst>
          </p:cNvPr>
          <p:cNvSpPr>
            <a:spLocks noGrp="1"/>
          </p:cNvSpPr>
          <p:nvPr>
            <p:ph type="title"/>
          </p:nvPr>
        </p:nvSpPr>
        <p:spPr>
          <a:xfrm>
            <a:off x="228600" y="274638"/>
            <a:ext cx="8686800" cy="411162"/>
          </a:xfrm>
        </p:spPr>
        <p:txBody>
          <a:bodyPr/>
          <a:lstStyle/>
          <a:p>
            <a:r>
              <a:rPr lang="en-US" altLang="en-US" sz="2400" b="1" dirty="0">
                <a:solidFill>
                  <a:schemeClr val="accent1"/>
                </a:solidFill>
              </a:rPr>
              <a:t>PGR Management Training Initiative</a:t>
            </a:r>
          </a:p>
        </p:txBody>
      </p:sp>
      <p:sp>
        <p:nvSpPr>
          <p:cNvPr id="17411" name="Content Placeholder 2">
            <a:extLst>
              <a:ext uri="{FF2B5EF4-FFF2-40B4-BE49-F238E27FC236}">
                <a16:creationId xmlns:a16="http://schemas.microsoft.com/office/drawing/2014/main" id="{B2AE7272-F56A-42E6-9406-1CA094B9F7C9}"/>
              </a:ext>
            </a:extLst>
          </p:cNvPr>
          <p:cNvSpPr>
            <a:spLocks noGrp="1"/>
          </p:cNvSpPr>
          <p:nvPr>
            <p:ph idx="1"/>
          </p:nvPr>
        </p:nvSpPr>
        <p:spPr>
          <a:xfrm>
            <a:off x="228600" y="762000"/>
            <a:ext cx="8686800" cy="5715000"/>
          </a:xfrm>
        </p:spPr>
        <p:txBody>
          <a:bodyPr/>
          <a:lstStyle/>
          <a:p>
            <a:r>
              <a:rPr lang="en-US" altLang="en-US" sz="2400" b="1" dirty="0"/>
              <a:t>Numerous NPGS PGR managers have retired recently; no formal, comprehensive program existed for training new PGR managers.</a:t>
            </a:r>
          </a:p>
          <a:p>
            <a:r>
              <a:rPr lang="en-US" altLang="en-US" sz="2400" b="1" dirty="0"/>
              <a:t>G. Volk (ARS-Ft. Collins) and P. Byrne (CSU-Ft. C.) lead a project, supported by ARS and a NIFA grant, to design and develop a training program for PGR management to be delivered primarily through distance-learning. </a:t>
            </a:r>
          </a:p>
          <a:p>
            <a:r>
              <a:rPr lang="en-US" altLang="en-US" sz="2400" b="1" u="sng" dirty="0"/>
              <a:t>A now three module, 3 credit hour Colorado State online course Plant Genetic Resources: Genomes, Genebanks, and Growers to be taught  in Aug.-Sept. 2022-- the first time for the three-part course. </a:t>
            </a:r>
            <a:r>
              <a:rPr lang="en-US" altLang="en-US" sz="2400" b="1" u="sng" dirty="0">
                <a:hlinkClick r:id="rId2"/>
              </a:rPr>
              <a:t>http://pgrcourse.colostate.edu/</a:t>
            </a:r>
            <a:r>
              <a:rPr lang="en-US" altLang="en-US" sz="2400" b="1" u="sng" dirty="0"/>
              <a:t> </a:t>
            </a:r>
          </a:p>
          <a:p>
            <a:r>
              <a:rPr lang="en-US" altLang="en-US" sz="2400" b="1" dirty="0"/>
              <a:t>Numerous PGR training/educational materials are freely accessible from GRIN-University at </a:t>
            </a:r>
            <a:r>
              <a:rPr lang="en-US" altLang="en-US" sz="2400" b="1" dirty="0">
                <a:hlinkClick r:id="rId3"/>
              </a:rPr>
              <a:t>https://grin-u.org/</a:t>
            </a:r>
            <a:r>
              <a:rPr lang="en-US" altLang="en-US" sz="2400" b="1" dirty="0"/>
              <a:t> </a:t>
            </a:r>
          </a:p>
          <a:p>
            <a:r>
              <a:rPr lang="en-US" altLang="en-US" sz="2400" b="1" dirty="0"/>
              <a:t>Infographic posters for PGR, genebanks and conservation, and PGR and food security in 6 languages; download at </a:t>
            </a:r>
            <a:r>
              <a:rPr lang="en-US" altLang="en-US" sz="2400" b="1" dirty="0">
                <a:hlinkClick r:id="rId4"/>
              </a:rPr>
              <a:t>http://genebanktraining.colostate.edu/trainingmaterials.html</a:t>
            </a:r>
            <a:r>
              <a:rPr lang="en-US" altLang="en-US" sz="2400" b="1" dirty="0"/>
              <a: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26A67-9E7D-4D96-A1FD-511A02AA9A3C}"/>
              </a:ext>
            </a:extLst>
          </p:cNvPr>
          <p:cNvSpPr>
            <a:spLocks noGrp="1"/>
          </p:cNvSpPr>
          <p:nvPr>
            <p:ph type="title"/>
          </p:nvPr>
        </p:nvSpPr>
        <p:spPr>
          <a:xfrm>
            <a:off x="0" y="274638"/>
            <a:ext cx="9144000" cy="1935162"/>
          </a:xfrm>
        </p:spPr>
        <p:txBody>
          <a:bodyPr/>
          <a:lstStyle/>
          <a:p>
            <a:r>
              <a:rPr lang="en-US" altLang="en-US" sz="4000" b="1" dirty="0">
                <a:solidFill>
                  <a:schemeClr val="accent1"/>
                </a:solidFill>
              </a:rPr>
              <a:t>FY 22 ARS NPGS Budgetary Increases</a:t>
            </a:r>
            <a:endParaRPr lang="en-US" sz="4000" dirty="0"/>
          </a:p>
        </p:txBody>
      </p:sp>
      <p:sp>
        <p:nvSpPr>
          <p:cNvPr id="3" name="Content Placeholder 2">
            <a:extLst>
              <a:ext uri="{FF2B5EF4-FFF2-40B4-BE49-F238E27FC236}">
                <a16:creationId xmlns:a16="http://schemas.microsoft.com/office/drawing/2014/main" id="{B1FF7403-2572-495F-ABB8-AAABA08B19E3}"/>
              </a:ext>
            </a:extLst>
          </p:cNvPr>
          <p:cNvSpPr>
            <a:spLocks noGrp="1"/>
          </p:cNvSpPr>
          <p:nvPr>
            <p:ph idx="1"/>
          </p:nvPr>
        </p:nvSpPr>
        <p:spPr>
          <a:xfrm>
            <a:off x="457200" y="1981200"/>
            <a:ext cx="8229600" cy="4144963"/>
          </a:xfrm>
        </p:spPr>
        <p:txBody>
          <a:bodyPr/>
          <a:lstStyle/>
          <a:p>
            <a:r>
              <a:rPr lang="en-US" b="1" dirty="0"/>
              <a:t>Pecan PGR (ca. $600,000): College Station, TX.</a:t>
            </a:r>
          </a:p>
          <a:p>
            <a:r>
              <a:rPr lang="en-US" b="1" dirty="0"/>
              <a:t>Coffee PGR (ca. $250,000): Hilo, HI</a:t>
            </a:r>
          </a:p>
          <a:p>
            <a:r>
              <a:rPr lang="en-US" b="1" dirty="0"/>
              <a:t>Pulse PGR (ca. $100,000) Pullman, WA</a:t>
            </a:r>
          </a:p>
          <a:p>
            <a:r>
              <a:rPr lang="en-US" b="1" dirty="0"/>
              <a:t>Pulse PGR (ca. $100,000) Urbana, IL</a:t>
            </a:r>
          </a:p>
        </p:txBody>
      </p:sp>
    </p:spTree>
    <p:extLst>
      <p:ext uri="{BB962C8B-B14F-4D97-AF65-F5344CB8AC3E}">
        <p14:creationId xmlns:p14="http://schemas.microsoft.com/office/powerpoint/2010/main" val="37596500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26A67-9E7D-4D96-A1FD-511A02AA9A3C}"/>
              </a:ext>
            </a:extLst>
          </p:cNvPr>
          <p:cNvSpPr>
            <a:spLocks noGrp="1"/>
          </p:cNvSpPr>
          <p:nvPr>
            <p:ph type="title"/>
          </p:nvPr>
        </p:nvSpPr>
        <p:spPr>
          <a:xfrm>
            <a:off x="0" y="274638"/>
            <a:ext cx="9144000" cy="1935162"/>
          </a:xfrm>
        </p:spPr>
        <p:txBody>
          <a:bodyPr/>
          <a:lstStyle/>
          <a:p>
            <a:r>
              <a:rPr lang="en-US" sz="3600" b="1" dirty="0">
                <a:solidFill>
                  <a:schemeClr val="accent1"/>
                </a:solidFill>
              </a:rPr>
              <a:t>Status of Congressionally-directed NPGS Plan</a:t>
            </a:r>
            <a:endParaRPr lang="en-US" sz="3600" dirty="0"/>
          </a:p>
        </p:txBody>
      </p:sp>
      <p:sp>
        <p:nvSpPr>
          <p:cNvPr id="3" name="Content Placeholder 2">
            <a:extLst>
              <a:ext uri="{FF2B5EF4-FFF2-40B4-BE49-F238E27FC236}">
                <a16:creationId xmlns:a16="http://schemas.microsoft.com/office/drawing/2014/main" id="{B1FF7403-2572-495F-ABB8-AAABA08B19E3}"/>
              </a:ext>
            </a:extLst>
          </p:cNvPr>
          <p:cNvSpPr>
            <a:spLocks noGrp="1"/>
          </p:cNvSpPr>
          <p:nvPr>
            <p:ph idx="1"/>
          </p:nvPr>
        </p:nvSpPr>
        <p:spPr>
          <a:xfrm>
            <a:off x="457200" y="2057400"/>
            <a:ext cx="8229600" cy="4068763"/>
          </a:xfrm>
        </p:spPr>
        <p:txBody>
          <a:bodyPr/>
          <a:lstStyle/>
          <a:p>
            <a:r>
              <a:rPr lang="en-US" b="1" dirty="0"/>
              <a:t>Reviewed by NPGCC </a:t>
            </a:r>
          </a:p>
          <a:p>
            <a:r>
              <a:rPr lang="en-US" b="1" dirty="0"/>
              <a:t>Extensive input from National Genetic Resources Advisory Council (NGRAC) </a:t>
            </a:r>
          </a:p>
          <a:p>
            <a:r>
              <a:rPr lang="en-US" b="1" dirty="0"/>
              <a:t>Reviewed and approved by ARS and REE</a:t>
            </a:r>
          </a:p>
          <a:p>
            <a:r>
              <a:rPr lang="en-US" b="1" dirty="0"/>
              <a:t>Reviewed and approved by WH OMB</a:t>
            </a:r>
          </a:p>
          <a:p>
            <a:r>
              <a:rPr lang="en-US" b="1" dirty="0"/>
              <a:t>Process estimated as 85% complete</a:t>
            </a:r>
          </a:p>
        </p:txBody>
      </p:sp>
    </p:spTree>
    <p:extLst>
      <p:ext uri="{BB962C8B-B14F-4D97-AF65-F5344CB8AC3E}">
        <p14:creationId xmlns:p14="http://schemas.microsoft.com/office/powerpoint/2010/main" val="3861305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26A67-9E7D-4D96-A1FD-511A02AA9A3C}"/>
              </a:ext>
            </a:extLst>
          </p:cNvPr>
          <p:cNvSpPr>
            <a:spLocks noGrp="1"/>
          </p:cNvSpPr>
          <p:nvPr>
            <p:ph type="title"/>
          </p:nvPr>
        </p:nvSpPr>
        <p:spPr>
          <a:xfrm>
            <a:off x="0" y="274638"/>
            <a:ext cx="9144000" cy="1935162"/>
          </a:xfrm>
        </p:spPr>
        <p:txBody>
          <a:bodyPr/>
          <a:lstStyle/>
          <a:p>
            <a:r>
              <a:rPr lang="en-US" b="1" dirty="0">
                <a:solidFill>
                  <a:schemeClr val="accent1"/>
                </a:solidFill>
              </a:rPr>
              <a:t>Adapting the NPGS </a:t>
            </a:r>
            <a:br>
              <a:rPr lang="en-US" b="1" dirty="0">
                <a:solidFill>
                  <a:schemeClr val="accent1"/>
                </a:solidFill>
              </a:rPr>
            </a:br>
            <a:r>
              <a:rPr lang="en-US" b="1" dirty="0">
                <a:solidFill>
                  <a:schemeClr val="accent1"/>
                </a:solidFill>
              </a:rPr>
              <a:t>to rapid global warming</a:t>
            </a:r>
            <a:endParaRPr lang="en-US" dirty="0"/>
          </a:p>
        </p:txBody>
      </p:sp>
      <p:sp>
        <p:nvSpPr>
          <p:cNvPr id="3" name="Content Placeholder 2">
            <a:extLst>
              <a:ext uri="{FF2B5EF4-FFF2-40B4-BE49-F238E27FC236}">
                <a16:creationId xmlns:a16="http://schemas.microsoft.com/office/drawing/2014/main" id="{B1FF7403-2572-495F-ABB8-AAABA08B19E3}"/>
              </a:ext>
            </a:extLst>
          </p:cNvPr>
          <p:cNvSpPr>
            <a:spLocks noGrp="1"/>
          </p:cNvSpPr>
          <p:nvPr>
            <p:ph idx="1"/>
          </p:nvPr>
        </p:nvSpPr>
        <p:spPr>
          <a:xfrm>
            <a:off x="457200" y="2667000"/>
            <a:ext cx="8229600" cy="3459163"/>
          </a:xfrm>
        </p:spPr>
        <p:txBody>
          <a:bodyPr/>
          <a:lstStyle/>
          <a:p>
            <a:r>
              <a:rPr lang="en-US" b="1" i="1" dirty="0"/>
              <a:t>Crop Science </a:t>
            </a:r>
            <a:r>
              <a:rPr lang="en-US" b="1" dirty="0"/>
              <a:t>article published 25 May 2023</a:t>
            </a:r>
          </a:p>
          <a:p>
            <a:r>
              <a:rPr lang="en-US" b="1" dirty="0"/>
              <a:t>Includes case studies, software for estimating future conditions, identification of potential adaptive strategies and actions.</a:t>
            </a:r>
          </a:p>
        </p:txBody>
      </p:sp>
    </p:spTree>
    <p:extLst>
      <p:ext uri="{BB962C8B-B14F-4D97-AF65-F5344CB8AC3E}">
        <p14:creationId xmlns:p14="http://schemas.microsoft.com/office/powerpoint/2010/main" val="7668033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npgsmap42007">
            <a:extLst>
              <a:ext uri="{FF2B5EF4-FFF2-40B4-BE49-F238E27FC236}">
                <a16:creationId xmlns:a16="http://schemas.microsoft.com/office/drawing/2014/main" id="{75DC67B9-F81D-491D-BCEC-72EF16EA21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990600"/>
            <a:ext cx="7593013"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3">
            <a:extLst>
              <a:ext uri="{FF2B5EF4-FFF2-40B4-BE49-F238E27FC236}">
                <a16:creationId xmlns:a16="http://schemas.microsoft.com/office/drawing/2014/main" id="{335EC2CC-6E28-49BB-9142-6813FCF39BEF}"/>
              </a:ext>
            </a:extLst>
          </p:cNvPr>
          <p:cNvSpPr>
            <a:spLocks noGrp="1"/>
          </p:cNvSpPr>
          <p:nvPr>
            <p:ph type="title"/>
          </p:nvPr>
        </p:nvSpPr>
        <p:spPr>
          <a:xfrm>
            <a:off x="301625" y="0"/>
            <a:ext cx="8534400" cy="1066800"/>
          </a:xfrm>
        </p:spPr>
        <p:txBody>
          <a:bodyPr/>
          <a:lstStyle/>
          <a:p>
            <a:r>
              <a:rPr lang="en-US" altLang="en-US" sz="3200" b="1" dirty="0">
                <a:solidFill>
                  <a:schemeClr val="accent1"/>
                </a:solidFill>
              </a:rPr>
              <a:t>USDA National Plant Germplasm System (NPGS)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255D618-702F-4EDE-B393-CB3ECDC38886}"/>
              </a:ext>
            </a:extLst>
          </p:cNvPr>
          <p:cNvSpPr txBox="1">
            <a:spLocks/>
          </p:cNvSpPr>
          <p:nvPr/>
        </p:nvSpPr>
        <p:spPr bwMode="auto">
          <a:xfrm>
            <a:off x="1614487" y="729864"/>
            <a:ext cx="5915025" cy="994172"/>
          </a:xfrm>
          <a:prstGeom prst="rect">
            <a:avLst/>
          </a:prstGeom>
        </p:spPr>
        <p:txBody>
          <a:bodyPr vert="horz" lIns="68580" tIns="34290" rIns="68580" bIns="34290" rtlCol="0" anchor="ctr">
            <a:normAutofit/>
          </a:bodyPr>
          <a:lstStyle/>
          <a:p>
            <a:pPr algn="ctr">
              <a:lnSpc>
                <a:spcPct val="90000"/>
              </a:lnSpc>
              <a:spcAft>
                <a:spcPts val="450"/>
              </a:spcAft>
              <a:defRPr/>
            </a:pPr>
            <a:r>
              <a:rPr lang="en-US" sz="2400" b="1" cap="small" dirty="0">
                <a:solidFill>
                  <a:schemeClr val="accent1">
                    <a:lumMod val="75000"/>
                  </a:schemeClr>
                </a:solidFill>
                <a:latin typeface="+mj-lt"/>
                <a:ea typeface="+mj-ea"/>
                <a:cs typeface="+mj-cs"/>
              </a:rPr>
              <a:t>Number of NPGS Accessions</a:t>
            </a:r>
          </a:p>
          <a:p>
            <a:pPr algn="ctr">
              <a:lnSpc>
                <a:spcPct val="90000"/>
              </a:lnSpc>
              <a:spcAft>
                <a:spcPts val="450"/>
              </a:spcAft>
              <a:defRPr/>
            </a:pPr>
            <a:r>
              <a:rPr lang="en-US" sz="2400" b="1" cap="small" dirty="0">
                <a:solidFill>
                  <a:schemeClr val="accent1">
                    <a:lumMod val="75000"/>
                  </a:schemeClr>
                </a:solidFill>
                <a:latin typeface="+mj-lt"/>
                <a:ea typeface="+mj-ea"/>
                <a:cs typeface="+mj-cs"/>
              </a:rPr>
              <a:t>2013-2022</a:t>
            </a:r>
          </a:p>
        </p:txBody>
      </p:sp>
      <p:graphicFrame>
        <p:nvGraphicFramePr>
          <p:cNvPr id="2" name="Chart 1">
            <a:extLst>
              <a:ext uri="{FF2B5EF4-FFF2-40B4-BE49-F238E27FC236}">
                <a16:creationId xmlns:a16="http://schemas.microsoft.com/office/drawing/2014/main" id="{EE380836-72C9-09F0-96BA-E90CA0AC823F}"/>
              </a:ext>
            </a:extLst>
          </p:cNvPr>
          <p:cNvGraphicFramePr>
            <a:graphicFrameLocks/>
          </p:cNvGraphicFramePr>
          <p:nvPr/>
        </p:nvGraphicFramePr>
        <p:xfrm>
          <a:off x="735329" y="1838336"/>
          <a:ext cx="7673340" cy="4150984"/>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FACFDFB8-1AF5-4B36-8323-48D8972A85D1}"/>
              </a:ext>
            </a:extLst>
          </p:cNvPr>
          <p:cNvSpPr txBox="1"/>
          <p:nvPr/>
        </p:nvSpPr>
        <p:spPr>
          <a:xfrm>
            <a:off x="1663718" y="2578399"/>
            <a:ext cx="2065106" cy="646331"/>
          </a:xfrm>
          <a:prstGeom prst="rect">
            <a:avLst/>
          </a:prstGeom>
          <a:noFill/>
        </p:spPr>
        <p:txBody>
          <a:bodyPr wrap="square" rtlCol="0">
            <a:spAutoFit/>
          </a:bodyPr>
          <a:lstStyle/>
          <a:p>
            <a:r>
              <a:rPr lang="en-US" b="1" dirty="0"/>
              <a:t>NPGS Accessions</a:t>
            </a:r>
          </a:p>
        </p:txBody>
      </p:sp>
    </p:spTree>
    <p:extLst>
      <p:ext uri="{BB962C8B-B14F-4D97-AF65-F5344CB8AC3E}">
        <p14:creationId xmlns:p14="http://schemas.microsoft.com/office/powerpoint/2010/main" val="15921160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F02C09D-8AF4-42E8-9A46-37F3311865FC}"/>
              </a:ext>
            </a:extLst>
          </p:cNvPr>
          <p:cNvSpPr txBox="1">
            <a:spLocks/>
          </p:cNvSpPr>
          <p:nvPr/>
        </p:nvSpPr>
        <p:spPr bwMode="auto">
          <a:xfrm>
            <a:off x="1614486" y="706130"/>
            <a:ext cx="5915025" cy="994172"/>
          </a:xfrm>
          <a:prstGeom prst="rect">
            <a:avLst/>
          </a:prstGeom>
        </p:spPr>
        <p:txBody>
          <a:bodyPr vert="horz" lIns="68580" tIns="34290" rIns="68580" bIns="34290" rtlCol="0" anchor="ctr">
            <a:normAutofit/>
          </a:bodyPr>
          <a:lstStyle/>
          <a:p>
            <a:pPr algn="ctr">
              <a:lnSpc>
                <a:spcPct val="90000"/>
              </a:lnSpc>
              <a:spcAft>
                <a:spcPts val="450"/>
              </a:spcAft>
              <a:defRPr/>
            </a:pPr>
            <a:r>
              <a:rPr lang="en-US" sz="2400" b="1" cap="small" dirty="0">
                <a:solidFill>
                  <a:schemeClr val="accent1">
                    <a:lumMod val="75000"/>
                  </a:schemeClr>
                </a:solidFill>
                <a:latin typeface="+mj-lt"/>
                <a:ea typeface="+mj-ea"/>
                <a:cs typeface="+mj-cs"/>
              </a:rPr>
              <a:t>Demand for NPGS Germplasm</a:t>
            </a:r>
          </a:p>
          <a:p>
            <a:pPr algn="ctr">
              <a:lnSpc>
                <a:spcPct val="90000"/>
              </a:lnSpc>
              <a:spcAft>
                <a:spcPts val="450"/>
              </a:spcAft>
              <a:defRPr/>
            </a:pPr>
            <a:r>
              <a:rPr lang="en-US" sz="2400" b="1" cap="small" dirty="0">
                <a:solidFill>
                  <a:schemeClr val="accent1">
                    <a:lumMod val="75000"/>
                  </a:schemeClr>
                </a:solidFill>
                <a:latin typeface="+mj-lt"/>
                <a:ea typeface="+mj-ea"/>
                <a:cs typeface="+mj-cs"/>
              </a:rPr>
              <a:t>2013-2022</a:t>
            </a:r>
          </a:p>
        </p:txBody>
      </p:sp>
      <p:graphicFrame>
        <p:nvGraphicFramePr>
          <p:cNvPr id="2" name="Chart 1">
            <a:extLst>
              <a:ext uri="{FF2B5EF4-FFF2-40B4-BE49-F238E27FC236}">
                <a16:creationId xmlns:a16="http://schemas.microsoft.com/office/drawing/2014/main" id="{BF4A0256-0A86-5125-7160-895ECD85D175}"/>
              </a:ext>
            </a:extLst>
          </p:cNvPr>
          <p:cNvGraphicFramePr>
            <a:graphicFrameLocks/>
          </p:cNvGraphicFramePr>
          <p:nvPr/>
        </p:nvGraphicFramePr>
        <p:xfrm>
          <a:off x="834389" y="1866826"/>
          <a:ext cx="7475220" cy="4101148"/>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73D3D637-E8ED-4275-9E85-EB3ABB9DAD6C}"/>
              </a:ext>
            </a:extLst>
          </p:cNvPr>
          <p:cNvSpPr txBox="1"/>
          <p:nvPr/>
        </p:nvSpPr>
        <p:spPr>
          <a:xfrm>
            <a:off x="1768830" y="2091854"/>
            <a:ext cx="2481209" cy="600164"/>
          </a:xfrm>
          <a:prstGeom prst="rect">
            <a:avLst/>
          </a:prstGeom>
          <a:noFill/>
        </p:spPr>
        <p:txBody>
          <a:bodyPr wrap="square" rtlCol="0">
            <a:spAutoFit/>
          </a:bodyPr>
          <a:lstStyle/>
          <a:p>
            <a:r>
              <a:rPr lang="en-US" sz="1650" b="1" dirty="0"/>
              <a:t>Germplasm Distribution</a:t>
            </a:r>
          </a:p>
        </p:txBody>
      </p:sp>
    </p:spTree>
    <p:extLst>
      <p:ext uri="{BB962C8B-B14F-4D97-AF65-F5344CB8AC3E}">
        <p14:creationId xmlns:p14="http://schemas.microsoft.com/office/powerpoint/2010/main" val="35235353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09B554F-3747-4930-84BD-285AA80D3FD9}"/>
              </a:ext>
            </a:extLst>
          </p:cNvPr>
          <p:cNvSpPr txBox="1">
            <a:spLocks/>
          </p:cNvSpPr>
          <p:nvPr/>
        </p:nvSpPr>
        <p:spPr bwMode="auto">
          <a:xfrm>
            <a:off x="1759448" y="689828"/>
            <a:ext cx="5625101" cy="1044179"/>
          </a:xfrm>
          <a:prstGeom prst="rect">
            <a:avLst/>
          </a:prstGeom>
          <a:noFill/>
          <a:ln w="9525">
            <a:noFill/>
            <a:miter lim="800000"/>
            <a:headEnd/>
            <a:tailEnd/>
          </a:ln>
        </p:spPr>
        <p:txBody>
          <a:bodyPr anchor="ctr"/>
          <a:lstStyle/>
          <a:p>
            <a:pPr algn="ctr">
              <a:defRPr/>
            </a:pPr>
            <a:r>
              <a:rPr lang="en-US" sz="2400" b="1" cap="small" dirty="0">
                <a:solidFill>
                  <a:schemeClr val="accent1">
                    <a:lumMod val="75000"/>
                  </a:schemeClr>
                </a:solidFill>
                <a:latin typeface="+mj-lt"/>
                <a:ea typeface="+mj-ea"/>
                <a:cs typeface="+mj-cs"/>
              </a:rPr>
              <a:t>ARS National Plant Germplasm System Budget</a:t>
            </a:r>
          </a:p>
          <a:p>
            <a:pPr algn="ctr">
              <a:defRPr/>
            </a:pPr>
            <a:r>
              <a:rPr lang="en-US" sz="2400" b="1" dirty="0">
                <a:solidFill>
                  <a:schemeClr val="accent1">
                    <a:lumMod val="75000"/>
                  </a:schemeClr>
                </a:solidFill>
                <a:latin typeface="+mj-lt"/>
                <a:ea typeface="+mj-ea"/>
                <a:cs typeface="+mj-cs"/>
              </a:rPr>
              <a:t>2013-2022</a:t>
            </a:r>
          </a:p>
        </p:txBody>
      </p:sp>
      <p:graphicFrame>
        <p:nvGraphicFramePr>
          <p:cNvPr id="2" name="Chart 1">
            <a:extLst>
              <a:ext uri="{FF2B5EF4-FFF2-40B4-BE49-F238E27FC236}">
                <a16:creationId xmlns:a16="http://schemas.microsoft.com/office/drawing/2014/main" id="{5329436F-DCB8-FC9F-3053-B660E55BF814}"/>
              </a:ext>
            </a:extLst>
          </p:cNvPr>
          <p:cNvGraphicFramePr>
            <a:graphicFrameLocks/>
          </p:cNvGraphicFramePr>
          <p:nvPr/>
        </p:nvGraphicFramePr>
        <p:xfrm>
          <a:off x="661035" y="1836420"/>
          <a:ext cx="7821929" cy="41529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528918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00000000-0008-0000-0100-000002000000}"/>
              </a:ext>
            </a:extLst>
          </p:cNvPr>
          <p:cNvGraphicFramePr>
            <a:graphicFrameLocks noGrp="1"/>
          </p:cNvGraphicFramePr>
          <p:nvPr>
            <p:extLst>
              <p:ext uri="{D42A27DB-BD31-4B8C-83A1-F6EECF244321}">
                <p14:modId xmlns:p14="http://schemas.microsoft.com/office/powerpoint/2010/main" val="2759083829"/>
              </p:ext>
            </p:extLst>
          </p:nvPr>
        </p:nvGraphicFramePr>
        <p:xfrm>
          <a:off x="457200" y="533400"/>
          <a:ext cx="7924800" cy="6019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396836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00000000-0008-0000-0000-000002000000}"/>
              </a:ext>
            </a:extLst>
          </p:cNvPr>
          <p:cNvGraphicFramePr>
            <a:graphicFrameLocks noGrp="1"/>
          </p:cNvGraphicFramePr>
          <p:nvPr>
            <p:extLst>
              <p:ext uri="{D42A27DB-BD31-4B8C-83A1-F6EECF244321}">
                <p14:modId xmlns:p14="http://schemas.microsoft.com/office/powerpoint/2010/main" val="3521545670"/>
              </p:ext>
            </p:extLst>
          </p:nvPr>
        </p:nvGraphicFramePr>
        <p:xfrm>
          <a:off x="762000" y="533400"/>
          <a:ext cx="8001000" cy="5791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612750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F9A17B26-E358-4FBB-927B-FDE9BF1E9D1B}"/>
              </a:ext>
            </a:extLst>
          </p:cNvPr>
          <p:cNvSpPr>
            <a:spLocks noGrp="1"/>
          </p:cNvSpPr>
          <p:nvPr>
            <p:ph type="title"/>
          </p:nvPr>
        </p:nvSpPr>
        <p:spPr>
          <a:xfrm>
            <a:off x="0" y="152400"/>
            <a:ext cx="9144000" cy="579437"/>
          </a:xfrm>
        </p:spPr>
        <p:txBody>
          <a:bodyPr/>
          <a:lstStyle/>
          <a:p>
            <a:pPr eaLnBrk="1" hangingPunct="1"/>
            <a:r>
              <a:rPr lang="en-US" altLang="en-US" sz="3200" b="1" dirty="0">
                <a:solidFill>
                  <a:schemeClr val="accent1"/>
                </a:solidFill>
              </a:rPr>
              <a:t>Some key challenges for the NPGS</a:t>
            </a:r>
          </a:p>
        </p:txBody>
      </p:sp>
      <p:sp>
        <p:nvSpPr>
          <p:cNvPr id="12291" name="Rectangle 3">
            <a:extLst>
              <a:ext uri="{FF2B5EF4-FFF2-40B4-BE49-F238E27FC236}">
                <a16:creationId xmlns:a16="http://schemas.microsoft.com/office/drawing/2014/main" id="{032A4F14-6D2E-43C9-AD70-0955DA8B5935}"/>
              </a:ext>
            </a:extLst>
          </p:cNvPr>
          <p:cNvSpPr>
            <a:spLocks noGrp="1"/>
          </p:cNvSpPr>
          <p:nvPr>
            <p:ph sz="quarter" idx="1"/>
          </p:nvPr>
        </p:nvSpPr>
        <p:spPr>
          <a:xfrm>
            <a:off x="457200" y="731838"/>
            <a:ext cx="8229600" cy="5394326"/>
          </a:xfrm>
        </p:spPr>
        <p:txBody>
          <a:bodyPr/>
          <a:lstStyle/>
          <a:p>
            <a:pPr eaLnBrk="1" hangingPunct="1"/>
            <a:r>
              <a:rPr lang="en-US" altLang="en-US" sz="2400" b="1" dirty="0"/>
              <a:t>Expanding the NPGS operational capacity and infrastructure to reduce PGR management backlogs and meet increased demand for PGR and associated information.</a:t>
            </a:r>
          </a:p>
          <a:p>
            <a:pPr eaLnBrk="1" hangingPunct="1"/>
            <a:r>
              <a:rPr lang="en-US" altLang="en-US" sz="2400" b="1" dirty="0"/>
              <a:t>Increased operational costs (labor, inputs, overall inflation). See </a:t>
            </a:r>
            <a:r>
              <a:rPr lang="en-US" sz="1800" b="1" u="sng" dirty="0">
                <a:solidFill>
                  <a:srgbClr val="0000FF"/>
                </a:solidFill>
                <a:effectLst/>
                <a:latin typeface="Times New Roman" panose="02020603050405020304" pitchFamily="18" charset="0"/>
                <a:ea typeface="Calibri" panose="020F0502020204030204" pitchFamily="34" charset="0"/>
                <a:hlinkClick r:id="rId3"/>
              </a:rPr>
              <a:t>https://www.ers.usda.gov/amber-waves/2022/june/investment-in-u-s-public-agricultural-research-and-development-has-fallen-by-a-third-over-past-two-decades-lags-major-trade-competitors/?cpid=email#</a:t>
            </a:r>
            <a:endParaRPr lang="en-US" altLang="en-US" sz="2400" b="1" dirty="0"/>
          </a:p>
          <a:p>
            <a:pPr eaLnBrk="1" hangingPunct="1"/>
            <a:r>
              <a:rPr lang="en-US" altLang="en-US" sz="2400" b="1" dirty="0"/>
              <a:t>NPGS personnel transitions—hiring, training, etc.</a:t>
            </a:r>
          </a:p>
          <a:p>
            <a:pPr eaLnBrk="1" hangingPunct="1"/>
            <a:r>
              <a:rPr lang="en-US" altLang="en-US" sz="2400" b="1" dirty="0"/>
              <a:t>Developing and applying cryopreservation and/or in vitro conservation methods for clonal and some seed PGR.</a:t>
            </a:r>
          </a:p>
          <a:p>
            <a:pPr eaLnBrk="1" hangingPunct="1"/>
            <a:r>
              <a:rPr lang="en-US" altLang="en-US" sz="2400" b="1" dirty="0"/>
              <a:t>BMPs and procedures for managing accessions (and breeding stocks) with an increasing diversity of GE traits in more crops, the occurrence of adventitious presence (AP), and the products of gene editing.</a:t>
            </a:r>
          </a:p>
          <a:p>
            <a:pPr eaLnBrk="1" hangingPunct="1"/>
            <a:r>
              <a:rPr lang="en-US" altLang="en-US" sz="2400" b="1" dirty="0"/>
              <a:t>Acquiring and conserving additional PGR, especially of crop wild relatives.</a:t>
            </a:r>
          </a:p>
          <a:p>
            <a:pPr eaLnBrk="1" hangingPunct="1">
              <a:buFont typeface="Wingdings 2" panose="05020102010507070707" pitchFamily="18" charset="2"/>
              <a:buNone/>
            </a:pPr>
            <a:endParaRPr lang="en-US" altLang="en-US" b="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63791072-C2F5-4B00-9CDE-C3F5361B1E51}"/>
              </a:ext>
            </a:extLst>
          </p:cNvPr>
          <p:cNvSpPr>
            <a:spLocks noGrp="1"/>
          </p:cNvSpPr>
          <p:nvPr>
            <p:ph type="title"/>
          </p:nvPr>
        </p:nvSpPr>
        <p:spPr>
          <a:xfrm>
            <a:off x="0" y="0"/>
            <a:ext cx="9144000" cy="1600200"/>
          </a:xfrm>
        </p:spPr>
        <p:txBody>
          <a:bodyPr/>
          <a:lstStyle/>
          <a:p>
            <a:pPr eaLnBrk="1" hangingPunct="1"/>
            <a:r>
              <a:rPr lang="en-US" altLang="en-US" sz="3600" b="1" dirty="0">
                <a:solidFill>
                  <a:schemeClr val="accent1"/>
                </a:solidFill>
              </a:rPr>
              <a:t>PGR Management Priorities: </a:t>
            </a:r>
            <a:br>
              <a:rPr lang="en-US" altLang="en-US" sz="3600" b="1" dirty="0">
                <a:solidFill>
                  <a:schemeClr val="accent1"/>
                </a:solidFill>
              </a:rPr>
            </a:br>
            <a:r>
              <a:rPr lang="en-US" altLang="en-US" sz="3600" b="1" dirty="0">
                <a:solidFill>
                  <a:schemeClr val="accent1"/>
                </a:solidFill>
              </a:rPr>
              <a:t>Foundations for Crop Innovation</a:t>
            </a:r>
          </a:p>
        </p:txBody>
      </p:sp>
      <p:sp>
        <p:nvSpPr>
          <p:cNvPr id="14339" name="Rectangle 3">
            <a:extLst>
              <a:ext uri="{FF2B5EF4-FFF2-40B4-BE49-F238E27FC236}">
                <a16:creationId xmlns:a16="http://schemas.microsoft.com/office/drawing/2014/main" id="{E7975840-DB2B-4091-97D3-F60A270D6B73}"/>
              </a:ext>
            </a:extLst>
          </p:cNvPr>
          <p:cNvSpPr>
            <a:spLocks noGrp="1"/>
          </p:cNvSpPr>
          <p:nvPr>
            <p:ph type="body" sz="half" idx="1"/>
          </p:nvPr>
        </p:nvSpPr>
        <p:spPr>
          <a:xfrm>
            <a:off x="457200" y="1905000"/>
            <a:ext cx="4038600" cy="4221163"/>
          </a:xfrm>
        </p:spPr>
        <p:txBody>
          <a:bodyPr/>
          <a:lstStyle/>
          <a:p>
            <a:pPr eaLnBrk="1" hangingPunct="1"/>
            <a:r>
              <a:rPr lang="en-US" altLang="en-US" sz="3200" b="1" dirty="0">
                <a:solidFill>
                  <a:srgbClr val="FF0000"/>
                </a:solidFill>
              </a:rPr>
              <a:t>Acqui</a:t>
            </a:r>
            <a:r>
              <a:rPr lang="en-US" altLang="en-US" sz="3200" b="1" dirty="0">
                <a:solidFill>
                  <a:srgbClr val="FF9900"/>
                </a:solidFill>
              </a:rPr>
              <a:t>sition</a:t>
            </a:r>
          </a:p>
          <a:p>
            <a:pPr eaLnBrk="1" hangingPunct="1"/>
            <a:r>
              <a:rPr lang="en-US" altLang="en-US" sz="3200" b="1" u="sng" dirty="0">
                <a:solidFill>
                  <a:srgbClr val="FF0000"/>
                </a:solidFill>
              </a:rPr>
              <a:t>Maintenance</a:t>
            </a:r>
          </a:p>
          <a:p>
            <a:pPr eaLnBrk="1" hangingPunct="1"/>
            <a:r>
              <a:rPr lang="en-US" altLang="en-US" sz="3200" b="1" dirty="0">
                <a:solidFill>
                  <a:srgbClr val="FF0000"/>
                </a:solidFill>
              </a:rPr>
              <a:t>Regeneration</a:t>
            </a:r>
          </a:p>
          <a:p>
            <a:pPr eaLnBrk="1" hangingPunct="1"/>
            <a:r>
              <a:rPr lang="en-US" altLang="en-US" sz="3200" b="1" dirty="0">
                <a:solidFill>
                  <a:srgbClr val="FF0000"/>
                </a:solidFill>
              </a:rPr>
              <a:t>Documentation and Data Management</a:t>
            </a:r>
          </a:p>
          <a:p>
            <a:pPr eaLnBrk="1" hangingPunct="1"/>
            <a:r>
              <a:rPr lang="en-US" altLang="en-US" sz="3200" b="1" dirty="0">
                <a:solidFill>
                  <a:srgbClr val="FF9900"/>
                </a:solidFill>
              </a:rPr>
              <a:t>Distribution</a:t>
            </a:r>
          </a:p>
        </p:txBody>
      </p:sp>
      <p:sp>
        <p:nvSpPr>
          <p:cNvPr id="14340" name="Rectangle 4">
            <a:extLst>
              <a:ext uri="{FF2B5EF4-FFF2-40B4-BE49-F238E27FC236}">
                <a16:creationId xmlns:a16="http://schemas.microsoft.com/office/drawing/2014/main" id="{072A8961-1EBA-4548-B7A3-17C255F5D497}"/>
              </a:ext>
            </a:extLst>
          </p:cNvPr>
          <p:cNvSpPr>
            <a:spLocks noGrp="1"/>
          </p:cNvSpPr>
          <p:nvPr>
            <p:ph type="body" sz="half" idx="2"/>
          </p:nvPr>
        </p:nvSpPr>
        <p:spPr>
          <a:xfrm>
            <a:off x="4648200" y="1828800"/>
            <a:ext cx="4038600" cy="4297363"/>
          </a:xfrm>
        </p:spPr>
        <p:txBody>
          <a:bodyPr/>
          <a:lstStyle/>
          <a:p>
            <a:pPr eaLnBrk="1" hangingPunct="1"/>
            <a:r>
              <a:rPr lang="en-US" altLang="en-US" sz="3200" b="1" dirty="0">
                <a:solidFill>
                  <a:srgbClr val="33CC33"/>
                </a:solidFill>
              </a:rPr>
              <a:t>Characterization</a:t>
            </a:r>
          </a:p>
          <a:p>
            <a:pPr eaLnBrk="1" hangingPunct="1"/>
            <a:r>
              <a:rPr lang="en-US" altLang="en-US" sz="3200" b="1" dirty="0">
                <a:solidFill>
                  <a:srgbClr val="33CC33"/>
                </a:solidFill>
              </a:rPr>
              <a:t>Evaluation</a:t>
            </a:r>
          </a:p>
          <a:p>
            <a:pPr eaLnBrk="1" hangingPunct="1"/>
            <a:r>
              <a:rPr lang="en-US" altLang="en-US" sz="3200" b="1" dirty="0">
                <a:solidFill>
                  <a:srgbClr val="0066FF"/>
                </a:solidFill>
              </a:rPr>
              <a:t>Enhancement</a:t>
            </a:r>
          </a:p>
          <a:p>
            <a:pPr eaLnBrk="1" hangingPunct="1"/>
            <a:r>
              <a:rPr lang="en-US" altLang="en-US" sz="3200" b="1" dirty="0"/>
              <a:t>Research in support of the preceding priorities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12522</TotalTime>
  <Words>681</Words>
  <Application>Microsoft Office PowerPoint</Application>
  <PresentationFormat>On-screen Show (4:3)</PresentationFormat>
  <Paragraphs>73</Paragraphs>
  <Slides>14</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Times New Roman</vt:lpstr>
      <vt:lpstr>Wingdings 2</vt:lpstr>
      <vt:lpstr>Office Theme</vt:lpstr>
      <vt:lpstr>The National Plant Germplasm System:  2023 Status, Prospects, and Challenges</vt:lpstr>
      <vt:lpstr>USDA National Plant Germplasm System (NPGS)</vt:lpstr>
      <vt:lpstr>PowerPoint Presentation</vt:lpstr>
      <vt:lpstr>PowerPoint Presentation</vt:lpstr>
      <vt:lpstr>PowerPoint Presentation</vt:lpstr>
      <vt:lpstr>PowerPoint Presentation</vt:lpstr>
      <vt:lpstr>PowerPoint Presentation</vt:lpstr>
      <vt:lpstr>Some key challenges for the NPGS</vt:lpstr>
      <vt:lpstr>PGR Management Priorities:  Foundations for Crop Innovation</vt:lpstr>
      <vt:lpstr>NPGS Personnel Transitions</vt:lpstr>
      <vt:lpstr>PGR Management Training Initiative</vt:lpstr>
      <vt:lpstr>FY 22 ARS NPGS Budgetary Increases</vt:lpstr>
      <vt:lpstr>Status of Congressionally-directed NPGS Plan</vt:lpstr>
      <vt:lpstr>Adapting the NPGS  to rapid global warming</vt:lpstr>
    </vt:vector>
  </TitlesOfParts>
  <Company>USDA/ARS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peter.bretting</dc:creator>
  <cp:lastModifiedBy>Jennifer Tippetts</cp:lastModifiedBy>
  <cp:revision>504</cp:revision>
  <cp:lastPrinted>2022-06-05T14:57:12Z</cp:lastPrinted>
  <dcterms:created xsi:type="dcterms:W3CDTF">2011-06-02T17:57:47Z</dcterms:created>
  <dcterms:modified xsi:type="dcterms:W3CDTF">2023-05-30T17:24:23Z</dcterms:modified>
</cp:coreProperties>
</file>