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17"/>
  </p:notesMasterIdLst>
  <p:sldIdLst>
    <p:sldId id="256" r:id="rId2"/>
    <p:sldId id="296" r:id="rId3"/>
    <p:sldId id="378" r:id="rId4"/>
    <p:sldId id="377" r:id="rId5"/>
    <p:sldId id="369" r:id="rId6"/>
    <p:sldId id="349" r:id="rId7"/>
    <p:sldId id="374" r:id="rId8"/>
    <p:sldId id="375" r:id="rId9"/>
    <p:sldId id="373" r:id="rId10"/>
    <p:sldId id="356" r:id="rId11"/>
    <p:sldId id="344" r:id="rId12"/>
    <p:sldId id="372" r:id="rId13"/>
    <p:sldId id="357" r:id="rId14"/>
    <p:sldId id="376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A1E"/>
    <a:srgbClr val="56F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4" autoAdjust="0"/>
    <p:restoredTop sz="85955" autoAdjust="0"/>
  </p:normalViewPr>
  <p:slideViewPr>
    <p:cSldViewPr snapToGrid="0" snapToObjects="1">
      <p:cViewPr varScale="1">
        <p:scale>
          <a:sx n="56" d="100"/>
          <a:sy n="56" d="100"/>
        </p:scale>
        <p:origin x="89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7EA68-9FC7-4863-A4A7-D9F3D15E36E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74F8C-820F-4B2C-9E3B-50B367A9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4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2021</a:t>
            </a:r>
          </a:p>
          <a:p>
            <a:r>
              <a:rPr lang="en-US" dirty="0" err="1"/>
              <a:t>NortheastIPM.org</a:t>
            </a:r>
            <a:r>
              <a:rPr lang="en-US" dirty="0"/>
              <a:t>: 54,905</a:t>
            </a:r>
          </a:p>
          <a:p>
            <a:r>
              <a:rPr lang="en-US" dirty="0" err="1"/>
              <a:t>StopPests.org</a:t>
            </a:r>
            <a:r>
              <a:rPr lang="en-US" dirty="0"/>
              <a:t>: 54,343</a:t>
            </a:r>
          </a:p>
          <a:p>
            <a:r>
              <a:rPr lang="en-US" dirty="0" err="1"/>
              <a:t>StopBMSB.org</a:t>
            </a:r>
            <a:r>
              <a:rPr lang="en-US" dirty="0"/>
              <a:t>: 58,608</a:t>
            </a:r>
          </a:p>
          <a:p>
            <a:r>
              <a:rPr lang="en-US" dirty="0" err="1"/>
              <a:t>StopSWD.org</a:t>
            </a:r>
            <a:r>
              <a:rPr lang="en-US" dirty="0"/>
              <a:t>: 443</a:t>
            </a:r>
          </a:p>
          <a:p>
            <a:r>
              <a:rPr lang="en-US" dirty="0" err="1"/>
              <a:t>StopSLF.org</a:t>
            </a:r>
            <a:r>
              <a:rPr lang="en-US" dirty="0"/>
              <a:t>: 4,049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74F8C-820F-4B2C-9E3B-50B367A9CC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6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0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5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8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6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0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9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9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9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5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6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5121CE-8C84-A049-AED4-6464A0D320FE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A6BFCA0-1105-3840-BB5C-980DDF0CFE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579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ls.cornell.edu/new-york-state-integrated-pest-management" TargetMode="External"/><Relationship Id="rId2" Type="http://schemas.openxmlformats.org/officeDocument/2006/relationships/hyperlink" Target="https://www.northeastipm.org/about-us/publications/ipm-insights/call-for-nominations-2022-outstanding-achievements-in-integrated-pest-management-awar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xtension.psu.edu/" TargetMode="External"/><Relationship Id="rId4" Type="http://schemas.openxmlformats.org/officeDocument/2006/relationships/hyperlink" Target="https://www.claussens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theastipm.org/ipm-in-action/deij-in-ip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93/jipm/pmac02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ipmcenters.org/sare_project/ne22-006/" TargetMode="External"/><Relationship Id="rId2" Type="http://schemas.openxmlformats.org/officeDocument/2006/relationships/hyperlink" Target="https://grants.ipmcenters.org/sare_project/ne22-007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eastipm.org/grant-programs/ipm-center-grants/pmsp-and-pmp-grant-program/" TargetMode="External"/><Relationship Id="rId2" Type="http://schemas.openxmlformats.org/officeDocument/2006/relationships/hyperlink" Target="https://www.northeastipm.org/grant-programs/ipm-center-grants/ipm-partnership-gran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135"/>
            <a:ext cx="7772400" cy="233197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NEIPMC Advisory Council </a:t>
            </a:r>
            <a:br>
              <a:rPr lang="en-US" b="1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b="1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October 12, 2023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898" y="2605764"/>
            <a:ext cx="5748279" cy="3866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85026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0721B2-11F1-74AD-B67C-CA11856E909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200" y="2462126"/>
            <a:ext cx="74676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9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IPM award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Outstanding Achievements in IPM: deadline October 27, 2023 </a:t>
            </a:r>
            <a:r>
              <a:rPr lang="en-US" sz="2400" dirty="0">
                <a:hlinkClick r:id="rId2"/>
              </a:rPr>
              <a:t>https://www.northeastipm.org/about-us/publications/ipm-insights/call-for-nominations-2022-outstanding-achievements-in-integrated-pest-management-award/</a:t>
            </a:r>
            <a:r>
              <a:rPr lang="en-US" sz="2400" dirty="0"/>
              <a:t> </a:t>
            </a:r>
          </a:p>
          <a:p>
            <a:r>
              <a:rPr lang="en-US" sz="2400" dirty="0"/>
              <a:t>2022 recipients:</a:t>
            </a:r>
          </a:p>
          <a:p>
            <a:pPr lvl="1"/>
            <a:r>
              <a:rPr lang="en-US" sz="2200" b="1" dirty="0"/>
              <a:t>Diana Obregon Corredor</a:t>
            </a:r>
            <a:r>
              <a:rPr lang="en-US" sz="2200" dirty="0"/>
              <a:t>, nominated as a student, now a postdoctoral associate in pesticide risk assessment with the </a:t>
            </a:r>
            <a:r>
              <a:rPr lang="en-US" sz="2200" dirty="0">
                <a:hlinkClick r:id="rId3"/>
              </a:rPr>
              <a:t>New York State IPM Program</a:t>
            </a:r>
            <a:endParaRPr lang="en-US" sz="2200" dirty="0"/>
          </a:p>
          <a:p>
            <a:pPr lvl="1"/>
            <a:r>
              <a:rPr lang="en-US" sz="2200" b="1" dirty="0"/>
              <a:t>Lori King</a:t>
            </a:r>
            <a:r>
              <a:rPr lang="en-US" sz="2200" dirty="0"/>
              <a:t>, IPM manager, </a:t>
            </a:r>
            <a:r>
              <a:rPr lang="en-US" sz="2200" dirty="0">
                <a:hlinkClick r:id="rId4"/>
              </a:rPr>
              <a:t>Claussen’s Florist, Greenhouse &amp; Perennial Farm</a:t>
            </a:r>
            <a:endParaRPr lang="en-US" sz="2200" dirty="0"/>
          </a:p>
          <a:p>
            <a:pPr lvl="1"/>
            <a:r>
              <a:rPr lang="en-US" sz="2400" b="1" dirty="0"/>
              <a:t>Robyn Underwood</a:t>
            </a:r>
            <a:r>
              <a:rPr lang="en-US" sz="2400" dirty="0"/>
              <a:t>, extension educator in apiculture, </a:t>
            </a:r>
            <a:r>
              <a:rPr lang="en-US" sz="2400" dirty="0">
                <a:hlinkClick r:id="rId5"/>
              </a:rPr>
              <a:t>Penn State Extension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2768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92B0168-C7A0-C9CB-B10D-5F4943F61B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528" b="86311" l="5026" r="92912">
                        <a14:foregroundMark x1="9923" y1="36895" x2="9923" y2="36895"/>
                        <a14:foregroundMark x1="16366" y1="19032" x2="16366" y2="19032"/>
                        <a14:foregroundMark x1="11985" y1="16694" x2="11985" y2="16694"/>
                        <a14:foregroundMark x1="90335" y1="23205" x2="90335" y2="23205"/>
                        <a14:foregroundMark x1="93041" y1="23706" x2="93041" y2="23706"/>
                        <a14:foregroundMark x1="25000" y1="78798" x2="25000" y2="78798"/>
                        <a14:foregroundMark x1="12887" y1="77462" x2="12887" y2="77462"/>
                        <a14:foregroundMark x1="13402" y1="76628" x2="13402" y2="76628"/>
                        <a14:foregroundMark x1="11340" y1="74124" x2="11340" y2="74124"/>
                        <a14:foregroundMark x1="11598" y1="74290" x2="11598" y2="74290"/>
                        <a14:foregroundMark x1="12113" y1="74457" x2="12113" y2="74457"/>
                        <a14:foregroundMark x1="5026" y1="70117" x2="5026" y2="70117"/>
                        <a14:foregroundMark x1="7861" y1="71953" x2="7861" y2="719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65" t="12488" r="3748" b="4381"/>
          <a:stretch/>
        </p:blipFill>
        <p:spPr bwMode="auto">
          <a:xfrm>
            <a:off x="3962222" y="1700599"/>
            <a:ext cx="5206076" cy="36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>
            <a:extLst>
              <a:ext uri="{FF2B5EF4-FFF2-40B4-BE49-F238E27FC236}">
                <a16:creationId xmlns:a16="http://schemas.microsoft.com/office/drawing/2014/main" id="{F5AFF6FD-3A14-183A-9AD2-E430ED0B4A2A}"/>
              </a:ext>
            </a:extLst>
          </p:cNvPr>
          <p:cNvSpPr/>
          <p:nvPr/>
        </p:nvSpPr>
        <p:spPr>
          <a:xfrm>
            <a:off x="4372749" y="3329374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5-Point Star 7">
            <a:extLst>
              <a:ext uri="{FF2B5EF4-FFF2-40B4-BE49-F238E27FC236}">
                <a16:creationId xmlns:a16="http://schemas.microsoft.com/office/drawing/2014/main" id="{B5BF12F0-1483-5801-BDDE-B20FCE74B389}"/>
              </a:ext>
            </a:extLst>
          </p:cNvPr>
          <p:cNvSpPr/>
          <p:nvPr/>
        </p:nvSpPr>
        <p:spPr>
          <a:xfrm>
            <a:off x="4504039" y="3443674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EC4B6470-AA08-EA49-1D4D-A50692A1428C}"/>
              </a:ext>
            </a:extLst>
          </p:cNvPr>
          <p:cNvSpPr/>
          <p:nvPr/>
        </p:nvSpPr>
        <p:spPr>
          <a:xfrm>
            <a:off x="7891334" y="2779498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7F866A31-C458-7637-F6BA-8D1C0EB3BBE6}"/>
              </a:ext>
            </a:extLst>
          </p:cNvPr>
          <p:cNvSpPr/>
          <p:nvPr/>
        </p:nvSpPr>
        <p:spPr>
          <a:xfrm>
            <a:off x="8085952" y="2780270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52180CF2-653A-3ACE-9FD8-F424927DAE85}"/>
              </a:ext>
            </a:extLst>
          </p:cNvPr>
          <p:cNvSpPr/>
          <p:nvPr/>
        </p:nvSpPr>
        <p:spPr>
          <a:xfrm>
            <a:off x="8435032" y="2359369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40AFEA99-7C5E-8D8D-E650-1A2656B05C58}"/>
              </a:ext>
            </a:extLst>
          </p:cNvPr>
          <p:cNvSpPr/>
          <p:nvPr/>
        </p:nvSpPr>
        <p:spPr>
          <a:xfrm>
            <a:off x="8337722" y="2550898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06362B-0FC2-4813-73ED-20BC7494F1F9}"/>
              </a:ext>
            </a:extLst>
          </p:cNvPr>
          <p:cNvSpPr txBox="1"/>
          <p:nvPr/>
        </p:nvSpPr>
        <p:spPr>
          <a:xfrm>
            <a:off x="465252" y="2200662"/>
            <a:ext cx="2452043" cy="3716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2023 Update: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1" dirty="0"/>
              <a:t>6 </a:t>
            </a:r>
            <a:r>
              <a:rPr lang="en-US" dirty="0"/>
              <a:t>conference presentations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1" dirty="0"/>
              <a:t>12 </a:t>
            </a:r>
            <a:r>
              <a:rPr lang="en-US" dirty="0"/>
              <a:t>sites trained online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1" dirty="0"/>
              <a:t>9 </a:t>
            </a:r>
            <a:r>
              <a:rPr lang="en-US" dirty="0"/>
              <a:t>on-site trainings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1" dirty="0"/>
              <a:t>4 </a:t>
            </a:r>
            <a:r>
              <a:rPr lang="en-US" dirty="0"/>
              <a:t>webinars</a:t>
            </a:r>
            <a:r>
              <a:rPr lang="en-US" b="1" dirty="0"/>
              <a:t> </a:t>
            </a:r>
            <a:r>
              <a:rPr lang="en-US" dirty="0"/>
              <a:t>including upcoming November 14</a:t>
            </a:r>
            <a:r>
              <a:rPr lang="en-US" baseline="30000" dirty="0"/>
              <a:t>th</a:t>
            </a:r>
            <a:r>
              <a:rPr lang="en-US" dirty="0"/>
              <a:t> webinar: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"Cucarachas vs Humanos: ¿</a:t>
            </a:r>
            <a:r>
              <a:rPr lang="en-US" i="1" dirty="0" err="1">
                <a:solidFill>
                  <a:srgbClr val="000000"/>
                </a:solidFill>
                <a:latin typeface="Calibri" panose="020F0502020204030204" pitchFamily="34" charset="0"/>
              </a:rPr>
              <a:t>Quién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libri" panose="020F0502020204030204" pitchFamily="34" charset="0"/>
              </a:rPr>
              <a:t>gana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 la </a:t>
            </a:r>
            <a:r>
              <a:rPr lang="en-US" i="1" dirty="0" err="1">
                <a:solidFill>
                  <a:srgbClr val="000000"/>
                </a:solidFill>
                <a:latin typeface="Calibri" panose="020F0502020204030204" pitchFamily="34" charset="0"/>
              </a:rPr>
              <a:t>batalla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?"</a:t>
            </a:r>
            <a:endParaRPr lang="en-US" i="1" dirty="0"/>
          </a:p>
          <a:p>
            <a:endParaRPr lang="en-US" sz="1350" dirty="0"/>
          </a:p>
        </p:txBody>
      </p:sp>
      <p:sp>
        <p:nvSpPr>
          <p:cNvPr id="14" name="5-Point Star 13">
            <a:extLst>
              <a:ext uri="{FF2B5EF4-FFF2-40B4-BE49-F238E27FC236}">
                <a16:creationId xmlns:a16="http://schemas.microsoft.com/office/drawing/2014/main" id="{D43CAAD5-B07D-FD03-5420-D9F423C9958E}"/>
              </a:ext>
            </a:extLst>
          </p:cNvPr>
          <p:cNvSpPr/>
          <p:nvPr/>
        </p:nvSpPr>
        <p:spPr>
          <a:xfrm>
            <a:off x="8796079" y="1880545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5-Point Star 14">
            <a:extLst>
              <a:ext uri="{FF2B5EF4-FFF2-40B4-BE49-F238E27FC236}">
                <a16:creationId xmlns:a16="http://schemas.microsoft.com/office/drawing/2014/main" id="{BB199D7D-7D22-5428-EE92-45AC87D82565}"/>
              </a:ext>
            </a:extLst>
          </p:cNvPr>
          <p:cNvSpPr/>
          <p:nvPr/>
        </p:nvSpPr>
        <p:spPr>
          <a:xfrm>
            <a:off x="8285205" y="2309942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5-Point Star 15">
            <a:extLst>
              <a:ext uri="{FF2B5EF4-FFF2-40B4-BE49-F238E27FC236}">
                <a16:creationId xmlns:a16="http://schemas.microsoft.com/office/drawing/2014/main" id="{16CA62AC-8D83-48F7-A954-444A6D64F459}"/>
              </a:ext>
            </a:extLst>
          </p:cNvPr>
          <p:cNvSpPr/>
          <p:nvPr/>
        </p:nvSpPr>
        <p:spPr>
          <a:xfrm>
            <a:off x="8260492" y="2896887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5-Point Star 16">
            <a:extLst>
              <a:ext uri="{FF2B5EF4-FFF2-40B4-BE49-F238E27FC236}">
                <a16:creationId xmlns:a16="http://schemas.microsoft.com/office/drawing/2014/main" id="{7F2E13D0-2126-D80D-1C6F-0C65DA72CEE5}"/>
              </a:ext>
            </a:extLst>
          </p:cNvPr>
          <p:cNvSpPr/>
          <p:nvPr/>
        </p:nvSpPr>
        <p:spPr>
          <a:xfrm>
            <a:off x="8136925" y="2935501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4ECD28A2-CC9A-53DC-61A9-EA86F4C8174A}"/>
              </a:ext>
            </a:extLst>
          </p:cNvPr>
          <p:cNvSpPr/>
          <p:nvPr/>
        </p:nvSpPr>
        <p:spPr>
          <a:xfrm>
            <a:off x="4613647" y="3543300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5-Point Star 18">
            <a:extLst>
              <a:ext uri="{FF2B5EF4-FFF2-40B4-BE49-F238E27FC236}">
                <a16:creationId xmlns:a16="http://schemas.microsoft.com/office/drawing/2014/main" id="{6D3A961B-6C61-D06E-E648-06B3A18C60AB}"/>
              </a:ext>
            </a:extLst>
          </p:cNvPr>
          <p:cNvSpPr/>
          <p:nvPr/>
        </p:nvSpPr>
        <p:spPr>
          <a:xfrm>
            <a:off x="4977893" y="3434406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5-Point Star 19">
            <a:extLst>
              <a:ext uri="{FF2B5EF4-FFF2-40B4-BE49-F238E27FC236}">
                <a16:creationId xmlns:a16="http://schemas.microsoft.com/office/drawing/2014/main" id="{8DBD8F20-7ED0-80F8-2D85-F7E2E77E5611}"/>
              </a:ext>
            </a:extLst>
          </p:cNvPr>
          <p:cNvSpPr/>
          <p:nvPr/>
        </p:nvSpPr>
        <p:spPr>
          <a:xfrm>
            <a:off x="5257914" y="3402773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5-Point Star 20">
            <a:extLst>
              <a:ext uri="{FF2B5EF4-FFF2-40B4-BE49-F238E27FC236}">
                <a16:creationId xmlns:a16="http://schemas.microsoft.com/office/drawing/2014/main" id="{CBD4053D-AC7C-A54C-2617-27B42AC72CC6}"/>
              </a:ext>
            </a:extLst>
          </p:cNvPr>
          <p:cNvSpPr/>
          <p:nvPr/>
        </p:nvSpPr>
        <p:spPr>
          <a:xfrm>
            <a:off x="8463607" y="2586424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5-Point Star 21">
            <a:extLst>
              <a:ext uri="{FF2B5EF4-FFF2-40B4-BE49-F238E27FC236}">
                <a16:creationId xmlns:a16="http://schemas.microsoft.com/office/drawing/2014/main" id="{2B1C4E1B-F70F-624A-EE79-1755A1458A1C}"/>
              </a:ext>
            </a:extLst>
          </p:cNvPr>
          <p:cNvSpPr/>
          <p:nvPr/>
        </p:nvSpPr>
        <p:spPr>
          <a:xfrm>
            <a:off x="8553193" y="2486797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5-Point Star 22">
            <a:extLst>
              <a:ext uri="{FF2B5EF4-FFF2-40B4-BE49-F238E27FC236}">
                <a16:creationId xmlns:a16="http://schemas.microsoft.com/office/drawing/2014/main" id="{C43E91CC-0339-5BB6-330C-D819FFF64827}"/>
              </a:ext>
            </a:extLst>
          </p:cNvPr>
          <p:cNvSpPr/>
          <p:nvPr/>
        </p:nvSpPr>
        <p:spPr>
          <a:xfrm>
            <a:off x="8602234" y="2658247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5-Point Star 23">
            <a:extLst>
              <a:ext uri="{FF2B5EF4-FFF2-40B4-BE49-F238E27FC236}">
                <a16:creationId xmlns:a16="http://schemas.microsoft.com/office/drawing/2014/main" id="{9DBDE774-0061-189C-0C2B-038EC9A80EF4}"/>
              </a:ext>
            </a:extLst>
          </p:cNvPr>
          <p:cNvSpPr/>
          <p:nvPr/>
        </p:nvSpPr>
        <p:spPr>
          <a:xfrm>
            <a:off x="8578679" y="2354735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5-Point Star 24">
            <a:extLst>
              <a:ext uri="{FF2B5EF4-FFF2-40B4-BE49-F238E27FC236}">
                <a16:creationId xmlns:a16="http://schemas.microsoft.com/office/drawing/2014/main" id="{302844B1-097C-6406-842C-9106DAB6EA7E}"/>
              </a:ext>
            </a:extLst>
          </p:cNvPr>
          <p:cNvSpPr/>
          <p:nvPr/>
        </p:nvSpPr>
        <p:spPr>
          <a:xfrm>
            <a:off x="8337722" y="2763666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5-Point Star 25">
            <a:extLst>
              <a:ext uri="{FF2B5EF4-FFF2-40B4-BE49-F238E27FC236}">
                <a16:creationId xmlns:a16="http://schemas.microsoft.com/office/drawing/2014/main" id="{C1B4C8CC-B6FE-91E6-978E-A24776CBE10E}"/>
              </a:ext>
            </a:extLst>
          </p:cNvPr>
          <p:cNvSpPr/>
          <p:nvPr/>
        </p:nvSpPr>
        <p:spPr>
          <a:xfrm>
            <a:off x="8435032" y="2154325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5-Point Star 26">
            <a:extLst>
              <a:ext uri="{FF2B5EF4-FFF2-40B4-BE49-F238E27FC236}">
                <a16:creationId xmlns:a16="http://schemas.microsoft.com/office/drawing/2014/main" id="{8A832B63-9C1C-4AC1-B253-C06666BAEC5F}"/>
              </a:ext>
            </a:extLst>
          </p:cNvPr>
          <p:cNvSpPr/>
          <p:nvPr/>
        </p:nvSpPr>
        <p:spPr>
          <a:xfrm>
            <a:off x="8504924" y="2112235"/>
            <a:ext cx="194618" cy="19925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9" name="Picture 28" descr="A black and red sign with a bug&#10;&#10;Description automatically generated">
            <a:extLst>
              <a:ext uri="{FF2B5EF4-FFF2-40B4-BE49-F238E27FC236}">
                <a16:creationId xmlns:a16="http://schemas.microsoft.com/office/drawing/2014/main" id="{BADCD15B-51E2-D130-9ED4-C962A639AC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071" y="1115969"/>
            <a:ext cx="996266" cy="99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99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3EFA-D9B3-0837-0787-38EF8B3C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Diversity, Equity, INCLUSION, and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9A858-B9FA-FC72-9EAC-EB076E0B1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18" y="2228003"/>
            <a:ext cx="7989752" cy="36307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Series of articles/roundtables/talks about </a:t>
            </a:r>
            <a:r>
              <a:rPr lang="en-US" b="1" dirty="0"/>
              <a:t>Diversity in IPM</a:t>
            </a:r>
            <a:endParaRPr lang="en-US" dirty="0"/>
          </a:p>
          <a:p>
            <a:r>
              <a:rPr lang="en-US" dirty="0"/>
              <a:t>Goals are to: </a:t>
            </a:r>
          </a:p>
          <a:p>
            <a:pPr lvl="1"/>
            <a:r>
              <a:rPr lang="en-US" dirty="0"/>
              <a:t>Create a welcoming environment in IPM.</a:t>
            </a:r>
          </a:p>
          <a:p>
            <a:pPr lvl="1"/>
            <a:r>
              <a:rPr lang="en-US" dirty="0"/>
              <a:t>Develop awareness of career trajectories.</a:t>
            </a:r>
          </a:p>
          <a:p>
            <a:pPr lvl="1"/>
            <a:r>
              <a:rPr lang="en-US" dirty="0"/>
              <a:t>Increase awareness about resources available for young scientists to build their careers.</a:t>
            </a:r>
          </a:p>
          <a:p>
            <a:pPr lvl="1"/>
            <a:r>
              <a:rPr lang="en-US" dirty="0"/>
              <a:t>Build community among professionals and develop awareness about inclusivity in IPM.</a:t>
            </a:r>
          </a:p>
          <a:p>
            <a:pPr lvl="1"/>
            <a:r>
              <a:rPr lang="en-US" dirty="0"/>
              <a:t>Expand capacity in the Northeast for creating programs such as the PA/NY extension programs for the Hispanic community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https://www.northeastipm.org/ipm-in-action/deij-in-ipm/</a:t>
            </a:r>
            <a:r>
              <a:rPr lang="en-US" dirty="0"/>
              <a:t> for the full list and additional resources on the topic</a:t>
            </a:r>
          </a:p>
        </p:txBody>
      </p:sp>
    </p:spTree>
    <p:extLst>
      <p:ext uri="{BB962C8B-B14F-4D97-AF65-F5344CB8AC3E}">
        <p14:creationId xmlns:p14="http://schemas.microsoft.com/office/powerpoint/2010/main" val="2870974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11617-4B35-3311-F26A-DFA20423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2023 NE IPM Research Update Conference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2E7E7-92B8-5BCD-3D2E-C1D102B8C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days of lightning talks by NE researchers</a:t>
            </a:r>
          </a:p>
          <a:p>
            <a:r>
              <a:rPr lang="en-US" dirty="0"/>
              <a:t>Updates from active projects funded by the:</a:t>
            </a:r>
          </a:p>
          <a:p>
            <a:pPr lvl="1"/>
            <a:r>
              <a:rPr lang="en-US" dirty="0"/>
              <a:t>NEIPMC’s Partnership Grants Program</a:t>
            </a:r>
          </a:p>
          <a:p>
            <a:pPr lvl="1"/>
            <a:r>
              <a:rPr lang="en-US" dirty="0"/>
              <a:t>USDA-NIFA’s Applied Research and Development Program (ARDP) and Extension Implementation Program (EIP)</a:t>
            </a:r>
          </a:p>
          <a:p>
            <a:pPr lvl="1"/>
            <a:r>
              <a:rPr lang="en-US" dirty="0"/>
              <a:t>Northeast Sustainable Agriculture Research and Education (SARE) Program</a:t>
            </a:r>
          </a:p>
          <a:p>
            <a:r>
              <a:rPr lang="en-US" b="1" dirty="0"/>
              <a:t>Day 1:</a:t>
            </a:r>
            <a:r>
              <a:rPr lang="en-US" dirty="0"/>
              <a:t> November 13, 2023, 10:30 a.m. – 12:00 noon EST</a:t>
            </a:r>
          </a:p>
          <a:p>
            <a:r>
              <a:rPr lang="en-US" b="1" dirty="0"/>
              <a:t>Day 2:</a:t>
            </a:r>
            <a:r>
              <a:rPr lang="en-US" dirty="0"/>
              <a:t> November 16, 2023, 10:30 a.m. – 12:00 noon EST</a:t>
            </a:r>
          </a:p>
        </p:txBody>
      </p:sp>
    </p:spTree>
    <p:extLst>
      <p:ext uri="{BB962C8B-B14F-4D97-AF65-F5344CB8AC3E}">
        <p14:creationId xmlns:p14="http://schemas.microsoft.com/office/powerpoint/2010/main" val="939911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13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/>
              </a:rPr>
              <a:t>Northeastern IPM Center</a:t>
            </a:r>
            <a:br>
              <a:rPr lang="en-US" b="1" dirty="0">
                <a:solidFill>
                  <a:schemeClr val="tx1"/>
                </a:solidFill>
                <a:cs typeface="Arial"/>
              </a:rPr>
            </a:br>
            <a:r>
              <a:rPr lang="en-US" b="1" dirty="0">
                <a:solidFill>
                  <a:schemeClr val="tx1"/>
                </a:solidFill>
                <a:cs typeface="Arial"/>
              </a:rPr>
              <a:t>Questions?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108" y="1926537"/>
            <a:ext cx="6579783" cy="44258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7446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Deborah g. Grantham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Director</a:t>
            </a:r>
          </a:p>
        </p:txBody>
      </p:sp>
    </p:spTree>
    <p:extLst>
      <p:ext uri="{BB962C8B-B14F-4D97-AF65-F5344CB8AC3E}">
        <p14:creationId xmlns:p14="http://schemas.microsoft.com/office/powerpoint/2010/main" val="47345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14B6D-BA4B-EB4B-CB46-97B8C0673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ne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1D3CE-9E54-80F8-D08D-2E7F7FD9B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NEERA-1604 was renewed last year or so and now is NEERA-2104</a:t>
            </a:r>
          </a:p>
          <a:p>
            <a:r>
              <a:rPr lang="en-US" dirty="0"/>
              <a:t>NYS PSEP has merged with NYS IPM Program</a:t>
            </a:r>
          </a:p>
          <a:p>
            <a:r>
              <a:rPr lang="en-US" dirty="0"/>
              <a:t>Anna Wallingford is leaving UNH to work at ARS and Amber Vinchesi-Vahl has arrived from CA to fill her position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9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D144-F8A4-88FE-C8D1-86BE6BD0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Northeast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8B805-F0AE-DA66-1210-2402A91A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287097"/>
          </a:xfrm>
        </p:spPr>
        <p:txBody>
          <a:bodyPr>
            <a:normAutofit/>
          </a:bodyPr>
          <a:lstStyle/>
          <a:p>
            <a:r>
              <a:rPr lang="en-US" dirty="0"/>
              <a:t>Newly-funded Augmentative Biocontrol Working Group highlights need to address costs and other issues related to biocontrol in specialty crops and small farms</a:t>
            </a:r>
          </a:p>
          <a:p>
            <a:r>
              <a:rPr lang="en-US" dirty="0"/>
              <a:t>Continuing turnover in IPM experts and professionals resulting in lost expertise and declining workforce numbers remains a concern </a:t>
            </a:r>
          </a:p>
          <a:p>
            <a:pPr lvl="1"/>
            <a:r>
              <a:rPr lang="en-US" dirty="0"/>
              <a:t>Ed Rajotte, Art Agnello, John Sanderson, Mary Conklin</a:t>
            </a:r>
          </a:p>
          <a:p>
            <a:r>
              <a:rPr lang="en-US" dirty="0"/>
              <a:t>Concern about navigating state and federal regulations, such as ESA and chemicals such as neonics and PFAS</a:t>
            </a:r>
          </a:p>
          <a:p>
            <a:r>
              <a:rPr lang="en-US" dirty="0"/>
              <a:t>Additional concern about legislative actions driven by general public rather than underlying science: general public misperceptions about pesticides</a:t>
            </a:r>
          </a:p>
          <a:p>
            <a:r>
              <a:rPr lang="en-US" dirty="0"/>
              <a:t>Herbicide resistance, and resistance in other pests</a:t>
            </a:r>
          </a:p>
          <a:p>
            <a:r>
              <a:rPr lang="en-US" dirty="0"/>
              <a:t>Climate change impacts on pests</a:t>
            </a:r>
          </a:p>
        </p:txBody>
      </p:sp>
    </p:spTree>
    <p:extLst>
      <p:ext uri="{BB962C8B-B14F-4D97-AF65-F5344CB8AC3E}">
        <p14:creationId xmlns:p14="http://schemas.microsoft.com/office/powerpoint/2010/main" val="267928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264237"/>
          </a:xfrm>
        </p:spPr>
        <p:txBody>
          <a:bodyPr>
            <a:normAutofit fontScale="92500" lnSpcReduction="10000"/>
          </a:bodyPr>
          <a:lstStyle/>
          <a:p>
            <a:r>
              <a:rPr lang="en-US" sz="2400" i="1" dirty="0"/>
              <a:t>IPM Adoption and Impacts in the United States, </a:t>
            </a:r>
            <a:r>
              <a:rPr lang="en-US" sz="2400" dirty="0"/>
              <a:t>2023, David E. Lane, Tegan J. Walker, Deborah G. Grantham, Journal of IPM, </a:t>
            </a:r>
            <a:r>
              <a:rPr lang="en-US" sz="2400" dirty="0">
                <a:hlinkClick r:id="rId2"/>
              </a:rPr>
              <a:t>doi.org/10.1093/</a:t>
            </a:r>
            <a:r>
              <a:rPr lang="en-US" sz="2400" dirty="0" err="1">
                <a:hlinkClick r:id="rId2"/>
              </a:rPr>
              <a:t>jipm</a:t>
            </a:r>
            <a:r>
              <a:rPr lang="en-US" sz="2400" dirty="0">
                <a:hlinkClick r:id="rId2"/>
              </a:rPr>
              <a:t>/pmac028</a:t>
            </a:r>
            <a:r>
              <a:rPr lang="en-US" sz="2400" dirty="0"/>
              <a:t>.</a:t>
            </a:r>
            <a:endParaRPr lang="en-US" sz="2400" i="1" dirty="0"/>
          </a:p>
          <a:p>
            <a:r>
              <a:rPr lang="en-US" sz="2400" dirty="0"/>
              <a:t>David Lane and Tegan Walker, Southern IPM Center evaluator, are working on a questionnaire that will help standardize and hopefully streamline annual NEERA and other reporting for state IPM coordinators</a:t>
            </a:r>
          </a:p>
          <a:p>
            <a:pPr lvl="1"/>
            <a:r>
              <a:rPr lang="en-US" sz="2200" dirty="0"/>
              <a:t>Initiated with help of Anna Wallingford, who is leaving UNH for ARS</a:t>
            </a:r>
          </a:p>
          <a:p>
            <a:r>
              <a:rPr lang="en-US" sz="2400" dirty="0"/>
              <a:t>David working on revising evaluation training for NE</a:t>
            </a:r>
          </a:p>
          <a:p>
            <a:r>
              <a:rPr lang="en-US" sz="2400" dirty="0"/>
              <a:t>6 new Impact Statements about to be published</a:t>
            </a:r>
          </a:p>
          <a:p>
            <a:r>
              <a:rPr lang="en-US" sz="2400" dirty="0"/>
              <a:t>Return on Investment re-calculated</a:t>
            </a:r>
          </a:p>
        </p:txBody>
      </p:sp>
    </p:spTree>
    <p:extLst>
      <p:ext uri="{BB962C8B-B14F-4D97-AF65-F5344CB8AC3E}">
        <p14:creationId xmlns:p14="http://schemas.microsoft.com/office/powerpoint/2010/main" val="131622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grants ROI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1C2E51-E10C-BF6E-1D2C-2D58B416B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85005"/>
              </p:ext>
            </p:extLst>
          </p:nvPr>
        </p:nvGraphicFramePr>
        <p:xfrm>
          <a:off x="413886" y="2228004"/>
          <a:ext cx="8412478" cy="3855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031">
                  <a:extLst>
                    <a:ext uri="{9D8B030D-6E8A-4147-A177-3AD203B41FA5}">
                      <a16:colId xmlns:a16="http://schemas.microsoft.com/office/drawing/2014/main" val="558055453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733416278"/>
                    </a:ext>
                  </a:extLst>
                </a:gridCol>
                <a:gridCol w="3014028">
                  <a:extLst>
                    <a:ext uri="{9D8B030D-6E8A-4147-A177-3AD203B41FA5}">
                      <a16:colId xmlns:a16="http://schemas.microsoft.com/office/drawing/2014/main" val="734668733"/>
                    </a:ext>
                  </a:extLst>
                </a:gridCol>
                <a:gridCol w="1357160">
                  <a:extLst>
                    <a:ext uri="{9D8B030D-6E8A-4147-A177-3AD203B41FA5}">
                      <a16:colId xmlns:a16="http://schemas.microsoft.com/office/drawing/2014/main" val="2333710679"/>
                    </a:ext>
                  </a:extLst>
                </a:gridCol>
              </a:tblGrid>
              <a:tr h="516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Funding Amount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Leveraged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Leveraged Ratio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122924068"/>
                  </a:ext>
                </a:extLst>
              </a:tr>
              <a:tr h="477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2007-21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4,764,415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39,737,815.8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to 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1380890043"/>
                  </a:ext>
                </a:extLst>
              </a:tr>
              <a:tr h="47133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3574036634"/>
                  </a:ext>
                </a:extLst>
              </a:tr>
              <a:tr h="477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2018-2021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915,637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14,343,600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to 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3453868807"/>
                  </a:ext>
                </a:extLst>
              </a:tr>
              <a:tr h="47783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323,945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7,964,349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to 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2996993579"/>
                  </a:ext>
                </a:extLst>
              </a:tr>
              <a:tr h="47783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186,747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1,075,000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to 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1696103647"/>
                  </a:ext>
                </a:extLst>
              </a:tr>
              <a:tr h="47783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186,282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211,517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to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1628175426"/>
                  </a:ext>
                </a:extLst>
              </a:tr>
              <a:tr h="47783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218,663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5,092,734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to 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1492430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6DBCD-4589-76AD-DED8-A32041E96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Partnership Grant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DFBD1-8593-6481-038C-46FB2A0ED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Weed-Management Decision-Making for Wild Blueberry Growers in Maine</a:t>
            </a:r>
            <a:r>
              <a:rPr lang="en-US" dirty="0"/>
              <a:t> (</a:t>
            </a:r>
            <a:r>
              <a:rPr lang="en-US" i="1" dirty="0"/>
              <a:t>Lily Calderwood, University of Maine</a:t>
            </a:r>
            <a:r>
              <a:rPr lang="en-US" dirty="0"/>
              <a:t>)</a:t>
            </a:r>
          </a:p>
          <a:p>
            <a:r>
              <a:rPr lang="en-US" b="1" dirty="0"/>
              <a:t>Optimization of Biologicals and ASD Combination Treatment for Managing Soilborne Diseases to Promote Adoption</a:t>
            </a:r>
            <a:r>
              <a:rPr lang="en-US" dirty="0"/>
              <a:t> (</a:t>
            </a:r>
            <a:r>
              <a:rPr lang="en-US" i="1" dirty="0" err="1"/>
              <a:t>Mahfuz</a:t>
            </a:r>
            <a:r>
              <a:rPr lang="en-US" i="1" dirty="0"/>
              <a:t> Rahman, West Virginia University</a:t>
            </a:r>
            <a:r>
              <a:rPr lang="en-US" dirty="0"/>
              <a:t>)</a:t>
            </a:r>
          </a:p>
          <a:p>
            <a:r>
              <a:rPr lang="en-US" b="1" dirty="0"/>
              <a:t>Evaluation of Insect Exclusion Screens on Pests and Biocontrol Agents in Commercial High Tunnels</a:t>
            </a:r>
            <a:r>
              <a:rPr lang="en-US" dirty="0"/>
              <a:t> (</a:t>
            </a:r>
            <a:r>
              <a:rPr lang="en-US" i="1" dirty="0"/>
              <a:t>Carlos Quesada, West Virginia University</a:t>
            </a:r>
            <a:r>
              <a:rPr lang="en-US" dirty="0"/>
              <a:t>)</a:t>
            </a:r>
          </a:p>
          <a:p>
            <a:r>
              <a:rPr lang="en-US" b="1" dirty="0"/>
              <a:t>#BeReadyForTicks: A Digital Media Tick-Bite-Prevention Education Campaign With Just-in-Time Learning Tools</a:t>
            </a:r>
            <a:r>
              <a:rPr lang="en-US" dirty="0"/>
              <a:t> (</a:t>
            </a:r>
            <a:r>
              <a:rPr lang="en-US" i="1" dirty="0"/>
              <a:t>Thomas Mather, University of Rhode Island</a:t>
            </a:r>
            <a:r>
              <a:rPr lang="en-US" dirty="0"/>
              <a:t>)</a:t>
            </a:r>
          </a:p>
          <a:p>
            <a:r>
              <a:rPr lang="en-US" b="1" dirty="0"/>
              <a:t>Establishing an Augmentative Biological Control Working Group for the Northeast Region</a:t>
            </a:r>
            <a:r>
              <a:rPr lang="en-US" dirty="0"/>
              <a:t> (</a:t>
            </a:r>
            <a:r>
              <a:rPr lang="en-US" i="1" dirty="0"/>
              <a:t>Hillary Peterson, Maine Department of Agriculture, Conservation, and Forestry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240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BEF27-EF0E-23C6-1891-D69C446C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PMSP</a:t>
            </a:r>
            <a:r>
              <a:rPr lang="en-US" sz="2400" cap="none" dirty="0"/>
              <a:t>s</a:t>
            </a:r>
            <a:r>
              <a:rPr lang="en-US" sz="2400" dirty="0"/>
              <a:t> and Production/Management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67C12-7913-E41E-C47B-ECF904B73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Completed in 2023:</a:t>
            </a:r>
          </a:p>
          <a:p>
            <a:pPr lvl="1"/>
            <a:r>
              <a:rPr lang="en-US" sz="2000" b="1" dirty="0">
                <a:hlinkClick r:id="rId2"/>
              </a:rPr>
              <a:t>Production/management profile for arthropod pests of horses in Maine</a:t>
            </a:r>
            <a:r>
              <a:rPr lang="en-US" sz="2000" dirty="0"/>
              <a:t> (</a:t>
            </a:r>
            <a:r>
              <a:rPr lang="en-US" sz="2000" i="1" dirty="0"/>
              <a:t>Allison Gardner, University of Maine</a:t>
            </a:r>
            <a:r>
              <a:rPr lang="en-US" sz="2000" dirty="0"/>
              <a:t>)</a:t>
            </a:r>
          </a:p>
          <a:p>
            <a:pPr lvl="1"/>
            <a:r>
              <a:rPr lang="en-US" sz="2000" b="1" dirty="0">
                <a:hlinkClick r:id="rId3"/>
              </a:rPr>
              <a:t>Hemp production/management profile for New York State</a:t>
            </a:r>
            <a:r>
              <a:rPr lang="en-US" sz="2000" dirty="0"/>
              <a:t> (</a:t>
            </a:r>
            <a:r>
              <a:rPr lang="en-US" sz="2000" i="1" dirty="0"/>
              <a:t>Marion Zuefle, New York State IPM Program, Cornell University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948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C82B8-937E-BA6C-A6C7-E850837D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RFAs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B7CF-BC70-8B24-0066-F03362D13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 Grant RFA is open: deadline November 9, 2023</a:t>
            </a:r>
          </a:p>
          <a:p>
            <a:pPr lvl="1"/>
            <a:r>
              <a:rPr lang="en-US" dirty="0">
                <a:hlinkClick r:id="rId2"/>
              </a:rPr>
              <a:t>https://www.northeastipm.org/grant-programs/ipm-center-grants/ipm-partnership-grants/</a:t>
            </a:r>
            <a:r>
              <a:rPr lang="en-US" dirty="0"/>
              <a:t> </a:t>
            </a:r>
          </a:p>
          <a:p>
            <a:r>
              <a:rPr lang="en-US" dirty="0"/>
              <a:t>Pest Management Strategic Plan and Production/Management Profiles RFAs: November 9 deadline</a:t>
            </a:r>
          </a:p>
          <a:p>
            <a:pPr lvl="1"/>
            <a:r>
              <a:rPr lang="en-US" dirty="0">
                <a:hlinkClick r:id="rId3"/>
              </a:rPr>
              <a:t>https://www.northeastipm.org/grant-programs/ipm-center-grants/pmsp-and-pmp-grant-program/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31288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46048</TotalTime>
  <Words>864</Words>
  <Application>Microsoft Office PowerPoint</Application>
  <PresentationFormat>On-screen Show (4:3)</PresentationFormat>
  <Paragraphs>103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Wingdings 2</vt:lpstr>
      <vt:lpstr>Dividend</vt:lpstr>
      <vt:lpstr>NEIPMC Advisory Council  October 12, 2023</vt:lpstr>
      <vt:lpstr>Deborah g. Grantham</vt:lpstr>
      <vt:lpstr>A little ne news</vt:lpstr>
      <vt:lpstr>Northeast ISSUES</vt:lpstr>
      <vt:lpstr>Evaluation</vt:lpstr>
      <vt:lpstr>Partnership grants ROI</vt:lpstr>
      <vt:lpstr>2023 Partnership Grant awards</vt:lpstr>
      <vt:lpstr>PMSPs and Production/Management Profiles</vt:lpstr>
      <vt:lpstr>Grants RFAs open</vt:lpstr>
      <vt:lpstr>communications</vt:lpstr>
      <vt:lpstr>IPM award </vt:lpstr>
      <vt:lpstr>PowerPoint Presentation</vt:lpstr>
      <vt:lpstr>Diversity, Equity, INCLUSION, and Justice</vt:lpstr>
      <vt:lpstr>2023 NE IPM Research Update Conference</vt:lpstr>
      <vt:lpstr>Northeastern IPM Center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Northeastern IPM Center Update</dc:title>
  <dc:creator>Steve Young</dc:creator>
  <cp:lastModifiedBy>Deb Grantham</cp:lastModifiedBy>
  <cp:revision>411</cp:revision>
  <dcterms:created xsi:type="dcterms:W3CDTF">2015-10-06T23:54:02Z</dcterms:created>
  <dcterms:modified xsi:type="dcterms:W3CDTF">2023-10-17T12:31:30Z</dcterms:modified>
</cp:coreProperties>
</file>