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"/>
  </p:notesMasterIdLst>
  <p:sldIdLst>
    <p:sldId id="1399" r:id="rId3"/>
    <p:sldId id="1556" r:id="rId4"/>
    <p:sldId id="796" r:id="rId5"/>
    <p:sldId id="1558" r:id="rId6"/>
    <p:sldId id="1560" r:id="rId7"/>
    <p:sldId id="15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89707" autoAdjust="0"/>
  </p:normalViewPr>
  <p:slideViewPr>
    <p:cSldViewPr snapToGrid="0" showGuides="1">
      <p:cViewPr varScale="1">
        <p:scale>
          <a:sx n="57" d="100"/>
          <a:sy n="57" d="100"/>
        </p:scale>
        <p:origin x="90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ndall, Kelly" userId="66328a3b-d5f8-482e-a1ee-f30ff302b6d5" providerId="ADAL" clId="{AC0BE5DC-D9AA-431F-8A1A-E3EE82400085}"/>
    <pc:docChg chg="addSld delSld modSld sldOrd">
      <pc:chgData name="Tindall, Kelly" userId="66328a3b-d5f8-482e-a1ee-f30ff302b6d5" providerId="ADAL" clId="{AC0BE5DC-D9AA-431F-8A1A-E3EE82400085}" dt="2023-10-18T16:53:08.545" v="8" actId="403"/>
      <pc:docMkLst>
        <pc:docMk/>
      </pc:docMkLst>
      <pc:sldChg chg="modSp add mod ord">
        <pc:chgData name="Tindall, Kelly" userId="66328a3b-d5f8-482e-a1ee-f30ff302b6d5" providerId="ADAL" clId="{AC0BE5DC-D9AA-431F-8A1A-E3EE82400085}" dt="2023-10-18T16:53:08.545" v="8" actId="403"/>
        <pc:sldMkLst>
          <pc:docMk/>
          <pc:sldMk cId="3180309396" sldId="1399"/>
        </pc:sldMkLst>
        <pc:spChg chg="mod">
          <ac:chgData name="Tindall, Kelly" userId="66328a3b-d5f8-482e-a1ee-f30ff302b6d5" providerId="ADAL" clId="{AC0BE5DC-D9AA-431F-8A1A-E3EE82400085}" dt="2023-10-18T16:53:08.545" v="8" actId="403"/>
          <ac:spMkLst>
            <pc:docMk/>
            <pc:sldMk cId="3180309396" sldId="1399"/>
            <ac:spMk id="15" creationId="{0FD94A1D-9291-4B23-BE19-CDB93438AE11}"/>
          </ac:spMkLst>
        </pc:spChg>
      </pc:sldChg>
      <pc:sldChg chg="modNotesTx">
        <pc:chgData name="Tindall, Kelly" userId="66328a3b-d5f8-482e-a1ee-f30ff302b6d5" providerId="ADAL" clId="{AC0BE5DC-D9AA-431F-8A1A-E3EE82400085}" dt="2023-10-17T13:46:13.954" v="1" actId="6549"/>
        <pc:sldMkLst>
          <pc:docMk/>
          <pc:sldMk cId="1885633873" sldId="1556"/>
        </pc:sldMkLst>
      </pc:sldChg>
      <pc:sldChg chg="del">
        <pc:chgData name="Tindall, Kelly" userId="66328a3b-d5f8-482e-a1ee-f30ff302b6d5" providerId="ADAL" clId="{AC0BE5DC-D9AA-431F-8A1A-E3EE82400085}" dt="2023-10-17T13:46:06.842" v="0" actId="47"/>
        <pc:sldMkLst>
          <pc:docMk/>
          <pc:sldMk cId="1353580664" sldId="1562"/>
        </pc:sldMkLst>
      </pc:sldChg>
      <pc:sldChg chg="modNotesTx">
        <pc:chgData name="Tindall, Kelly" userId="66328a3b-d5f8-482e-a1ee-f30ff302b6d5" providerId="ADAL" clId="{AC0BE5DC-D9AA-431F-8A1A-E3EE82400085}" dt="2023-10-17T13:46:26.219" v="2" actId="6549"/>
        <pc:sldMkLst>
          <pc:docMk/>
          <pc:sldMk cId="3793768555" sldId="156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E2B72-FE4F-440B-A5E7-0792E4BA210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0D202-6704-4A08-B69E-B55298D8A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88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4F7F3-E403-4CDA-BA1A-6512D6B02B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502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06EAB-4D6E-466D-AB10-267054686B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28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EA7B4-E7BB-40ED-8220-F711507DBB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41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0D202-6704-4A08-B69E-B55298D8A7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98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0B88E-A439-609E-45B0-95A9974002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B30134-82F1-7B8A-23A7-D84CCD6F0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B5AF4-ECF0-6FDA-A2B9-37022024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89D8E-0E08-43BB-AAB6-37C3EC19DD2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64925-A21D-1DE2-E229-F26920D93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C9708-9B7D-8599-A110-867A9F04E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DC8E-69BE-4A2B-B569-80EAA520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59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105DF-01B9-B667-66DD-545FB8F90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D45B6-6DCD-A2BD-343A-3671AC329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2D75F-86C8-7648-6260-F983F8EF6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89D8E-0E08-43BB-AAB6-37C3EC19DD2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2A7B5-6E05-DA75-2204-91EDAB3A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46FB9-BDEE-41CF-3578-154EAF1FF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DC8E-69BE-4A2B-B569-80EAA520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64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61D8BD-8416-DBEE-ABD1-277596F005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8F9E06-71DF-0752-2AE9-6EEF0ABB2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929EF-1E7A-36E1-BA26-BBAA539ED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89D8E-0E08-43BB-AAB6-37C3EC19DD2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67161-EE29-B552-E275-A86227301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AAB28-DFB5-48A2-FC28-62C932CAB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DC8E-69BE-4A2B-B569-80EAA520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78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81B0B-731D-4DE4-9013-EB3559AD495E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2514-6EDB-4341-A5E0-B91B6FFD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48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45319-7F7F-4D17-A118-8F9A795B85F5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2514-6EDB-4341-A5E0-B91B6FFD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24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F7653-2C4A-4C84-AA3A-AF048EE4544C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2514-6EDB-4341-A5E0-B91B6FFD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21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29219-7C13-493F-BAF7-FD6B1A5BF812}" type="datetime1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2514-6EDB-4341-A5E0-B91B6FFD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84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054E5-E451-4C42-BD1F-CAAF27E4CD32}" type="datetime1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2514-6EDB-4341-A5E0-B91B6FFD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25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8924B-6CA0-4C83-9C3D-240972660EBD}" type="datetime1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2514-6EDB-4341-A5E0-B91B6FFD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325B-92E0-4104-9274-174A6F9C69F4}" type="datetime1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2514-6EDB-4341-A5E0-B91B6FFD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06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F950-1EC3-42F0-8E28-6FD46D64C68F}" type="datetime1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2514-6EDB-4341-A5E0-B91B6FFD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37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3E320-A3F5-4AD0-4D44-A2DEA74AF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2FEEE-5B64-7C11-4639-39AB39D9B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ED834-7186-8E6C-6AEF-D96DEDF07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89D8E-0E08-43BB-AAB6-37C3EC19DD2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EA4F6-8B70-D8CA-3E95-BB0772E7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793D1-AA17-F195-F80D-5214CACA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DC8E-69BE-4A2B-B569-80EAA520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67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E309-3574-459E-A890-65DFBFBC5E62}" type="datetime1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2514-6EDB-4341-A5E0-B91B6FFD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13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86512-2B35-4263-B9B1-932114B6BB97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2514-6EDB-4341-A5E0-B91B6FFD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68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2C0F3-434C-4936-8D5A-CE802B735B97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2514-6EDB-4341-A5E0-B91B6FFD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8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0583F-8FB7-6785-5AF7-D68CD7D94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4410D-40E8-44C7-C143-13CC142C6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159F7-A2BE-6E4A-1516-9629FF120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89D8E-0E08-43BB-AAB6-37C3EC19DD2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7DE1C-CAE3-8373-E326-C74E1410A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417C9-80E9-1D88-6451-00929EACD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DC8E-69BE-4A2B-B569-80EAA520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9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2D28-F8E9-000B-1914-5CA6D4E7C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50850-90D4-611B-A825-AB26DF3B5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BF675-3B22-F1AF-C012-14919439A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B1055-27A3-51C3-92F4-01BF4150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89D8E-0E08-43BB-AAB6-37C3EC19DD2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C7955-D730-2FE6-3616-BADC14768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D2292B-A453-FD37-95C2-AD8BF473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DC8E-69BE-4A2B-B569-80EAA520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07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3547F-8E07-9212-1F97-A28D7AAD6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E55BA-ECAE-1271-55ED-0F23FBCE7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73FBB-4CEF-629F-B3A5-48DE81E59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364ED0-838B-B53C-FFA3-8159C215D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B6A1AF-DE5A-5996-5622-AF3B3FC9D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C304D-8E91-8DB8-D610-0A22458B6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89D8E-0E08-43BB-AAB6-37C3EC19DD2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F4A82E-5BEF-389E-E31C-B996C7979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650B6B-0CA9-C543-3278-3B6F487B8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DC8E-69BE-4A2B-B569-80EAA520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D176E-7FDB-5875-0003-AA297E1EE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073790-7C20-F51F-24F2-2D2AEA281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89D8E-0E08-43BB-AAB6-37C3EC19DD2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33C99C-0D7A-5FAF-F522-8267B3F80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551913-ED4D-D146-ABD1-869845CED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DC8E-69BE-4A2B-B569-80EAA520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3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5319D1-738F-ECF5-1589-6916334C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89D8E-0E08-43BB-AAB6-37C3EC19DD2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508FEC-73EC-05CC-97EB-E06E4C2B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4C8B9-D694-310C-6EC8-1DC170A1B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DC8E-69BE-4A2B-B569-80EAA520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40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BD811-081D-308D-7945-5535A11BA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74406-E85B-EF2A-CDEC-3885CE394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4D238C-E9C2-646B-A055-4562A0DC0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F52D0-50FD-07E9-1878-9AD45BC30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89D8E-0E08-43BB-AAB6-37C3EC19DD2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7BB2E-FB03-1A24-486F-3F9A8DB0F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72BD55-E58B-42BF-B47B-C48EE870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DC8E-69BE-4A2B-B569-80EAA520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55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15E91-A557-B322-F898-1614CC1E6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091BF8-49D3-FE35-2392-4F387BFB16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BC9FB-FC40-D1F7-9E21-A2605F77E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803B42-F24F-7A7C-7E2E-8D7D791A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89D8E-0E08-43BB-AAB6-37C3EC19DD2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C888F-0182-FBD7-D549-A34297DEB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8819AC-7658-00CC-49AF-E4FAEC004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DC8E-69BE-4A2B-B569-80EAA520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5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0D5FA1-FDF9-BE4F-6BE9-CD2D5C596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02944-DBFE-F8A5-68EF-1D771CB6D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0D8AA-8A4F-3C0E-3B82-FFFA3B44CC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89D8E-0E08-43BB-AAB6-37C3EC19DD2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09EE0-AFA6-7E0C-0A60-AC668D5E3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FE434-C6A9-2B3C-ACA5-69CD23D9D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CDC8E-69BE-4A2B-B569-80EAA520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1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38E74-F9C9-43C3-85B4-02927CB4105B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92514-6EDB-4341-A5E0-B91B6FFD4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2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Tindall.kelly@epa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9" name="Rectangle 104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Environmental Protection Agency building | The Environmental… | Flickr">
            <a:extLst>
              <a:ext uri="{FF2B5EF4-FFF2-40B4-BE49-F238E27FC236}">
                <a16:creationId xmlns:a16="http://schemas.microsoft.com/office/drawing/2014/main" id="{F575E142-06E7-4245-AD84-6B835800A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7" r="23585" b="1393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1" name="Rectangle 105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BAB42FE-1656-4884-9AAC-5FCB1976D911}"/>
              </a:ext>
            </a:extLst>
          </p:cNvPr>
          <p:cNvSpPr txBox="1">
            <a:spLocks/>
          </p:cNvSpPr>
          <p:nvPr/>
        </p:nvSpPr>
        <p:spPr>
          <a:xfrm>
            <a:off x="371093" y="775063"/>
            <a:ext cx="4462164" cy="15109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Overview of Recent EPA Activities Related to the ESA Efforts</a:t>
            </a:r>
            <a:endParaRPr kumimoji="0" lang="en-US" sz="3200" b="1" i="0" u="none" strike="sng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53" name="Rectangle 105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5" name="Rectangle 105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FD94A1D-9291-4B23-BE19-CDB93438AE11}"/>
              </a:ext>
            </a:extLst>
          </p:cNvPr>
          <p:cNvSpPr txBox="1">
            <a:spLocks/>
          </p:cNvSpPr>
          <p:nvPr/>
        </p:nvSpPr>
        <p:spPr>
          <a:xfrm>
            <a:off x="290322" y="4215927"/>
            <a:ext cx="4003004" cy="218496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NIPMCC ESA Panel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Kelly Tindall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Senior Science Advisor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 Protection Agency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 of Pesticide Programs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Biological and Economic Analysis Division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tindall.kelly@epa.gov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635191-7F7A-7942-BE87-77CAA06F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92514-6EDB-4341-A5E0-B91B6FFD4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309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629A4-F580-EDAF-B7C3-93BA2C835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693" y="179460"/>
            <a:ext cx="9054230" cy="726720"/>
          </a:xfrm>
        </p:spPr>
        <p:txBody>
          <a:bodyPr/>
          <a:lstStyle/>
          <a:p>
            <a:pPr algn="ctr"/>
            <a:r>
              <a:rPr lang="en-US" b="1" dirty="0"/>
              <a:t>EPA’s Pesticide Programs ESA Workplan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71B37F-825F-FC2E-B8D7-777C9F287F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84" y="1119882"/>
            <a:ext cx="3928802" cy="51541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8C61EC-7471-BD92-84B2-D9E3F76458F6}"/>
              </a:ext>
            </a:extLst>
          </p:cNvPr>
          <p:cNvSpPr txBox="1"/>
          <p:nvPr/>
        </p:nvSpPr>
        <p:spPr>
          <a:xfrm>
            <a:off x="838200" y="6271312"/>
            <a:ext cx="2840964" cy="377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Released April 2022</a:t>
            </a:r>
          </a:p>
        </p:txBody>
      </p:sp>
      <p:pic>
        <p:nvPicPr>
          <p:cNvPr id="1026" name="Picture 2" descr="Scan me!">
            <a:extLst>
              <a:ext uri="{FF2B5EF4-FFF2-40B4-BE49-F238E27FC236}">
                <a16:creationId xmlns:a16="http://schemas.microsoft.com/office/drawing/2014/main" id="{97736DCC-8925-8405-CA08-303F5F560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5058" y="1842019"/>
            <a:ext cx="2847698" cy="284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0B9D8B-383E-9C6E-51D9-7935E009B169}"/>
              </a:ext>
            </a:extLst>
          </p:cNvPr>
          <p:cNvSpPr txBox="1"/>
          <p:nvPr/>
        </p:nvSpPr>
        <p:spPr>
          <a:xfrm>
            <a:off x="5079377" y="6271312"/>
            <a:ext cx="2840964" cy="377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Released November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4933C0-70B9-E466-7B4A-E24A9089D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6529" y="1119882"/>
            <a:ext cx="3954582" cy="51409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0F95A9D-F5A0-81DB-8FC3-0954E84D6E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6" y="6311922"/>
            <a:ext cx="500150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33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62DBB-67F6-424C-A68E-6364B692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935" y="0"/>
            <a:ext cx="6510294" cy="1783080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FIFRA</a:t>
            </a:r>
            <a:r>
              <a:rPr lang="en-US" sz="5400" b="1" spc="-120" dirty="0"/>
              <a:t> </a:t>
            </a:r>
            <a:r>
              <a:rPr lang="en-US" sz="5400" b="1" dirty="0"/>
              <a:t>Interim</a:t>
            </a:r>
            <a:r>
              <a:rPr lang="en-US" sz="5400" b="1" spc="-90" dirty="0"/>
              <a:t> </a:t>
            </a:r>
            <a:r>
              <a:rPr lang="en-US" sz="5400" b="1" dirty="0"/>
              <a:t>Ecological</a:t>
            </a:r>
            <a:r>
              <a:rPr lang="en-US" sz="5400" b="1" spc="-55" dirty="0"/>
              <a:t> </a:t>
            </a:r>
            <a:r>
              <a:rPr lang="en-US" sz="5400" b="1" spc="-10" dirty="0"/>
              <a:t>Mitigation</a:t>
            </a:r>
            <a:endParaRPr lang="en-US" sz="5400" b="1" dirty="0"/>
          </a:p>
        </p:txBody>
      </p:sp>
      <p:pic>
        <p:nvPicPr>
          <p:cNvPr id="4" name="Picture 3" descr="Dragonflies carrying object">
            <a:extLst>
              <a:ext uri="{FF2B5EF4-FFF2-40B4-BE49-F238E27FC236}">
                <a16:creationId xmlns:a16="http://schemas.microsoft.com/office/drawing/2014/main" id="{499D40BA-7D82-4638-ACD2-DF582C9B1E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326642" y="26340"/>
            <a:ext cx="4621918" cy="6805825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68255-BE7F-4410-A365-FD76B95ED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276" y="1919605"/>
            <a:ext cx="7801922" cy="5364656"/>
          </a:xfrm>
        </p:spPr>
        <p:txBody>
          <a:bodyPr>
            <a:normAutofit/>
          </a:bodyPr>
          <a:lstStyle/>
          <a:p>
            <a:pPr marL="241300" marR="579755" indent="-228600">
              <a:spcBef>
                <a:spcPts val="765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400" spc="-45" dirty="0">
                <a:latin typeface="Calibri"/>
                <a:cs typeface="Calibri"/>
              </a:rPr>
              <a:t>A </a:t>
            </a:r>
            <a:r>
              <a:rPr lang="en-US" sz="2400" dirty="0">
                <a:latin typeface="Calibri"/>
                <a:cs typeface="Calibri"/>
              </a:rPr>
              <a:t>menu</a:t>
            </a:r>
            <a:r>
              <a:rPr lang="en-US" sz="2400" spc="-6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of</a:t>
            </a:r>
            <a:r>
              <a:rPr lang="en-US" sz="2400" spc="-8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FIFRA</a:t>
            </a:r>
            <a:r>
              <a:rPr lang="en-US" sz="2400" spc="-6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Interim</a:t>
            </a:r>
            <a:r>
              <a:rPr lang="en-US" sz="2400" spc="-75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Ecological</a:t>
            </a:r>
            <a:r>
              <a:rPr lang="en-US" sz="2400" spc="-105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Mitigation (IEM) measures</a:t>
            </a:r>
            <a:endParaRPr lang="en-US" sz="2400" dirty="0">
              <a:latin typeface="Calibri"/>
              <a:cs typeface="Calibri"/>
            </a:endParaRPr>
          </a:p>
          <a:p>
            <a:pPr marL="698500" lvl="1" indent="-228600">
              <a:buFont typeface="Arial"/>
              <a:buChar char="•"/>
              <a:tabLst>
                <a:tab pos="698500" algn="l"/>
              </a:tabLst>
            </a:pPr>
            <a:r>
              <a:rPr lang="en-US" sz="2000" dirty="0">
                <a:latin typeface="Calibri"/>
                <a:cs typeface="Calibri"/>
              </a:rPr>
              <a:t>Focuses</a:t>
            </a:r>
            <a:r>
              <a:rPr lang="en-US" sz="2000" spc="-5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on</a:t>
            </a:r>
            <a:r>
              <a:rPr lang="en-US" sz="2000" spc="-3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agricultural</a:t>
            </a:r>
            <a:r>
              <a:rPr lang="en-US" sz="2000" spc="-6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crops</a:t>
            </a:r>
            <a:r>
              <a:rPr lang="en-US" sz="2000" spc="-4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uses</a:t>
            </a:r>
            <a:r>
              <a:rPr lang="en-US" sz="2000" spc="-3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of</a:t>
            </a:r>
            <a:r>
              <a:rPr lang="en-US" sz="2000" spc="-25" dirty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conventional</a:t>
            </a:r>
            <a:r>
              <a:rPr lang="en-US" sz="2000" spc="-3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and</a:t>
            </a:r>
            <a:r>
              <a:rPr lang="en-US" sz="2000" spc="-3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biological</a:t>
            </a:r>
            <a:r>
              <a:rPr lang="en-US" sz="2000" spc="-40" dirty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pesticides</a:t>
            </a:r>
            <a:endParaRPr lang="en-US" sz="2000" dirty="0">
              <a:latin typeface="Calibri"/>
              <a:cs typeface="Calibri"/>
            </a:endParaRPr>
          </a:p>
          <a:p>
            <a:pPr marL="698500" lvl="1" indent="-228600">
              <a:buFont typeface="Arial"/>
              <a:buChar char="•"/>
              <a:tabLst>
                <a:tab pos="698500" algn="l"/>
              </a:tabLst>
            </a:pPr>
            <a:r>
              <a:rPr lang="en-US" sz="2000" dirty="0">
                <a:latin typeface="Calibri"/>
                <a:cs typeface="Calibri"/>
              </a:rPr>
              <a:t>Proposing</a:t>
            </a:r>
            <a:r>
              <a:rPr lang="en-US" sz="2000" spc="-5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in</a:t>
            </a:r>
            <a:r>
              <a:rPr lang="en-US" sz="2000" spc="-35" dirty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registration</a:t>
            </a:r>
            <a:r>
              <a:rPr lang="en-US" sz="2000" spc="-50" dirty="0">
                <a:latin typeface="Calibri"/>
                <a:cs typeface="Calibri"/>
              </a:rPr>
              <a:t> </a:t>
            </a:r>
            <a:r>
              <a:rPr lang="en-US" sz="2000" spc="-25" dirty="0">
                <a:latin typeface="Calibri"/>
                <a:cs typeface="Calibri"/>
              </a:rPr>
              <a:t>review,</a:t>
            </a:r>
            <a:r>
              <a:rPr lang="en-US" sz="2000" spc="-4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to</a:t>
            </a:r>
            <a:r>
              <a:rPr lang="en-US" sz="2000" spc="-5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be</a:t>
            </a:r>
            <a:r>
              <a:rPr lang="en-US" sz="2000" spc="-3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adapted</a:t>
            </a:r>
            <a:r>
              <a:rPr lang="en-US" sz="2000" spc="-3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to</a:t>
            </a:r>
            <a:r>
              <a:rPr lang="en-US" sz="2000" spc="-4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new</a:t>
            </a:r>
            <a:r>
              <a:rPr lang="en-US" sz="2000" spc="-4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use</a:t>
            </a:r>
            <a:r>
              <a:rPr lang="en-US" sz="2000" spc="-15" dirty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registrations</a:t>
            </a:r>
            <a:endParaRPr lang="en-US" sz="2000" dirty="0">
              <a:latin typeface="Calibri"/>
              <a:cs typeface="Calibri"/>
            </a:endParaRPr>
          </a:p>
          <a:p>
            <a:pPr marL="698500" lvl="1" indent="-228600">
              <a:buFont typeface="Arial"/>
              <a:buChar char="•"/>
              <a:tabLst>
                <a:tab pos="698500" algn="l"/>
              </a:tabLst>
            </a:pPr>
            <a:r>
              <a:rPr lang="en-US" sz="2000" spc="-90" dirty="0">
                <a:latin typeface="Calibri"/>
                <a:cs typeface="Calibri"/>
              </a:rPr>
              <a:t>To</a:t>
            </a:r>
            <a:r>
              <a:rPr lang="en-US" sz="2000" spc="-4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be</a:t>
            </a:r>
            <a:r>
              <a:rPr lang="en-US" sz="2000" spc="-3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adjusted</a:t>
            </a:r>
            <a:r>
              <a:rPr lang="en-US" sz="2000" spc="-3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to</a:t>
            </a:r>
            <a:r>
              <a:rPr lang="en-US" sz="2000" spc="-5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account</a:t>
            </a:r>
            <a:r>
              <a:rPr lang="en-US" sz="2000" spc="-3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for</a:t>
            </a:r>
            <a:r>
              <a:rPr lang="en-US" sz="2000" spc="-3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varying</a:t>
            </a:r>
            <a:r>
              <a:rPr lang="en-US" sz="2000" spc="-4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risks</a:t>
            </a:r>
            <a:r>
              <a:rPr lang="en-US" sz="2000" spc="-5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and</a:t>
            </a:r>
            <a:r>
              <a:rPr lang="en-US" sz="2000" spc="-2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benefits</a:t>
            </a:r>
            <a:r>
              <a:rPr lang="en-US" sz="2000" spc="-3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of</a:t>
            </a:r>
            <a:r>
              <a:rPr lang="en-US" sz="2000" spc="-2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the</a:t>
            </a:r>
            <a:r>
              <a:rPr lang="en-US" sz="2000" spc="-35" dirty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pesticide</a:t>
            </a:r>
            <a:endParaRPr lang="en-US" sz="2000" dirty="0">
              <a:latin typeface="Calibri"/>
              <a:cs typeface="Calibri"/>
            </a:endParaRPr>
          </a:p>
          <a:p>
            <a:pPr marL="698500" lvl="1" indent="-228600">
              <a:buFont typeface="Arial"/>
              <a:buChar char="•"/>
              <a:tabLst>
                <a:tab pos="698500" algn="l"/>
              </a:tabLst>
            </a:pPr>
            <a:r>
              <a:rPr lang="en-US" sz="2000" dirty="0">
                <a:latin typeface="Calibri"/>
                <a:cs typeface="Calibri"/>
              </a:rPr>
              <a:t>Proposed</a:t>
            </a:r>
            <a:r>
              <a:rPr lang="en-US" sz="2000" spc="-5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for</a:t>
            </a:r>
            <a:r>
              <a:rPr lang="en-US" sz="2000" spc="-2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inclusion</a:t>
            </a:r>
            <a:r>
              <a:rPr lang="en-US" sz="2000" spc="-5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on</a:t>
            </a:r>
            <a:r>
              <a:rPr lang="en-US" sz="2000" spc="-3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product</a:t>
            </a:r>
            <a:r>
              <a:rPr lang="en-US" sz="2000" spc="-4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labels</a:t>
            </a:r>
            <a:r>
              <a:rPr lang="en-US" sz="2000" spc="-5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(not</a:t>
            </a:r>
            <a:r>
              <a:rPr lang="en-US" sz="2000" spc="-35" dirty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Bulletins)</a:t>
            </a:r>
            <a:endParaRPr lang="en-US" sz="2000" dirty="0">
              <a:latin typeface="Calibri"/>
              <a:cs typeface="Calibri"/>
            </a:endParaRPr>
          </a:p>
          <a:p>
            <a:pPr marL="241300" indent="-228600">
              <a:spcBef>
                <a:spcPts val="31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400" dirty="0">
                <a:latin typeface="Calibri"/>
                <a:cs typeface="Calibri"/>
              </a:rPr>
              <a:t>FIFRA</a:t>
            </a:r>
            <a:r>
              <a:rPr lang="en-US" sz="2400" spc="-9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Interim</a:t>
            </a:r>
            <a:r>
              <a:rPr lang="en-US" sz="2400" spc="-100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Ecological</a:t>
            </a:r>
            <a:r>
              <a:rPr lang="en-US" sz="2400" spc="-125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Mitigation</a:t>
            </a:r>
            <a:r>
              <a:rPr lang="en-US" sz="2400" spc="-9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measures</a:t>
            </a:r>
            <a:r>
              <a:rPr lang="en-US" sz="2400" spc="-7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do</a:t>
            </a:r>
            <a:r>
              <a:rPr lang="en-US" sz="2400" spc="-9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not</a:t>
            </a:r>
            <a:r>
              <a:rPr lang="en-US" sz="2400" spc="-90" dirty="0">
                <a:latin typeface="Calibri"/>
                <a:cs typeface="Calibri"/>
              </a:rPr>
              <a:t> </a:t>
            </a:r>
            <a:r>
              <a:rPr lang="en-US" sz="2400" spc="-10" dirty="0">
                <a:latin typeface="Calibri"/>
                <a:cs typeface="Calibri"/>
              </a:rPr>
              <a:t>include</a:t>
            </a:r>
            <a:endParaRPr lang="en-US" sz="2400" dirty="0">
              <a:latin typeface="Calibri"/>
              <a:cs typeface="Calibri"/>
            </a:endParaRPr>
          </a:p>
          <a:p>
            <a:pPr marL="698500" lvl="1" indent="-228600">
              <a:buFont typeface="Arial"/>
              <a:buChar char="•"/>
              <a:tabLst>
                <a:tab pos="698500" algn="l"/>
              </a:tabLst>
            </a:pPr>
            <a:r>
              <a:rPr lang="en-US" sz="2000" spc="-10" dirty="0">
                <a:latin typeface="Calibri"/>
                <a:cs typeface="Calibri"/>
              </a:rPr>
              <a:t>Pesticide-</a:t>
            </a:r>
            <a:r>
              <a:rPr lang="en-US" sz="2000" dirty="0">
                <a:latin typeface="Calibri"/>
                <a:cs typeface="Calibri"/>
              </a:rPr>
              <a:t>specific</a:t>
            </a:r>
            <a:r>
              <a:rPr lang="en-US" sz="2000" spc="-7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measures</a:t>
            </a:r>
            <a:r>
              <a:rPr lang="en-US" sz="2000" spc="-4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(e.g.,</a:t>
            </a:r>
            <a:r>
              <a:rPr lang="en-US" sz="2000" spc="-5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application</a:t>
            </a:r>
            <a:r>
              <a:rPr lang="en-US" sz="2000" spc="-5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rate</a:t>
            </a:r>
            <a:r>
              <a:rPr lang="en-US" sz="2000" spc="-45" dirty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reductions)</a:t>
            </a:r>
            <a:endParaRPr lang="en-US" sz="2000" dirty="0">
              <a:latin typeface="Calibri"/>
              <a:cs typeface="Calibri"/>
            </a:endParaRPr>
          </a:p>
          <a:p>
            <a:pPr marL="698500" lvl="1" indent="-228600">
              <a:buFont typeface="Arial"/>
              <a:buChar char="•"/>
              <a:tabLst>
                <a:tab pos="698500" algn="l"/>
              </a:tabLst>
            </a:pPr>
            <a:r>
              <a:rPr lang="en-US" sz="2000" dirty="0">
                <a:latin typeface="Calibri"/>
                <a:cs typeface="Calibri"/>
              </a:rPr>
              <a:t>Listed</a:t>
            </a:r>
            <a:r>
              <a:rPr lang="en-US" sz="2000" spc="-50" dirty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species-</a:t>
            </a:r>
            <a:r>
              <a:rPr lang="en-US" sz="2000" dirty="0">
                <a:latin typeface="Calibri"/>
                <a:cs typeface="Calibri"/>
              </a:rPr>
              <a:t>specific</a:t>
            </a:r>
            <a:r>
              <a:rPr lang="en-US" sz="2000" spc="-4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mitigation</a:t>
            </a:r>
            <a:r>
              <a:rPr lang="en-US" sz="2000" spc="-6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measures</a:t>
            </a:r>
            <a:r>
              <a:rPr lang="en-US" sz="2000" spc="-4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being</a:t>
            </a:r>
            <a:r>
              <a:rPr lang="en-US" sz="2000" spc="-3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developed</a:t>
            </a:r>
            <a:r>
              <a:rPr lang="en-US" sz="2000" spc="-3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for</a:t>
            </a:r>
            <a:r>
              <a:rPr lang="en-US" sz="2000" spc="-3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the Vulnerable Species </a:t>
            </a:r>
            <a:r>
              <a:rPr lang="en-US" sz="2000" spc="-10" dirty="0">
                <a:latin typeface="Calibri"/>
                <a:cs typeface="Calibri"/>
              </a:rPr>
              <a:t>Pilot</a:t>
            </a:r>
            <a:endParaRPr lang="en-US" sz="2000" dirty="0">
              <a:latin typeface="Calibri"/>
              <a:cs typeface="Calibri"/>
            </a:endParaRPr>
          </a:p>
          <a:p>
            <a:pPr marL="698500" marR="5080" lvl="1" indent="-228600">
              <a:spcBef>
                <a:spcPts val="525"/>
              </a:spcBef>
              <a:buFont typeface="Arial"/>
              <a:buChar char="•"/>
              <a:tabLst>
                <a:tab pos="698500" algn="l"/>
              </a:tabLst>
            </a:pPr>
            <a:r>
              <a:rPr lang="en-US" sz="2000" dirty="0">
                <a:latin typeface="Calibri"/>
                <a:cs typeface="Calibri"/>
              </a:rPr>
              <a:t>Mitigation</a:t>
            </a:r>
            <a:r>
              <a:rPr lang="en-US" sz="2000" spc="-5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measures</a:t>
            </a:r>
            <a:r>
              <a:rPr lang="en-US" sz="2000" spc="-4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being</a:t>
            </a:r>
            <a:r>
              <a:rPr lang="en-US" sz="2000" spc="-5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developed</a:t>
            </a:r>
            <a:r>
              <a:rPr lang="en-US" sz="2000" spc="-3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for</a:t>
            </a:r>
            <a:r>
              <a:rPr lang="en-US" sz="2000" spc="-3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listed</a:t>
            </a:r>
            <a:r>
              <a:rPr lang="en-US" sz="2000" spc="-55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species</a:t>
            </a:r>
            <a:r>
              <a:rPr lang="en-US" sz="2000" spc="-5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under</a:t>
            </a:r>
            <a:r>
              <a:rPr lang="en-US" sz="2000" spc="-4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Additional</a:t>
            </a:r>
            <a:r>
              <a:rPr lang="en-US" sz="2000" spc="-45" dirty="0">
                <a:latin typeface="Calibri"/>
                <a:cs typeface="Calibri"/>
              </a:rPr>
              <a:t> </a:t>
            </a:r>
            <a:r>
              <a:rPr lang="en-US" sz="2000" spc="-25" dirty="0">
                <a:latin typeface="Calibri"/>
                <a:cs typeface="Calibri"/>
              </a:rPr>
              <a:t>ESA </a:t>
            </a:r>
            <a:r>
              <a:rPr lang="en-US" sz="2000" spc="-10" dirty="0">
                <a:latin typeface="Calibri"/>
                <a:cs typeface="Calibri"/>
              </a:rPr>
              <a:t>Strategies</a:t>
            </a:r>
            <a:endParaRPr lang="en-US" sz="20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614FD22-DBF3-A8FD-E71D-0BB115DEF6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8229" y="6281806"/>
            <a:ext cx="500150" cy="5016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184E6-F30F-9685-DF65-24BFFE74A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2514-6EDB-4341-A5E0-B91B6FFD46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88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Dragonflies on a plant">
            <a:extLst>
              <a:ext uri="{FF2B5EF4-FFF2-40B4-BE49-F238E27FC236}">
                <a16:creationId xmlns:a16="http://schemas.microsoft.com/office/drawing/2014/main" id="{B5731A4D-5A41-25FE-92E4-52AB8A865F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2523355" y="10"/>
            <a:ext cx="9669642" cy="685799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AA73F-921D-3193-5DBD-28903BDAC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04" y="0"/>
            <a:ext cx="6094564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Update on Recent ESA Efforts – Vulnerable Species Pilot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D70D3-6992-E72A-E61C-F72990EB6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67" y="1899912"/>
            <a:ext cx="5610726" cy="4500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Released on June 22, 2023 </a:t>
            </a:r>
          </a:p>
          <a:p>
            <a:pPr marL="228600" lvl="1"/>
            <a:r>
              <a:rPr lang="en-US" sz="2800" dirty="0"/>
              <a:t>Includes all outdoor pesticide uses excluding homeowner products </a:t>
            </a:r>
          </a:p>
          <a:p>
            <a:pPr marL="228600" lvl="1"/>
            <a:r>
              <a:rPr lang="en-US" sz="2800" dirty="0"/>
              <a:t>45-day public comment period closed Aug 6 , 2023</a:t>
            </a:r>
          </a:p>
          <a:p>
            <a:pPr marL="228600" lvl="1"/>
            <a:r>
              <a:rPr lang="en-US" sz="2800" dirty="0">
                <a:cs typeface="Calibri"/>
              </a:rPr>
              <a:t>USDA- hosted webinar July 2023</a:t>
            </a:r>
            <a:endParaRPr lang="en-US" sz="2800" dirty="0"/>
          </a:p>
          <a:p>
            <a:pPr marL="228600" lvl="1"/>
            <a:r>
              <a:rPr lang="en-US" sz="2800" dirty="0"/>
              <a:t>&gt;10,000 comments received</a:t>
            </a:r>
          </a:p>
          <a:p>
            <a:pPr marL="228600" lvl="1"/>
            <a:r>
              <a:rPr lang="en-US" sz="2800" dirty="0"/>
              <a:t>EPA is reviewing comments to determine if mitigation should be revised by Dec 30, 2023</a:t>
            </a:r>
          </a:p>
        </p:txBody>
      </p:sp>
      <p:pic>
        <p:nvPicPr>
          <p:cNvPr id="15" name="Picture 2" descr="Scan me!">
            <a:extLst>
              <a:ext uri="{FF2B5EF4-FFF2-40B4-BE49-F238E27FC236}">
                <a16:creationId xmlns:a16="http://schemas.microsoft.com/office/drawing/2014/main" id="{8B4A75CE-FDDD-EC90-4571-15EE6C352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1760" y="135271"/>
            <a:ext cx="1764641" cy="176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can me!">
            <a:extLst>
              <a:ext uri="{FF2B5EF4-FFF2-40B4-BE49-F238E27FC236}">
                <a16:creationId xmlns:a16="http://schemas.microsoft.com/office/drawing/2014/main" id="{0C9A1419-B43E-9B5F-1B9C-AAADD7E9D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4996" y="4150356"/>
            <a:ext cx="1764792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3F7C66-FBA0-2D82-C979-7E5E71AF3628}"/>
              </a:ext>
            </a:extLst>
          </p:cNvPr>
          <p:cNvSpPr txBox="1"/>
          <p:nvPr/>
        </p:nvSpPr>
        <p:spPr>
          <a:xfrm>
            <a:off x="7565484" y="1905195"/>
            <a:ext cx="1303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Docket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39B960-3652-1D58-011F-D271261F3029}"/>
              </a:ext>
            </a:extLst>
          </p:cNvPr>
          <p:cNvSpPr txBox="1"/>
          <p:nvPr/>
        </p:nvSpPr>
        <p:spPr>
          <a:xfrm>
            <a:off x="10239910" y="5939135"/>
            <a:ext cx="1274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Webinar</a:t>
            </a: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FA8369E3-FB86-E994-5870-29E96278C8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29" y="6204949"/>
            <a:ext cx="500150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25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AA73F-921D-3193-5DBD-28903BDAC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000" y="72188"/>
            <a:ext cx="6116549" cy="180730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Update on Recent ESA Efforts – Herbicide Strategy</a:t>
            </a:r>
          </a:p>
        </p:txBody>
      </p:sp>
      <p:pic>
        <p:nvPicPr>
          <p:cNvPr id="6" name="Picture 5" descr="Person planting trees from boxes in farm">
            <a:extLst>
              <a:ext uri="{FF2B5EF4-FFF2-40B4-BE49-F238E27FC236}">
                <a16:creationId xmlns:a16="http://schemas.microsoft.com/office/drawing/2014/main" id="{B7873401-E136-EF1D-69EC-E8E2B2192A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D70D3-6992-E72A-E61C-F72990EB6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9596" y="1879493"/>
            <a:ext cx="6695758" cy="4866212"/>
          </a:xfrm>
        </p:spPr>
        <p:txBody>
          <a:bodyPr>
            <a:normAutofit/>
          </a:bodyPr>
          <a:lstStyle/>
          <a:p>
            <a:r>
              <a:rPr lang="en-US" sz="3600" dirty="0"/>
              <a:t>Released on July 24, 2023</a:t>
            </a:r>
          </a:p>
          <a:p>
            <a:pPr lvl="1"/>
            <a:r>
              <a:rPr lang="en-US" sz="3200" dirty="0"/>
              <a:t>Supporting documents are available in Docket </a:t>
            </a:r>
          </a:p>
          <a:p>
            <a:pPr lvl="2"/>
            <a:r>
              <a:rPr lang="en-US" sz="2800" dirty="0"/>
              <a:t>Framework, Case Studies, Technical Support for Mitigation, Example Application of Proposed Strategy to Crop Production Systems</a:t>
            </a:r>
          </a:p>
          <a:p>
            <a:pPr lvl="1"/>
            <a:r>
              <a:rPr lang="en-US" sz="3200" dirty="0"/>
              <a:t>60-day Public Comment Period Extended 30 days to </a:t>
            </a:r>
            <a:r>
              <a:rPr lang="en-US" sz="3200" dirty="0">
                <a:solidFill>
                  <a:srgbClr val="C00000"/>
                </a:solidFill>
              </a:rPr>
              <a:t>Oct 22, 2023</a:t>
            </a:r>
          </a:p>
          <a:p>
            <a:pPr lvl="1"/>
            <a:r>
              <a:rPr lang="en-US" sz="3200" dirty="0">
                <a:cs typeface="Calibri"/>
              </a:rPr>
              <a:t>USDA- hosted webinar</a:t>
            </a:r>
          </a:p>
        </p:txBody>
      </p:sp>
      <p:pic>
        <p:nvPicPr>
          <p:cNvPr id="3074" name="Picture 2" descr="Scan me!">
            <a:extLst>
              <a:ext uri="{FF2B5EF4-FFF2-40B4-BE49-F238E27FC236}">
                <a16:creationId xmlns:a16="http://schemas.microsoft.com/office/drawing/2014/main" id="{45E58D6A-E689-1692-D989-E078DA176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097" y="0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F21690-C7C0-739F-DAA5-A3C30F11334E}"/>
              </a:ext>
            </a:extLst>
          </p:cNvPr>
          <p:cNvSpPr txBox="1"/>
          <p:nvPr/>
        </p:nvSpPr>
        <p:spPr>
          <a:xfrm>
            <a:off x="3757313" y="2476500"/>
            <a:ext cx="1368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Docket</a:t>
            </a:r>
          </a:p>
        </p:txBody>
      </p:sp>
      <p:pic>
        <p:nvPicPr>
          <p:cNvPr id="3076" name="Picture 4" descr="Scan me!">
            <a:extLst>
              <a:ext uri="{FF2B5EF4-FFF2-40B4-BE49-F238E27FC236}">
                <a16:creationId xmlns:a16="http://schemas.microsoft.com/office/drawing/2014/main" id="{E3E02CB3-E1A7-8F10-86BF-F5DE2D772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50" y="4269205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B8235C-B202-A787-D044-AA0305EA7F35}"/>
              </a:ext>
            </a:extLst>
          </p:cNvPr>
          <p:cNvSpPr txBox="1"/>
          <p:nvPr/>
        </p:nvSpPr>
        <p:spPr>
          <a:xfrm>
            <a:off x="-21266" y="3800724"/>
            <a:ext cx="1636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Webinar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E91AFF4-017C-46E9-56BC-3BEA418E5E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8229" y="6281806"/>
            <a:ext cx="500150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54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9AB23CA-CF96-42B0-847F-37A181DE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AA73F-921D-3193-5DBD-28903BDAC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467" y="153784"/>
            <a:ext cx="6806775" cy="1515527"/>
          </a:xfrm>
        </p:spPr>
        <p:txBody>
          <a:bodyPr anchor="b">
            <a:normAutofit/>
          </a:bodyPr>
          <a:lstStyle/>
          <a:p>
            <a:r>
              <a:rPr lang="en-US" b="1" dirty="0"/>
              <a:t>Webinar on Understanding Bulletins Live! Two (BLT)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45FD7F6-BF7B-4588-AE38-90035891A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0690" y="-18918"/>
            <a:ext cx="3580076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5" name="Picture 24" descr="Bee collecting pollen">
            <a:extLst>
              <a:ext uri="{FF2B5EF4-FFF2-40B4-BE49-F238E27FC236}">
                <a16:creationId xmlns:a16="http://schemas.microsoft.com/office/drawing/2014/main" id="{DF0B31D6-FD5E-5F96-E10C-8A21A6E4BA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6232303" y="3297831"/>
            <a:ext cx="5959692" cy="3560169"/>
          </a:xfrm>
          <a:custGeom>
            <a:avLst/>
            <a:gdLst/>
            <a:ahLst/>
            <a:cxnLst/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F05AAE2-453E-4EDA-8961-D9B319978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2156" y="3297832"/>
            <a:ext cx="5959692" cy="3560169"/>
          </a:xfrm>
          <a:custGeom>
            <a:avLst/>
            <a:gdLst>
              <a:gd name="connsiteX0" fmla="*/ 5959692 w 5959692"/>
              <a:gd name="connsiteY0" fmla="*/ 3363787 h 3560169"/>
              <a:gd name="connsiteX1" fmla="*/ 5959692 w 5959692"/>
              <a:gd name="connsiteY1" fmla="*/ 3560169 h 3560169"/>
              <a:gd name="connsiteX2" fmla="*/ 5918326 w 5959692"/>
              <a:gd name="connsiteY2" fmla="*/ 3560169 h 3560169"/>
              <a:gd name="connsiteX3" fmla="*/ 3008109 w 5959692"/>
              <a:gd name="connsiteY3" fmla="*/ 42 h 3560169"/>
              <a:gd name="connsiteX4" fmla="*/ 4702247 w 5959692"/>
              <a:gd name="connsiteY4" fmla="*/ 626282 h 3560169"/>
              <a:gd name="connsiteX5" fmla="*/ 5069411 w 5959692"/>
              <a:gd name="connsiteY5" fmla="*/ 865826 h 3560169"/>
              <a:gd name="connsiteX6" fmla="*/ 5895906 w 5959692"/>
              <a:gd name="connsiteY6" fmla="*/ 1594994 h 3560169"/>
              <a:gd name="connsiteX7" fmla="*/ 5959691 w 5959692"/>
              <a:gd name="connsiteY7" fmla="*/ 1728783 h 3560169"/>
              <a:gd name="connsiteX8" fmla="*/ 5959691 w 5959692"/>
              <a:gd name="connsiteY8" fmla="*/ 2242763 h 3560169"/>
              <a:gd name="connsiteX9" fmla="*/ 5918347 w 5959692"/>
              <a:gd name="connsiteY9" fmla="*/ 2056598 h 3560169"/>
              <a:gd name="connsiteX10" fmla="*/ 5820285 w 5959692"/>
              <a:gd name="connsiteY10" fmla="*/ 1774807 h 3560169"/>
              <a:gd name="connsiteX11" fmla="*/ 4980935 w 5959692"/>
              <a:gd name="connsiteY11" fmla="*/ 946614 h 3560169"/>
              <a:gd name="connsiteX12" fmla="*/ 4635662 w 5959692"/>
              <a:gd name="connsiteY12" fmla="*/ 716464 h 3560169"/>
              <a:gd name="connsiteX13" fmla="*/ 3044280 w 5959692"/>
              <a:gd name="connsiteY13" fmla="*/ 109209 h 3560169"/>
              <a:gd name="connsiteX14" fmla="*/ 2119450 w 5959692"/>
              <a:gd name="connsiteY14" fmla="*/ 300880 h 3560169"/>
              <a:gd name="connsiteX15" fmla="*/ 919412 w 5959692"/>
              <a:gd name="connsiteY15" fmla="*/ 1696777 h 3560169"/>
              <a:gd name="connsiteX16" fmla="*/ 797804 w 5959692"/>
              <a:gd name="connsiteY16" fmla="*/ 1925546 h 3560169"/>
              <a:gd name="connsiteX17" fmla="*/ 287588 w 5959692"/>
              <a:gd name="connsiteY17" fmla="*/ 3069391 h 3560169"/>
              <a:gd name="connsiteX18" fmla="*/ 235658 w 5959692"/>
              <a:gd name="connsiteY18" fmla="*/ 3441477 h 3560169"/>
              <a:gd name="connsiteX19" fmla="*/ 239056 w 5959692"/>
              <a:gd name="connsiteY19" fmla="*/ 3560169 h 3560169"/>
              <a:gd name="connsiteX20" fmla="*/ 635 w 5959692"/>
              <a:gd name="connsiteY20" fmla="*/ 3560169 h 3560169"/>
              <a:gd name="connsiteX21" fmla="*/ 0 w 5959692"/>
              <a:gd name="connsiteY21" fmla="*/ 3534810 h 3560169"/>
              <a:gd name="connsiteX22" fmla="*/ 56896 w 5959692"/>
              <a:gd name="connsiteY22" fmla="*/ 3142342 h 3560169"/>
              <a:gd name="connsiteX23" fmla="*/ 605568 w 5959692"/>
              <a:gd name="connsiteY23" fmla="*/ 1932853 h 3560169"/>
              <a:gd name="connsiteX24" fmla="*/ 736162 w 5959692"/>
              <a:gd name="connsiteY24" fmla="*/ 1690788 h 3560169"/>
              <a:gd name="connsiteX25" fmla="*/ 2021319 w 5959692"/>
              <a:gd name="connsiteY25" fmla="*/ 209863 h 3560169"/>
              <a:gd name="connsiteX26" fmla="*/ 3008109 w 5959692"/>
              <a:gd name="connsiteY26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59692" h="3560169">
                <a:moveTo>
                  <a:pt x="5959692" y="3363787"/>
                </a:moveTo>
                <a:lnTo>
                  <a:pt x="5959692" y="3560169"/>
                </a:lnTo>
                <a:lnTo>
                  <a:pt x="5918326" y="3560169"/>
                </a:lnTo>
                <a:close/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1" y="2242763"/>
                </a:lnTo>
                <a:lnTo>
                  <a:pt x="5918347" y="2056598"/>
                </a:lnTo>
                <a:cubicBezTo>
                  <a:pt x="5891169" y="1960834"/>
                  <a:pt x="5858474" y="1866845"/>
                  <a:pt x="5820285" y="1774807"/>
                </a:cubicBezTo>
                <a:cubicBezTo>
                  <a:pt x="5666444" y="1404038"/>
                  <a:pt x="5439344" y="1244459"/>
                  <a:pt x="4980935" y="946614"/>
                </a:cubicBezTo>
                <a:cubicBezTo>
                  <a:pt x="4870349" y="874793"/>
                  <a:pt x="4755972" y="800460"/>
                  <a:pt x="4635662" y="716464"/>
                </a:cubicBezTo>
                <a:cubicBezTo>
                  <a:pt x="4061110" y="315407"/>
                  <a:pt x="3551697" y="116473"/>
                  <a:pt x="3044280" y="109209"/>
                </a:cubicBezTo>
                <a:cubicBezTo>
                  <a:pt x="2739831" y="104851"/>
                  <a:pt x="2436100" y="169494"/>
                  <a:pt x="2119450" y="300880"/>
                </a:cubicBezTo>
                <a:cubicBezTo>
                  <a:pt x="1565269" y="530823"/>
                  <a:pt x="1284534" y="1002904"/>
                  <a:pt x="919412" y="1696777"/>
                </a:cubicBezTo>
                <a:cubicBezTo>
                  <a:pt x="878625" y="1774305"/>
                  <a:pt x="837580" y="1851211"/>
                  <a:pt x="797804" y="1925546"/>
                </a:cubicBezTo>
                <a:cubicBezTo>
                  <a:pt x="582340" y="2328776"/>
                  <a:pt x="378892" y="2709642"/>
                  <a:pt x="287588" y="3069391"/>
                </a:cubicBezTo>
                <a:cubicBezTo>
                  <a:pt x="254851" y="3198359"/>
                  <a:pt x="237447" y="3321111"/>
                  <a:pt x="235658" y="3441477"/>
                </a:cubicBezTo>
                <a:lnTo>
                  <a:pt x="239056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E2CF453-4871-4F22-8746-957F757DA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493" y="3124529"/>
            <a:ext cx="6141507" cy="3752389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D70D3-6992-E72A-E61C-F72990EB6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" y="1966431"/>
            <a:ext cx="6373354" cy="4737785"/>
          </a:xfrm>
        </p:spPr>
        <p:txBody>
          <a:bodyPr>
            <a:normAutofit lnSpcReduction="10000"/>
          </a:bodyPr>
          <a:lstStyle/>
          <a:p>
            <a:pPr marL="233363" indent="-233363">
              <a:spcBef>
                <a:spcPts val="600"/>
              </a:spcBef>
              <a:spcAft>
                <a:spcPts val="1125"/>
              </a:spcAft>
            </a:pPr>
            <a:r>
              <a:rPr lang="en-US" dirty="0">
                <a:latin typeface="Helvetica" panose="020B0604020202020204" pitchFamily="34" charset="0"/>
              </a:rPr>
              <a:t>November 9 @ 2:00-3:00 pm EST</a:t>
            </a:r>
          </a:p>
          <a:p>
            <a:pPr marL="233363" indent="-233363">
              <a:spcBef>
                <a:spcPts val="600"/>
              </a:spcBef>
              <a:spcAft>
                <a:spcPts val="1125"/>
              </a:spcAft>
            </a:pPr>
            <a:r>
              <a:rPr lang="en-US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Describe how Bulletins relate to pesticide labeling.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33363" indent="-233363">
              <a:spcBef>
                <a:spcPts val="600"/>
              </a:spcBef>
              <a:spcAft>
                <a:spcPts val="1125"/>
              </a:spcAft>
            </a:pPr>
            <a:r>
              <a:rPr lang="en-US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Explain the use of BLT to determine if there are geographically specific mitigations for intended pesticide application areas. </a:t>
            </a:r>
          </a:p>
          <a:p>
            <a:pPr marL="233363" indent="-233363">
              <a:spcBef>
                <a:spcPts val="600"/>
              </a:spcBef>
              <a:spcAft>
                <a:spcPts val="1125"/>
              </a:spcAft>
            </a:pPr>
            <a:r>
              <a:rPr lang="en-US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Demonstrate Bulletins Live! Two using malathion as an example.</a:t>
            </a:r>
          </a:p>
          <a:p>
            <a:pPr marL="233363" indent="-233363">
              <a:spcBef>
                <a:spcPts val="600"/>
              </a:spcBef>
              <a:spcAft>
                <a:spcPts val="1125"/>
              </a:spcAft>
            </a:pPr>
            <a:r>
              <a:rPr lang="en-US" dirty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Address frequently asked questions.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endParaRPr lang="en-US" sz="2800" dirty="0">
              <a:cs typeface="Calibri"/>
            </a:endParaRPr>
          </a:p>
        </p:txBody>
      </p:sp>
      <p:pic>
        <p:nvPicPr>
          <p:cNvPr id="10" name="Picture 8" descr="Scan me!">
            <a:extLst>
              <a:ext uri="{FF2B5EF4-FFF2-40B4-BE49-F238E27FC236}">
                <a16:creationId xmlns:a16="http://schemas.microsoft.com/office/drawing/2014/main" id="{DBFBB9FD-4CFA-43FD-50C7-6EB5AFA14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98128" y="10"/>
            <a:ext cx="3293877" cy="2743202"/>
          </a:xfrm>
          <a:custGeom>
            <a:avLst/>
            <a:gdLst/>
            <a:ahLst/>
            <a:cxnLst/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6A0E0FAE-D6BC-43D5-ACA6-8CDE48477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97970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175506 w 3293877"/>
              <a:gd name="connsiteY1" fmla="*/ 0 h 2743212"/>
              <a:gd name="connsiteX2" fmla="*/ 149226 w 3293877"/>
              <a:gd name="connsiteY2" fmla="*/ 78193 h 2743212"/>
              <a:gd name="connsiteX3" fmla="*/ 122819 w 3293877"/>
              <a:gd name="connsiteY3" fmla="*/ 237010 h 2743212"/>
              <a:gd name="connsiteX4" fmla="*/ 180914 w 3293877"/>
              <a:gd name="connsiteY4" fmla="*/ 1023956 h 2743212"/>
              <a:gd name="connsiteX5" fmla="*/ 203979 w 3293877"/>
              <a:gd name="connsiteY5" fmla="*/ 1185356 h 2743212"/>
              <a:gd name="connsiteX6" fmla="*/ 612631 w 3293877"/>
              <a:gd name="connsiteY6" fmla="*/ 2264082 h 2743212"/>
              <a:gd name="connsiteX7" fmla="*/ 2171849 w 3293877"/>
              <a:gd name="connsiteY7" fmla="*/ 2532019 h 2743212"/>
              <a:gd name="connsiteX8" fmla="*/ 2422184 w 3293877"/>
              <a:gd name="connsiteY8" fmla="*/ 2465509 h 2743212"/>
              <a:gd name="connsiteX9" fmla="*/ 3087206 w 3293877"/>
              <a:gd name="connsiteY9" fmla="*/ 2143537 h 2743212"/>
              <a:gd name="connsiteX10" fmla="*/ 3203783 w 3293877"/>
              <a:gd name="connsiteY10" fmla="*/ 1995541 h 2743212"/>
              <a:gd name="connsiteX11" fmla="*/ 3293877 w 3293877"/>
              <a:gd name="connsiteY11" fmla="*/ 1849554 h 2743212"/>
              <a:gd name="connsiteX12" fmla="*/ 3293877 w 3293877"/>
              <a:gd name="connsiteY12" fmla="*/ 2133887 h 2743212"/>
              <a:gd name="connsiteX13" fmla="*/ 3222757 w 3293877"/>
              <a:gd name="connsiteY13" fmla="*/ 2223039 h 2743212"/>
              <a:gd name="connsiteX14" fmla="*/ 2503136 w 3293877"/>
              <a:gd name="connsiteY14" fmla="*/ 2565392 h 2743212"/>
              <a:gd name="connsiteX15" fmla="*/ 2232111 w 3293877"/>
              <a:gd name="connsiteY15" fmla="*/ 2635826 h 2743212"/>
              <a:gd name="connsiteX16" fmla="*/ 542319 w 3293877"/>
              <a:gd name="connsiteY16" fmla="*/ 2345567 h 2743212"/>
              <a:gd name="connsiteX17" fmla="*/ 96920 w 3293877"/>
              <a:gd name="connsiteY17" fmla="*/ 1191868 h 2743212"/>
              <a:gd name="connsiteX18" fmla="*/ 71529 w 3293877"/>
              <a:gd name="connsiteY18" fmla="*/ 1019346 h 2743212"/>
              <a:gd name="connsiteX19" fmla="*/ 6623 w 3293877"/>
              <a:gd name="connsiteY19" fmla="*/ 178315 h 2743212"/>
              <a:gd name="connsiteX20" fmla="*/ 34833 w 3293877"/>
              <a:gd name="connsiteY2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175506" y="0"/>
                </a:lnTo>
                <a:lnTo>
                  <a:pt x="149226" y="78193"/>
                </a:lnTo>
                <a:cubicBezTo>
                  <a:pt x="136827" y="128527"/>
                  <a:pt x="128121" y="181246"/>
                  <a:pt x="122819" y="237010"/>
                </a:cubicBezTo>
                <a:cubicBezTo>
                  <a:pt x="100634" y="470331"/>
                  <a:pt x="139609" y="739241"/>
                  <a:pt x="180914" y="1023956"/>
                </a:cubicBezTo>
                <a:cubicBezTo>
                  <a:pt x="188562" y="1076454"/>
                  <a:pt x="196412" y="1130747"/>
                  <a:pt x="203979" y="1185356"/>
                </a:cubicBezTo>
                <a:cubicBezTo>
                  <a:pt x="271754" y="1674130"/>
                  <a:pt x="336774" y="2013298"/>
                  <a:pt x="612631" y="2264082"/>
                </a:cubicBezTo>
                <a:cubicBezTo>
                  <a:pt x="1032949" y="2646196"/>
                  <a:pt x="1499262" y="2726349"/>
                  <a:pt x="2171849" y="2532019"/>
                </a:cubicBezTo>
                <a:cubicBezTo>
                  <a:pt x="2259876" y="2506576"/>
                  <a:pt x="2342402" y="2485683"/>
                  <a:pt x="2422184" y="2465509"/>
                </a:cubicBezTo>
                <a:cubicBezTo>
                  <a:pt x="2752924" y="2381814"/>
                  <a:pt x="2919303" y="2333175"/>
                  <a:pt x="3087206" y="2143537"/>
                </a:cubicBezTo>
                <a:cubicBezTo>
                  <a:pt x="3128886" y="2096462"/>
                  <a:pt x="3167762" y="2047097"/>
                  <a:pt x="3203783" y="1995541"/>
                </a:cubicBezTo>
                <a:lnTo>
                  <a:pt x="3293877" y="1849554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3CD2E38-CEF8-A50F-8C12-7BF9CFD6B5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92" y="6279458"/>
            <a:ext cx="500150" cy="5016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1D4F2B-F272-F8E1-70EB-261CB4951A91}"/>
              </a:ext>
            </a:extLst>
          </p:cNvPr>
          <p:cNvSpPr/>
          <p:nvPr/>
        </p:nvSpPr>
        <p:spPr>
          <a:xfrm>
            <a:off x="8495414" y="-29551"/>
            <a:ext cx="3715352" cy="3029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8" descr="Scan me!">
            <a:extLst>
              <a:ext uri="{FF2B5EF4-FFF2-40B4-BE49-F238E27FC236}">
                <a16:creationId xmlns:a16="http://schemas.microsoft.com/office/drawing/2014/main" id="{113E6325-AE10-A80F-18A4-2B59A343D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7355" y="146173"/>
            <a:ext cx="2883092" cy="288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768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1B587C"/>
      </a:dk2>
      <a:lt2>
        <a:srgbClr val="D8D8D8"/>
      </a:lt2>
      <a:accent1>
        <a:srgbClr val="00B050"/>
      </a:accent1>
      <a:accent2>
        <a:srgbClr val="0070C0"/>
      </a:accent2>
      <a:accent3>
        <a:srgbClr val="A5A5A5"/>
      </a:accent3>
      <a:accent4>
        <a:srgbClr val="4E8542"/>
      </a:accent4>
      <a:accent5>
        <a:srgbClr val="00FFFF"/>
      </a:accent5>
      <a:accent6>
        <a:srgbClr val="B3D5AB"/>
      </a:accent6>
      <a:hlink>
        <a:srgbClr val="3333FF"/>
      </a:hlink>
      <a:folHlink>
        <a:srgbClr val="989898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329</Words>
  <Application>Microsoft Office PowerPoint</Application>
  <PresentationFormat>Widescreen</PresentationFormat>
  <Paragraphs>51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Meiryo</vt:lpstr>
      <vt:lpstr>Arial</vt:lpstr>
      <vt:lpstr>Calibri</vt:lpstr>
      <vt:lpstr>Calibri Light</vt:lpstr>
      <vt:lpstr>Helvetica</vt:lpstr>
      <vt:lpstr>Office Theme</vt:lpstr>
      <vt:lpstr>1_Office Theme</vt:lpstr>
      <vt:lpstr>PowerPoint Presentation</vt:lpstr>
      <vt:lpstr>EPA’s Pesticide Programs ESA Workplan</vt:lpstr>
      <vt:lpstr>FIFRA Interim Ecological Mitigation</vt:lpstr>
      <vt:lpstr>Update on Recent ESA Efforts – Vulnerable Species Pilot</vt:lpstr>
      <vt:lpstr>Update on Recent ESA Efforts – Herbicide Strategy</vt:lpstr>
      <vt:lpstr>Webinar on Understanding Bulletins Live! Two (BLT)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EPA’s Pesticide Programs ESA Workplan</dc:title>
  <dc:creator>Tindall, Kelly</dc:creator>
  <cp:lastModifiedBy>Tindall, Kelly</cp:lastModifiedBy>
  <cp:revision>2</cp:revision>
  <dcterms:created xsi:type="dcterms:W3CDTF">2023-10-15T01:21:01Z</dcterms:created>
  <dcterms:modified xsi:type="dcterms:W3CDTF">2023-10-18T16:53:25Z</dcterms:modified>
</cp:coreProperties>
</file>