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sldIdLst>
    <p:sldId id="6094" r:id="rId2"/>
    <p:sldId id="6066" r:id="rId3"/>
    <p:sldId id="6095" r:id="rId4"/>
    <p:sldId id="6096" r:id="rId5"/>
    <p:sldId id="60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24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2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arlett Foster" initials="SF" lastIdx="46" clrIdx="0">
    <p:extLst>
      <p:ext uri="{19B8F6BF-5375-455C-9EA6-DF929625EA0E}">
        <p15:presenceInfo xmlns:p15="http://schemas.microsoft.com/office/powerpoint/2012/main" userId="ae06e0d57020ce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A2DA"/>
    <a:srgbClr val="5E5E5E"/>
    <a:srgbClr val="6B8C3B"/>
    <a:srgbClr val="FFFFFF"/>
    <a:srgbClr val="95C23D"/>
    <a:srgbClr val="137BA8"/>
    <a:srgbClr val="424242"/>
    <a:srgbClr val="20472D"/>
    <a:srgbClr val="B5121B"/>
    <a:srgbClr val="002B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 autoAdjust="0"/>
    <p:restoredTop sz="94830" autoAdjust="0"/>
  </p:normalViewPr>
  <p:slideViewPr>
    <p:cSldViewPr snapToGrid="0">
      <p:cViewPr varScale="1">
        <p:scale>
          <a:sx n="121" d="100"/>
          <a:sy n="121" d="100"/>
        </p:scale>
        <p:origin x="1248" y="176"/>
      </p:cViewPr>
      <p:guideLst>
        <p:guide orient="horz" pos="1224"/>
        <p:guide pos="360"/>
        <p:guide pos="28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DB8B5-8687-4A08-BB28-06181B90E9C2}" type="datetimeFigureOut">
              <a:rPr lang="en-US" smtClean="0"/>
              <a:t>10/19/23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2F405-40F2-4F59-A041-912573ACD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5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AAE1EB-26A6-4DF0-A182-3F7EA243F1C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264C-F6C7-4585-8F5C-CC6D4B5F8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86157" y="1820472"/>
            <a:ext cx="5522794" cy="2181675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A08C7-2132-4DC1-A7A5-160AA3789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6156" y="3935458"/>
            <a:ext cx="552279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5E5E5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E3B606-3FFC-2FB2-3DB9-E49DCCE44E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10830" y="2130471"/>
            <a:ext cx="3425178" cy="3609974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70CB09C-AF2A-B11E-1E4D-90A4C4AFEB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44" y="866747"/>
            <a:ext cx="4196954" cy="76944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43BDFEA-AE4D-F577-A744-FA7CC1A6516A}"/>
              </a:ext>
            </a:extLst>
          </p:cNvPr>
          <p:cNvCxnSpPr/>
          <p:nvPr userDrawn="1"/>
        </p:nvCxnSpPr>
        <p:spPr>
          <a:xfrm>
            <a:off x="5161082" y="19431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DB09E45-11FD-B6C7-3DAB-F2E0D5A98C83}"/>
              </a:ext>
            </a:extLst>
          </p:cNvPr>
          <p:cNvSpPr/>
          <p:nvPr userDrawn="1"/>
        </p:nvSpPr>
        <p:spPr>
          <a:xfrm>
            <a:off x="0" y="6254674"/>
            <a:ext cx="12192000" cy="603326"/>
          </a:xfrm>
          <a:prstGeom prst="rect">
            <a:avLst/>
          </a:prstGeom>
          <a:solidFill>
            <a:srgbClr val="3FA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11">
            <a:extLst>
              <a:ext uri="{FF2B5EF4-FFF2-40B4-BE49-F238E27FC236}">
                <a16:creationId xmlns:a16="http://schemas.microsoft.com/office/drawing/2014/main" id="{494F8E40-C4B6-ABEE-0505-5925CF3CC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" y="6373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 dirty="0"/>
              <a:t> ●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24265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1C84A4D-A3EF-3070-C8EE-AF31F5276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7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A26006-097D-228F-4D5C-9EA9706E96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61600" y="6482262"/>
            <a:ext cx="1776730" cy="32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738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864D-4976-F910-62A8-FB6B37CCC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55ED5A6-3186-8687-D266-6C168A42A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2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2C01-7695-375D-44EE-D75FE94F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756D7F7-988B-50F0-B098-29BA3FAE32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740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7E17-988A-9380-D274-55A162BE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1674F761-E859-4008-0960-87FFE6F5D4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98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39144-11F7-C236-8093-011BC0C4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C01D33-D296-3E44-ACDB-915252138A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 dirty="0"/>
              <a:t> ●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33495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841C-2B0B-4F86-A65B-2808D622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65125"/>
            <a:ext cx="9875520" cy="685800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6BE6-3AD5-4E75-9815-1AF31503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648"/>
            <a:ext cx="10515600" cy="4574666"/>
          </a:xfrm>
          <a:prstGeom prst="rect">
            <a:avLst/>
          </a:prstGeom>
        </p:spPr>
        <p:txBody>
          <a:bodyPr/>
          <a:lstStyle>
            <a:lvl1pPr>
              <a:buSzPct val="300000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39623E7-3BCB-47AC-A5B7-69CFC379F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0404"/>
            <a:ext cx="10515600" cy="472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70326A95-6429-1D6B-0F60-DB434B8CBD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 dirty="0"/>
              <a:t> ●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169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Sub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841C-2B0B-4F86-A65B-2808D622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65125"/>
            <a:ext cx="9875520" cy="685800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F6BE6-3AD5-4E75-9815-1AF31503A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5647"/>
            <a:ext cx="10515600" cy="4425696"/>
          </a:xfrm>
          <a:prstGeom prst="rect">
            <a:avLst/>
          </a:prstGeom>
        </p:spPr>
        <p:txBody>
          <a:bodyPr/>
          <a:lstStyle>
            <a:lvl1pPr marL="0" indent="0">
              <a:buSzPct val="300000"/>
              <a:buFontTx/>
              <a:buNone/>
              <a:defRPr>
                <a:solidFill>
                  <a:srgbClr val="424242"/>
                </a:solidFill>
              </a:defRPr>
            </a:lvl1pPr>
            <a:lvl2pPr marL="685800" indent="-228600">
              <a:buFont typeface="Courier New" panose="02070309020205020404" pitchFamily="49" charset="0"/>
              <a:buChar char="o"/>
              <a:defRPr>
                <a:solidFill>
                  <a:srgbClr val="424242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424242"/>
                </a:solidFill>
              </a:defRPr>
            </a:lvl3pPr>
            <a:lvl4pPr marL="1600200" indent="-228600">
              <a:buFont typeface="Courier New" panose="02070309020205020404" pitchFamily="49" charset="0"/>
              <a:buChar char="o"/>
              <a:defRPr>
                <a:solidFill>
                  <a:srgbClr val="424242"/>
                </a:solidFill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31C5745-6FC2-3E75-1B41-71CF5B1D45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96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w/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E34317-813E-48DA-BAAA-A76A3D7A4232}"/>
              </a:ext>
            </a:extLst>
          </p:cNvPr>
          <p:cNvSpPr/>
          <p:nvPr userDrawn="1"/>
        </p:nvSpPr>
        <p:spPr>
          <a:xfrm>
            <a:off x="6304765" y="2058343"/>
            <a:ext cx="531481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2E137-452F-4D5A-B725-BBD3DB57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7BA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EBC9A-6B15-435B-959E-F833E8A543AF}"/>
              </a:ext>
            </a:extLst>
          </p:cNvPr>
          <p:cNvSpPr/>
          <p:nvPr userDrawn="1"/>
        </p:nvSpPr>
        <p:spPr>
          <a:xfrm>
            <a:off x="632018" y="2058343"/>
            <a:ext cx="531481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43FC0-0419-474D-80F6-7C06BC7C6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425" y="2500313"/>
            <a:ext cx="4822825" cy="309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7D3570-22D6-4135-9ACB-F6DC99DC2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112" y="2500313"/>
            <a:ext cx="4765675" cy="309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C1BC03-7106-405E-8E04-251A1873A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161" y="1745461"/>
            <a:ext cx="4574526" cy="502920"/>
          </a:xfrm>
          <a:prstGeom prst="rect">
            <a:avLst/>
          </a:prstGeom>
          <a:solidFill>
            <a:srgbClr val="95C2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>
              <a:buFontTx/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0FE4CF9-E745-4B9C-95D2-148394DD2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4908" y="1776409"/>
            <a:ext cx="4574526" cy="502920"/>
          </a:xfrm>
          <a:prstGeom prst="rect">
            <a:avLst/>
          </a:prstGeom>
          <a:solidFill>
            <a:srgbClr val="95C2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EA648FFA-607F-4680-A25B-A7EE69A63F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1050404"/>
            <a:ext cx="10515600" cy="4720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en-US" sz="2600" b="1" kern="1200" dirty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4851C33-9E64-6333-49DA-BC17293BBA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297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No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CE34317-813E-48DA-BAAA-A76A3D7A4232}"/>
              </a:ext>
            </a:extLst>
          </p:cNvPr>
          <p:cNvSpPr/>
          <p:nvPr userDrawn="1"/>
        </p:nvSpPr>
        <p:spPr>
          <a:xfrm>
            <a:off x="6304765" y="2058343"/>
            <a:ext cx="531481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12E137-452F-4D5A-B725-BBD3DB572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9EBC9A-6B15-435B-959E-F833E8A543AF}"/>
              </a:ext>
            </a:extLst>
          </p:cNvPr>
          <p:cNvSpPr/>
          <p:nvPr userDrawn="1"/>
        </p:nvSpPr>
        <p:spPr>
          <a:xfrm>
            <a:off x="632018" y="2058343"/>
            <a:ext cx="5314813" cy="38862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1243FC0-0419-474D-80F6-7C06BC7C65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3425" y="2500313"/>
            <a:ext cx="4822825" cy="309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3E7D3570-22D6-4135-9ACB-F6DC99DC24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18112" y="2500313"/>
            <a:ext cx="4765675" cy="3098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C1BC03-7106-405E-8E04-251A1873A8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2161" y="1745461"/>
            <a:ext cx="4574526" cy="502920"/>
          </a:xfrm>
          <a:prstGeom prst="rect">
            <a:avLst/>
          </a:prstGeom>
          <a:solidFill>
            <a:srgbClr val="95C2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F0FE4CF9-E745-4B9C-95D2-148394DD23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74908" y="1776409"/>
            <a:ext cx="4574526" cy="502920"/>
          </a:xfrm>
          <a:prstGeom prst="rect">
            <a:avLst/>
          </a:prstGeom>
          <a:solidFill>
            <a:srgbClr val="95C23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>
            <a:lvl1pPr algn="ctr">
              <a:buFontTx/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B917317-5D84-02AE-3042-8EFDEB65C8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 dirty="0"/>
              <a:t> ●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445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 no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841C-2B0B-4F86-A65B-2808D6223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65125"/>
            <a:ext cx="9875520" cy="685800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C39623E7-3BCB-47AC-A5B7-69CFC379F1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50404"/>
            <a:ext cx="10515600" cy="4720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5E5E5E"/>
                </a:solidFill>
              </a:defRPr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4"/>
                </a:solidFill>
              </a:defRPr>
            </a:lvl4pPr>
            <a:lvl5pPr>
              <a:defRPr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393730A-9982-EB70-6032-169FB0E7A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18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3515D-88D1-4D87-B3F3-1FD996C1F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b="1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5198D47A-D938-CC11-630A-DDBA9C2CF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9728" y="6380985"/>
            <a:ext cx="2743200" cy="365125"/>
          </a:xfrm>
        </p:spPr>
        <p:txBody>
          <a:bodyPr/>
          <a:lstStyle/>
          <a:p>
            <a:r>
              <a:rPr lang="en-US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/>
              <a:t> ● 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554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0D8-21DA-4C03-A428-5F56559E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26776"/>
            <a:ext cx="10515600" cy="1926851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3FA2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17F86-AAA6-4F3E-8560-E209F920D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7026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5E5E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66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88E843A-A9B2-63A4-0333-621B9C54A753}"/>
              </a:ext>
            </a:extLst>
          </p:cNvPr>
          <p:cNvSpPr/>
          <p:nvPr userDrawn="1"/>
        </p:nvSpPr>
        <p:spPr>
          <a:xfrm>
            <a:off x="0" y="6254674"/>
            <a:ext cx="12192000" cy="603326"/>
          </a:xfrm>
          <a:prstGeom prst="rect">
            <a:avLst/>
          </a:prstGeom>
          <a:solidFill>
            <a:srgbClr val="3FA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F2381-6F0B-4ADB-BBC3-955AC91C9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152" y="1652885"/>
            <a:ext cx="10515600" cy="441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6FE9D-52A7-406D-8294-70580C2E6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1328" y="324817"/>
            <a:ext cx="987552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F772A5-2587-DAB7-F1C8-228333DB776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839" y="336673"/>
            <a:ext cx="896646" cy="7087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E400F8-CE69-FEBC-170C-25B0D1798AD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6066" y="6392560"/>
            <a:ext cx="1776730" cy="32755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4AE24D2-1C67-D4D9-0768-EB1AC7D75C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728" y="63737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Slide </a:t>
            </a:r>
            <a:fld id="{5B781071-53E4-4A42-9C41-1A95F48ED2AE}" type="slidenum">
              <a:rPr lang="en-US" smtClean="0"/>
              <a:pPr/>
              <a:t>‹#›</a:t>
            </a:fld>
            <a:r>
              <a:rPr lang="en-US" dirty="0"/>
              <a:t> ●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567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0" r:id="rId4"/>
    <p:sldLayoutId id="2147483663" r:id="rId5"/>
    <p:sldLayoutId id="2147483664" r:id="rId6"/>
    <p:sldLayoutId id="2147483662" r:id="rId7"/>
    <p:sldLayoutId id="2147483654" r:id="rId8"/>
    <p:sldLayoutId id="2147483651" r:id="rId9"/>
    <p:sldLayoutId id="2147483665" r:id="rId10"/>
    <p:sldLayoutId id="2147483655" r:id="rId11"/>
    <p:sldLayoutId id="2147483666" r:id="rId12"/>
    <p:sldLayoutId id="2147483667" r:id="rId13"/>
    <p:sldLayoutId id="2147483668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3FA2D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350000"/>
        <a:buFontTx/>
        <a:buNone/>
        <a:defRPr sz="2800" kern="1200">
          <a:solidFill>
            <a:srgbClr val="42424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242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kpitts@profarmgroup.com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38604E-9ADD-3DA7-5D18-2CF4B81D80CE}"/>
              </a:ext>
            </a:extLst>
          </p:cNvPr>
          <p:cNvSpPr txBox="1"/>
          <p:nvPr/>
        </p:nvSpPr>
        <p:spPr>
          <a:xfrm>
            <a:off x="5749895" y="2848801"/>
            <a:ext cx="74267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3FA2DA"/>
                </a:solidFill>
                <a:latin typeface="+mj-lt"/>
              </a:rPr>
              <a:t>IPM &amp; Climate Smart Ag</a:t>
            </a:r>
          </a:p>
          <a:p>
            <a:r>
              <a:rPr lang="en-US" sz="2400" b="1" i="1" dirty="0">
                <a:solidFill>
                  <a:srgbClr val="3FA2DA"/>
                </a:solidFill>
                <a:latin typeface="+mj-lt"/>
              </a:rPr>
              <a:t>Getting on the Agenda</a:t>
            </a:r>
          </a:p>
          <a:p>
            <a:endParaRPr lang="en-US" sz="3600" b="1" dirty="0">
              <a:solidFill>
                <a:srgbClr val="3FA2DA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695CA-2A57-E404-1A4A-B66483579FEB}"/>
              </a:ext>
            </a:extLst>
          </p:cNvPr>
          <p:cNvSpPr txBox="1"/>
          <p:nvPr/>
        </p:nvSpPr>
        <p:spPr>
          <a:xfrm>
            <a:off x="5749895" y="4218406"/>
            <a:ext cx="519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5E5E5E"/>
                </a:solidFill>
              </a:rPr>
              <a:t>National IPM Coordinating Committee</a:t>
            </a:r>
          </a:p>
          <a:p>
            <a:r>
              <a:rPr lang="en-US" sz="2000" dirty="0">
                <a:solidFill>
                  <a:srgbClr val="5E5E5E"/>
                </a:solidFill>
              </a:rPr>
              <a:t>October 19, 2023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15F232-F077-D980-F53E-9DA4D6113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44" y="866747"/>
            <a:ext cx="4196954" cy="76944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8DBBE82-D87A-638D-277D-B045AAB6D55D}"/>
              </a:ext>
            </a:extLst>
          </p:cNvPr>
          <p:cNvCxnSpPr/>
          <p:nvPr/>
        </p:nvCxnSpPr>
        <p:spPr>
          <a:xfrm>
            <a:off x="5161082" y="1943100"/>
            <a:ext cx="0" cy="3543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542CCDF7-0E51-4B08-3800-A7FBC1FAF5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72" y="2292618"/>
            <a:ext cx="3587098" cy="28508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22F027A-09C7-B3E7-AA66-E0920F8D0605}"/>
              </a:ext>
            </a:extLst>
          </p:cNvPr>
          <p:cNvSpPr/>
          <p:nvPr/>
        </p:nvSpPr>
        <p:spPr>
          <a:xfrm>
            <a:off x="0" y="6254674"/>
            <a:ext cx="12192000" cy="603326"/>
          </a:xfrm>
          <a:prstGeom prst="rect">
            <a:avLst/>
          </a:prstGeom>
          <a:solidFill>
            <a:srgbClr val="3FA2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33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EB36-6F20-4C6F-AE6C-FF3124DB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20B1-083E-4010-A6C9-C4D970DE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1141667"/>
            <a:ext cx="10515600" cy="4574666"/>
          </a:xfrm>
        </p:spPr>
        <p:txBody>
          <a:bodyPr>
            <a:normAutofit fontScale="25000" lnSpcReduction="20000"/>
          </a:bodyPr>
          <a:lstStyle/>
          <a:p>
            <a:r>
              <a:rPr lang="en-US" sz="7200" b="1" dirty="0">
                <a:solidFill>
                  <a:srgbClr val="3FA2DA"/>
                </a:solidFill>
              </a:rPr>
              <a:t>Until recently, IPM has largely been absent from the discussion</a:t>
            </a:r>
          </a:p>
          <a:p>
            <a:r>
              <a:rPr lang="en-US" sz="7200" b="1" dirty="0"/>
              <a:t>	</a:t>
            </a:r>
            <a:r>
              <a:rPr lang="en-US" sz="6400" b="1" i="1" dirty="0"/>
              <a:t>Regenerative, Sustainable, Organic</a:t>
            </a:r>
          </a:p>
          <a:p>
            <a:r>
              <a:rPr lang="en-US" sz="6400" b="1" dirty="0"/>
              <a:t>	</a:t>
            </a:r>
            <a:r>
              <a:rPr lang="en-US" sz="6400" b="1" i="1" dirty="0"/>
              <a:t>But new opportunities are emerging</a:t>
            </a:r>
            <a:endParaRPr lang="en-US" sz="6400" b="1" dirty="0"/>
          </a:p>
          <a:p>
            <a:r>
              <a:rPr lang="en-US" sz="7200" b="1" dirty="0">
                <a:solidFill>
                  <a:srgbClr val="3FA2DA"/>
                </a:solidFill>
              </a:rPr>
              <a:t>Limited Crops and Practices</a:t>
            </a:r>
          </a:p>
          <a:p>
            <a:r>
              <a:rPr lang="en-US" sz="7200" b="1" dirty="0">
                <a:solidFill>
                  <a:srgbClr val="3FA2DA"/>
                </a:solidFill>
              </a:rPr>
              <a:t>	</a:t>
            </a:r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Row Crops, No-Till</a:t>
            </a:r>
          </a:p>
          <a:p>
            <a:r>
              <a:rPr lang="en-US" sz="6400" b="1" dirty="0"/>
              <a:t>	</a:t>
            </a:r>
            <a:r>
              <a:rPr lang="en-US" sz="6400" b="1" i="1" dirty="0"/>
              <a:t>Specialty Crops, Greenhouse?</a:t>
            </a:r>
            <a:endParaRPr lang="en-US" sz="6400" b="1" dirty="0"/>
          </a:p>
          <a:p>
            <a:r>
              <a:rPr lang="en-US" sz="7200" b="1" dirty="0">
                <a:solidFill>
                  <a:srgbClr val="3FA2DA"/>
                </a:solidFill>
              </a:rPr>
              <a:t>Refresh for integrating new technologies is needed</a:t>
            </a:r>
          </a:p>
          <a:p>
            <a:r>
              <a:rPr lang="en-US" sz="7200" b="1" dirty="0">
                <a:solidFill>
                  <a:srgbClr val="3FA2DA"/>
                </a:solidFill>
              </a:rPr>
              <a:t>	</a:t>
            </a:r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Bio, Big Data and Precision Ag</a:t>
            </a:r>
            <a:endParaRPr lang="en-US" sz="6400" b="1" dirty="0"/>
          </a:p>
          <a:p>
            <a:r>
              <a:rPr lang="en-US" sz="7200" b="1" dirty="0">
                <a:solidFill>
                  <a:srgbClr val="3FA2DA"/>
                </a:solidFill>
              </a:rPr>
              <a:t>Incentive structures, particularly private sector, were not designed for ag</a:t>
            </a:r>
          </a:p>
          <a:p>
            <a:r>
              <a:rPr lang="en-US" sz="7200" b="1" dirty="0">
                <a:solidFill>
                  <a:srgbClr val="3FA2DA"/>
                </a:solidFill>
              </a:rPr>
              <a:t>	</a:t>
            </a:r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Low participation in Voluntary Carbon Markets</a:t>
            </a:r>
          </a:p>
          <a:p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	Support for transition period, e.g. risk management needed</a:t>
            </a:r>
          </a:p>
          <a:p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	Farms</a:t>
            </a:r>
            <a:r>
              <a:rPr lang="en-US" sz="6400" b="1" i="1">
                <a:solidFill>
                  <a:schemeClr val="accent3">
                    <a:lumMod val="95000"/>
                    <a:lumOff val="5000"/>
                  </a:schemeClr>
                </a:solidFill>
              </a:rPr>
              <a:t>, Farmers </a:t>
            </a:r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and Resilience not the focus</a:t>
            </a:r>
            <a:endParaRPr lang="en-US" sz="7200" b="1" i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en-US" sz="7200" b="1" dirty="0">
                <a:solidFill>
                  <a:srgbClr val="3FA2DA"/>
                </a:solidFill>
              </a:rPr>
              <a:t>IPM research investment stagnant </a:t>
            </a:r>
          </a:p>
          <a:p>
            <a:r>
              <a:rPr lang="en-US" sz="7200" b="1" dirty="0">
                <a:solidFill>
                  <a:srgbClr val="3FA2DA"/>
                </a:solidFill>
              </a:rPr>
              <a:t>	</a:t>
            </a:r>
            <a:r>
              <a:rPr lang="en-US" sz="6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Viewing IPM through a climate-smart lens</a:t>
            </a:r>
            <a:endParaRPr lang="en-US" sz="6400" b="1" dirty="0">
              <a:solidFill>
                <a:srgbClr val="3FA2DA"/>
              </a:solidFill>
            </a:endParaRPr>
          </a:p>
          <a:p>
            <a:r>
              <a:rPr lang="en-US" sz="7200" b="1" dirty="0">
                <a:solidFill>
                  <a:srgbClr val="3FA2DA"/>
                </a:solidFill>
              </a:rPr>
              <a:t>	</a:t>
            </a:r>
          </a:p>
          <a:p>
            <a:r>
              <a:rPr lang="en-US" sz="2000" b="1" dirty="0">
                <a:solidFill>
                  <a:srgbClr val="3FA2DA"/>
                </a:solidFill>
              </a:rPr>
              <a:t>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EEF6F-71A0-4E17-82CD-F768D60011E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82769"/>
            <a:ext cx="10515600" cy="47201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dirty="0"/>
              <a:t>		</a:t>
            </a:r>
          </a:p>
          <a:p>
            <a:pPr algn="l"/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57487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EB36-6F20-4C6F-AE6C-FF3124DB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20B1-083E-4010-A6C9-C4D970DE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1141666"/>
            <a:ext cx="10515600" cy="501739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rgbClr val="3FA2DA"/>
                </a:solidFill>
              </a:rPr>
              <a:t>Until recently, IPM has largely been absent from the discussion</a:t>
            </a:r>
          </a:p>
          <a:p>
            <a:r>
              <a:rPr lang="en-US" sz="1800" b="1" dirty="0"/>
              <a:t>	</a:t>
            </a:r>
            <a:r>
              <a:rPr lang="en-US" sz="1400" b="1" i="1" dirty="0"/>
              <a:t>IPM is foundational to all farming systems</a:t>
            </a:r>
          </a:p>
          <a:p>
            <a:r>
              <a:rPr lang="en-US" sz="1400" b="1" dirty="0"/>
              <a:t>	</a:t>
            </a:r>
            <a:r>
              <a:rPr lang="en-US" sz="1400" b="1" i="1" dirty="0"/>
              <a:t>Pest management practices are still ”top of mind” to consumer</a:t>
            </a:r>
          </a:p>
          <a:p>
            <a:r>
              <a:rPr lang="en-US" sz="1400" b="1" i="1" dirty="0"/>
              <a:t>	Increased USDA, FFAR and Stakeholder engagement</a:t>
            </a:r>
          </a:p>
          <a:p>
            <a:r>
              <a:rPr lang="en-US" sz="1800" b="1" dirty="0">
                <a:solidFill>
                  <a:srgbClr val="3FA2DA"/>
                </a:solidFill>
              </a:rPr>
              <a:t>Limited Crops and Practices</a:t>
            </a:r>
          </a:p>
          <a:p>
            <a:r>
              <a:rPr lang="en-US" sz="1400" b="1" dirty="0">
                <a:solidFill>
                  <a:srgbClr val="3FA2DA"/>
                </a:solidFill>
              </a:rPr>
              <a:t>	</a:t>
            </a:r>
            <a:r>
              <a:rPr lang="en-US" sz="1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Other crops &amp; key metrics are entering the discussion; e.g. biodiversity, resilience</a:t>
            </a:r>
            <a:endParaRPr lang="en-US" sz="1400" b="1" dirty="0"/>
          </a:p>
          <a:p>
            <a:r>
              <a:rPr lang="en-US" sz="1800" b="1" dirty="0">
                <a:solidFill>
                  <a:srgbClr val="3FA2DA"/>
                </a:solidFill>
              </a:rPr>
              <a:t>Refresh for integrating new technologies is needed</a:t>
            </a:r>
          </a:p>
          <a:p>
            <a:r>
              <a:rPr lang="en-US" sz="1800" b="1" dirty="0">
                <a:solidFill>
                  <a:srgbClr val="3FA2DA"/>
                </a:solidFill>
              </a:rPr>
              <a:t>	</a:t>
            </a:r>
            <a:r>
              <a:rPr lang="en-US" sz="1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Acknowledgement that data gaps exist—and need to be filled; sustained dialogue necessary</a:t>
            </a:r>
            <a:endParaRPr lang="en-US" sz="1400" b="1" dirty="0"/>
          </a:p>
          <a:p>
            <a:r>
              <a:rPr lang="en-US" sz="1800" b="1" dirty="0">
                <a:solidFill>
                  <a:srgbClr val="3FA2DA"/>
                </a:solidFill>
              </a:rPr>
              <a:t>Incentive structures getting a second look	</a:t>
            </a:r>
          </a:p>
          <a:p>
            <a:r>
              <a:rPr lang="en-US" sz="1800" b="1" i="1" dirty="0">
                <a:solidFill>
                  <a:srgbClr val="3FA2DA"/>
                </a:solidFill>
              </a:rPr>
              <a:t>	</a:t>
            </a:r>
            <a:r>
              <a:rPr lang="en-US" sz="1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Setting market valuations for BMPs and ecosystem services can help drive incentives</a:t>
            </a:r>
          </a:p>
          <a:p>
            <a:r>
              <a:rPr lang="en-US" sz="1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	Recognized need of key targets and supported practices &amp; support transition, risk management</a:t>
            </a:r>
          </a:p>
          <a:p>
            <a:r>
              <a:rPr lang="en-US" sz="1400" b="1" dirty="0">
                <a:solidFill>
                  <a:srgbClr val="3FA2DA"/>
                </a:solidFill>
              </a:rPr>
              <a:t>	</a:t>
            </a:r>
            <a:r>
              <a:rPr lang="en-US" sz="14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Developing infrastructure to reduce grower burden &amp; increase grower participation</a:t>
            </a:r>
            <a:endParaRPr lang="en-US" sz="1800" b="1" i="1" dirty="0">
              <a:solidFill>
                <a:schemeClr val="accent3">
                  <a:lumMod val="95000"/>
                  <a:lumOff val="5000"/>
                </a:schemeClr>
              </a:solidFill>
            </a:endParaRPr>
          </a:p>
          <a:p>
            <a:r>
              <a:rPr lang="en-US" sz="1800" b="1" dirty="0">
                <a:solidFill>
                  <a:srgbClr val="3FA2DA"/>
                </a:solidFill>
              </a:rPr>
              <a:t>IPM research investment stagnant </a:t>
            </a:r>
          </a:p>
          <a:p>
            <a:r>
              <a:rPr lang="en-US" sz="1800" b="1" dirty="0">
                <a:solidFill>
                  <a:srgbClr val="3FA2DA"/>
                </a:solidFill>
              </a:rPr>
              <a:t>	</a:t>
            </a:r>
            <a:r>
              <a:rPr lang="en-US" sz="1600" b="1" i="1" dirty="0">
                <a:solidFill>
                  <a:schemeClr val="accent3">
                    <a:lumMod val="95000"/>
                    <a:lumOff val="5000"/>
                  </a:schemeClr>
                </a:solidFill>
              </a:rPr>
              <a:t>Tackling “all the above” will establish relevance &amp; create funding opportunities</a:t>
            </a:r>
            <a:endParaRPr lang="en-US" sz="1600" b="1" dirty="0">
              <a:solidFill>
                <a:srgbClr val="3FA2DA"/>
              </a:solidFill>
            </a:endParaRPr>
          </a:p>
          <a:p>
            <a:r>
              <a:rPr lang="en-US" sz="1800" b="1" dirty="0">
                <a:solidFill>
                  <a:srgbClr val="3FA2DA"/>
                </a:solidFill>
              </a:rPr>
              <a:t>	</a:t>
            </a:r>
          </a:p>
          <a:p>
            <a:endParaRPr lang="en-US" sz="1800" b="1" dirty="0">
              <a:solidFill>
                <a:srgbClr val="3FA2DA"/>
              </a:solidFill>
            </a:endParaRP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405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6EB36-6F20-4C6F-AE6C-FF3124DB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IPM Alliance: </a:t>
            </a:r>
            <a:r>
              <a:rPr lang="en-US" sz="3200" i="1" dirty="0"/>
              <a:t>A Public-Private Partnership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F20B1-083E-4010-A6C9-C4D970DE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1141666"/>
            <a:ext cx="10515600" cy="5017395"/>
          </a:xfrm>
        </p:spPr>
        <p:txBody>
          <a:bodyPr>
            <a:noAutofit/>
          </a:bodyPr>
          <a:lstStyle/>
          <a:p>
            <a:endParaRPr lang="en-US" sz="1800" b="1" dirty="0">
              <a:solidFill>
                <a:srgbClr val="3FA2DA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FA2DA"/>
                </a:solidFill>
              </a:rPr>
              <a:t>Identify Knowledge Gaps 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FA2DA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FA2DA"/>
                </a:solidFill>
              </a:rPr>
              <a:t>Sponsor, and advocate for, research to fill said Knowledge Gaps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FA2DA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FA2DA"/>
                </a:solidFill>
              </a:rPr>
              <a:t>Integration of new technologies—Sustained and Harmonized Dialogue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FA2DA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FA2DA"/>
                </a:solidFill>
              </a:rPr>
              <a:t>Establish valuations for ecosystem services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endParaRPr lang="en-US" sz="2400" b="1" dirty="0">
              <a:solidFill>
                <a:srgbClr val="3FA2DA"/>
              </a:solidFill>
            </a:endParaRP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3FA2DA"/>
                </a:solidFill>
              </a:rPr>
              <a:t>Initial Plan:  5-Years, $10M</a:t>
            </a:r>
          </a:p>
          <a:p>
            <a:endParaRPr lang="en-US" sz="2400" b="1" dirty="0">
              <a:solidFill>
                <a:srgbClr val="3FA2DA"/>
              </a:solidFill>
            </a:endParaRPr>
          </a:p>
          <a:p>
            <a:endParaRPr lang="en-US" sz="2400" b="1" dirty="0">
              <a:solidFill>
                <a:srgbClr val="3FA2DA"/>
              </a:solidFill>
            </a:endParaRPr>
          </a:p>
          <a:p>
            <a:endParaRPr lang="en-US" b="1" dirty="0">
              <a:solidFill>
                <a:srgbClr val="3FA2DA"/>
              </a:solidFill>
            </a:endParaRPr>
          </a:p>
          <a:p>
            <a:endParaRPr lang="en-US" b="1" dirty="0">
              <a:solidFill>
                <a:srgbClr val="3FA2DA"/>
              </a:solidFill>
            </a:endParaRPr>
          </a:p>
          <a:p>
            <a:r>
              <a:rPr lang="en-US" sz="1800" b="1" dirty="0">
                <a:solidFill>
                  <a:srgbClr val="3FA2DA"/>
                </a:solidFill>
              </a:rPr>
              <a:t>	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043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7246C-3782-4BB7-9DE0-E8A0F614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to the Panel Discussion…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5AB7-30EC-4490-A047-077E33D1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rgbClr val="3FA2DA"/>
                </a:solidFill>
              </a:rPr>
              <a:t>Keith Pitts</a:t>
            </a:r>
          </a:p>
          <a:p>
            <a:pPr algn="ctr"/>
            <a:r>
              <a:rPr lang="en-US" sz="2000" dirty="0" err="1"/>
              <a:t>ProFarm</a:t>
            </a:r>
            <a:r>
              <a:rPr lang="en-US" sz="2000" dirty="0"/>
              <a:t> Group</a:t>
            </a:r>
          </a:p>
          <a:p>
            <a:pPr algn="ctr"/>
            <a:r>
              <a:rPr lang="en-US" sz="2000" dirty="0" err="1"/>
              <a:t>Bioceres</a:t>
            </a:r>
            <a:r>
              <a:rPr lang="en-US" sz="2000" dirty="0"/>
              <a:t> Crop Solutions</a:t>
            </a:r>
          </a:p>
          <a:p>
            <a:pPr algn="ctr"/>
            <a:endParaRPr lang="en-US" dirty="0"/>
          </a:p>
          <a:p>
            <a:pPr algn="ctr"/>
            <a:r>
              <a:rPr lang="en-US" sz="2400" dirty="0">
                <a:hlinkClick r:id="rId2"/>
              </a:rPr>
              <a:t>kpitts@profarmgroup.com</a:t>
            </a:r>
            <a:endParaRPr lang="en-US" sz="2400" dirty="0"/>
          </a:p>
          <a:p>
            <a:pPr algn="ctr"/>
            <a:r>
              <a:rPr lang="en-US" sz="2400" dirty="0"/>
              <a:t>(240) 463-4357</a:t>
            </a:r>
          </a:p>
        </p:txBody>
      </p:sp>
    </p:spTree>
    <p:extLst>
      <p:ext uri="{BB962C8B-B14F-4D97-AF65-F5344CB8AC3E}">
        <p14:creationId xmlns:p14="http://schemas.microsoft.com/office/powerpoint/2010/main" val="1459711196"/>
      </p:ext>
    </p:extLst>
  </p:cSld>
  <p:clrMapOvr>
    <a:masterClrMapping/>
  </p:clrMapOvr>
</p:sld>
</file>

<file path=ppt/theme/theme1.xml><?xml version="1.0" encoding="utf-8"?>
<a:theme xmlns:a="http://schemas.openxmlformats.org/drawingml/2006/main" name="Marrone Bio Custom Layout V2">
  <a:themeElements>
    <a:clrScheme name="Custom 1">
      <a:dk1>
        <a:srgbClr val="00B0F0"/>
      </a:dk1>
      <a:lt1>
        <a:srgbClr val="FFFFFF"/>
      </a:lt1>
      <a:dk2>
        <a:srgbClr val="9FA093"/>
      </a:dk2>
      <a:lt2>
        <a:srgbClr val="FFFFFF"/>
      </a:lt2>
      <a:accent1>
        <a:srgbClr val="00B0F0"/>
      </a:accent1>
      <a:accent2>
        <a:srgbClr val="95C23D"/>
      </a:accent2>
      <a:accent3>
        <a:srgbClr val="000000"/>
      </a:accent3>
      <a:accent4>
        <a:srgbClr val="137BA8"/>
      </a:accent4>
      <a:accent5>
        <a:srgbClr val="6B8C3B"/>
      </a:accent5>
      <a:accent6>
        <a:srgbClr val="9FA093"/>
      </a:accent6>
      <a:hlink>
        <a:srgbClr val="00B0F0"/>
      </a:hlink>
      <a:folHlink>
        <a:srgbClr val="137BA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II Blank Template with Examples FINAL" id="{276305CC-F11B-8146-8530-20FA1D687989}" vid="{E2766755-F46C-F54C-AE6C-4B3E541161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2012</TotalTime>
  <Words>349</Words>
  <Application>Microsoft Macintosh PowerPoint</Application>
  <PresentationFormat>Widescreen</PresentationFormat>
  <Paragraphs>68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Courier New</vt:lpstr>
      <vt:lpstr>Marrone Bio Custom Layout V2</vt:lpstr>
      <vt:lpstr>PowerPoint Presentation</vt:lpstr>
      <vt:lpstr>The Challenges</vt:lpstr>
      <vt:lpstr>The Opportunities</vt:lpstr>
      <vt:lpstr>The IPM Alliance: A Public-Private Partnership</vt:lpstr>
      <vt:lpstr>On to the Panel Discussion…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Keyser</dc:creator>
  <cp:lastModifiedBy>Keith Pitts</cp:lastModifiedBy>
  <cp:revision>60</cp:revision>
  <dcterms:created xsi:type="dcterms:W3CDTF">2020-12-01T00:23:53Z</dcterms:created>
  <dcterms:modified xsi:type="dcterms:W3CDTF">2023-10-19T12:08:36Z</dcterms:modified>
</cp:coreProperties>
</file>