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9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iOlpsBCGyMS3cYN4dsVJ7hTM9C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5584ED-AABF-49C1-B7B0-DCF84B7B7BE2}">
  <a:tblStyle styleId="{165584ED-AABF-49C1-B7B0-DCF84B7B7B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F118FD-9A29-4CFC-B0B8-EFADE5E411B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8"/>
    <p:restoredTop sz="89893"/>
  </p:normalViewPr>
  <p:slideViewPr>
    <p:cSldViewPr snapToGrid="0" snapToObjects="1">
      <p:cViewPr varScale="1">
        <p:scale>
          <a:sx n="128" d="100"/>
          <a:sy n="128" d="100"/>
        </p:scale>
        <p:origin x="13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8a1ea20acc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000000"/>
                </a:solidFill>
                <a:effectLst/>
                <a:latin typeface="Calibri" panose="020F0502020204030204" pitchFamily="34" charset="0"/>
              </a:rPr>
              <a:t>While travel expenses are important to point out (rising costs and no program funding increases) I wonder if also pointing out cost of living increases and need for offering competitive salaries for recruiting and retaining talent could be a point here?</a:t>
            </a:r>
            <a:endParaRPr dirty="0"/>
          </a:p>
        </p:txBody>
      </p:sp>
      <p:sp>
        <p:nvSpPr>
          <p:cNvPr id="144" name="Google Shape;144;g28a1ea20acc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000000"/>
                </a:solidFill>
                <a:effectLst/>
                <a:latin typeface="Calibri" panose="020F0502020204030204" pitchFamily="34" charset="0"/>
              </a:rPr>
              <a:t>Good to understand how many of these grads get jobs in their fields or take other positions due to lack of good paying positions or other reasons.</a:t>
            </a:r>
            <a:endParaRPr dirty="0"/>
          </a:p>
        </p:txBody>
      </p:sp>
      <p:sp>
        <p:nvSpPr>
          <p:cNvPr id="154" name="Google Shape;15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000000"/>
                </a:solidFill>
                <a:effectLst/>
                <a:latin typeface="Calibri" panose="020F0502020204030204" pitchFamily="34" charset="0"/>
              </a:rPr>
              <a:t>Why is there such a lack of comms staff? Due to lack of funding to pay for these positions?</a:t>
            </a:r>
            <a:endParaRPr dirty="0"/>
          </a:p>
        </p:txBody>
      </p:sp>
      <p:sp>
        <p:nvSpPr>
          <p:cNvPr id="163" name="Google Shape;1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34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8a1ea20acc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8a1ea20acc_1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a1ea20acc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28a1ea20acc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8b9201a701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8b9201a70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8b9201a7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8b9201a70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b9201a7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Does the south rely less on forecasting since they have so many people hired to be out scouting?</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8" name="Google Shape;278;g28b9201a701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b9201a70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8b9201a701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8a1ea20acc_1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000000"/>
                </a:solidFill>
                <a:effectLst/>
                <a:latin typeface="Calibri" panose="020F0502020204030204" pitchFamily="34" charset="0"/>
              </a:rPr>
              <a:t>Due to so many individual websites, videos, </a:t>
            </a:r>
            <a:r>
              <a:rPr lang="en-US" b="0" i="0" u="none" strike="noStrike" dirty="0" err="1">
                <a:solidFill>
                  <a:srgbClr val="000000"/>
                </a:solidFill>
                <a:effectLst/>
                <a:latin typeface="Calibri" panose="020F0502020204030204" pitchFamily="34" charset="0"/>
              </a:rPr>
              <a:t>etc</a:t>
            </a:r>
            <a:r>
              <a:rPr lang="en-US" b="0" i="0" u="none" strike="noStrike" dirty="0">
                <a:solidFill>
                  <a:srgbClr val="000000"/>
                </a:solidFill>
                <a:effectLst/>
                <a:latin typeface="Calibri" panose="020F0502020204030204" pitchFamily="34" charset="0"/>
              </a:rPr>
              <a:t>…how does the targeted audience find the information they need? Is this one of your points here (especially seeing that some of the websites are not maintained an have outdated information)? If so, perhaps this a weakness that can be identified on slide 28?</a:t>
            </a:r>
            <a:endParaRPr dirty="0"/>
          </a:p>
        </p:txBody>
      </p:sp>
      <p:sp>
        <p:nvSpPr>
          <p:cNvPr id="294" name="Google Shape;294;g28a1ea20acc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a1ea20acc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28a1ea20acc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a1ea20acc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28a1ea20acc_1_1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8a1ea20acc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g28a1ea20acc_1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8a1ea20acc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28a1ea20acc_1_1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a1ea20acc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g28a1ea20acc_1_1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8a1ea20acc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g28a1ea20acc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a1ea20acc_1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a1ea20ac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a1ea20acc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a1ea20ac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a1ea20acc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8a1ea20ac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u="none" strike="noStrike" dirty="0">
                <a:solidFill>
                  <a:srgbClr val="000000"/>
                </a:solidFill>
                <a:effectLst/>
                <a:latin typeface="Calibri" panose="020F0502020204030204" pitchFamily="34" charset="0"/>
              </a:rPr>
              <a:t>What are the 26 programs doing differently that may be impactful in receiving significantly higher state support compared to the other 25 institutions? Is an opportunity to evaluate factors (strategic education of key stakeholders)? </a:t>
            </a:r>
            <a:endParaRPr dirty="0"/>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bls.gov/data/inflation_calculator.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275811" y="191397"/>
            <a:ext cx="6390032" cy="48841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a:latin typeface="Calibri"/>
                <a:ea typeface="Calibri"/>
                <a:cs typeface="Calibri"/>
                <a:sym typeface="Calibri"/>
              </a:rPr>
              <a:t>Identifying the Foundation of the IPM Network – Laying the Groundwork for Growth</a:t>
            </a:r>
            <a:endParaRPr/>
          </a:p>
        </p:txBody>
      </p:sp>
      <p:pic>
        <p:nvPicPr>
          <p:cNvPr id="85" name="Google Shape;85;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63798" y="188843"/>
            <a:ext cx="5143500" cy="6480313"/>
          </a:xfrm>
          <a:prstGeom prst="rect">
            <a:avLst/>
          </a:prstGeom>
          <a:noFill/>
          <a:ln>
            <a:noFill/>
          </a:ln>
        </p:spPr>
      </p:pic>
      <p:sp>
        <p:nvSpPr>
          <p:cNvPr id="86" name="Google Shape;86;p1"/>
          <p:cNvSpPr txBox="1"/>
          <p:nvPr/>
        </p:nvSpPr>
        <p:spPr>
          <a:xfrm>
            <a:off x="381828" y="5440634"/>
            <a:ext cx="62841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dk1"/>
                </a:solidFill>
                <a:latin typeface="Calibri"/>
                <a:ea typeface="Calibri"/>
                <a:cs typeface="Calibri"/>
                <a:sym typeface="Calibri"/>
              </a:rPr>
              <a:t>Daren Mueller, Laura Iles, Carol Pilcher</a:t>
            </a:r>
            <a:r>
              <a:rPr lang="en-US" sz="2800">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Roger Magarey and lots of other people</a:t>
            </a:r>
            <a:endParaRPr/>
          </a:p>
        </p:txBody>
      </p:sp>
      <p:sp>
        <p:nvSpPr>
          <p:cNvPr id="87" name="Google Shape;87;p1"/>
          <p:cNvSpPr txBox="1"/>
          <p:nvPr/>
        </p:nvSpPr>
        <p:spPr>
          <a:xfrm>
            <a:off x="8227025" y="7043525"/>
            <a:ext cx="677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88" name="Google Shape;88;p1"/>
          <p:cNvSpPr txBox="1"/>
          <p:nvPr/>
        </p:nvSpPr>
        <p:spPr>
          <a:xfrm>
            <a:off x="6863800" y="6268950"/>
            <a:ext cx="174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Soybean Gall Midge</a:t>
            </a:r>
            <a:endParaRPr>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8a1ea20acc_1_96"/>
          <p:cNvSpPr txBox="1"/>
          <p:nvPr/>
        </p:nvSpPr>
        <p:spPr>
          <a:xfrm>
            <a:off x="1374900" y="1449550"/>
            <a:ext cx="9373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Funding is not keeping up with cost of doing business</a:t>
            </a:r>
            <a:endParaRPr sz="2800">
              <a:latin typeface="Calibri"/>
              <a:ea typeface="Calibri"/>
              <a:cs typeface="Calibri"/>
              <a:sym typeface="Calibri"/>
            </a:endParaRPr>
          </a:p>
        </p:txBody>
      </p:sp>
      <p:sp>
        <p:nvSpPr>
          <p:cNvPr id="147" name="Google Shape;147;g28a1ea20acc_1_96"/>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sp>
        <p:nvSpPr>
          <p:cNvPr id="148" name="Google Shape;148;g28a1ea20acc_1_96"/>
          <p:cNvSpPr txBox="1"/>
          <p:nvPr/>
        </p:nvSpPr>
        <p:spPr>
          <a:xfrm>
            <a:off x="449525" y="5948712"/>
            <a:ext cx="5687925"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latin typeface="Calibri"/>
                <a:ea typeface="Calibri"/>
                <a:cs typeface="Calibri"/>
                <a:sym typeface="Calibri"/>
              </a:rPr>
              <a:t>APS meeting, 4 nights in hotel with weekly car rental</a:t>
            </a:r>
            <a:endParaRPr sz="2000" dirty="0">
              <a:latin typeface="Calibri"/>
              <a:ea typeface="Calibri"/>
              <a:cs typeface="Calibri"/>
              <a:sym typeface="Calibri"/>
            </a:endParaRPr>
          </a:p>
        </p:txBody>
      </p:sp>
      <p:pic>
        <p:nvPicPr>
          <p:cNvPr id="149" name="Google Shape;149;g28a1ea20acc_1_96"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8600" y="2182000"/>
            <a:ext cx="6123075" cy="3781001"/>
          </a:xfrm>
          <a:prstGeom prst="rect">
            <a:avLst/>
          </a:prstGeom>
          <a:noFill/>
          <a:ln>
            <a:noFill/>
          </a:ln>
        </p:spPr>
      </p:pic>
      <p:sp>
        <p:nvSpPr>
          <p:cNvPr id="150" name="Google Shape;150;g28a1ea20acc_1_96"/>
          <p:cNvSpPr txBox="1"/>
          <p:nvPr/>
        </p:nvSpPr>
        <p:spPr>
          <a:xfrm>
            <a:off x="8913375" y="5924325"/>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u="sng">
                <a:solidFill>
                  <a:schemeClr val="hlink"/>
                </a:solidFill>
                <a:hlinkClick r:id="rId4"/>
              </a:rPr>
              <a:t>https://www.bls.gov/data/inflation_calculator.htm</a:t>
            </a:r>
            <a:endParaRPr/>
          </a:p>
        </p:txBody>
      </p:sp>
      <p:pic>
        <p:nvPicPr>
          <p:cNvPr id="151" name="Google Shape;151;g28a1ea20acc_1_96" title="Chart"/>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351675" y="2219525"/>
            <a:ext cx="5687925" cy="3781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p:nvPr/>
        </p:nvSpPr>
        <p:spPr>
          <a:xfrm>
            <a:off x="2708100" y="1523150"/>
            <a:ext cx="6775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a:latin typeface="Calibri"/>
                <a:ea typeface="Calibri"/>
                <a:cs typeface="Calibri"/>
                <a:sym typeface="Calibri"/>
              </a:rPr>
              <a:t>Training the next generation</a:t>
            </a:r>
            <a:endParaRPr sz="2400" b="1">
              <a:latin typeface="Calibri"/>
              <a:ea typeface="Calibri"/>
              <a:cs typeface="Calibri"/>
              <a:sym typeface="Calibri"/>
            </a:endParaRPr>
          </a:p>
        </p:txBody>
      </p:sp>
      <p:sp>
        <p:nvSpPr>
          <p:cNvPr id="157" name="Google Shape;157;p21"/>
          <p:cNvSpPr txBox="1"/>
          <p:nvPr/>
        </p:nvSpPr>
        <p:spPr>
          <a:xfrm>
            <a:off x="3116875" y="6084050"/>
            <a:ext cx="6775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Approximately 20% of programs did not fill out this information</a:t>
            </a:r>
            <a:endParaRPr sz="1800">
              <a:latin typeface="Calibri"/>
              <a:ea typeface="Calibri"/>
              <a:cs typeface="Calibri"/>
              <a:sym typeface="Calibri"/>
            </a:endParaRPr>
          </a:p>
        </p:txBody>
      </p:sp>
      <p:pic>
        <p:nvPicPr>
          <p:cNvPr id="158" name="Google Shape;158;p21" title="Points scored"/>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90750" y="2194225"/>
            <a:ext cx="6137109" cy="3794788"/>
          </a:xfrm>
          <a:prstGeom prst="rect">
            <a:avLst/>
          </a:prstGeom>
          <a:noFill/>
          <a:ln>
            <a:noFill/>
          </a:ln>
        </p:spPr>
      </p:pic>
      <p:pic>
        <p:nvPicPr>
          <p:cNvPr id="159" name="Google Shape;159;p21" title="Chart"/>
          <p:cNvPicPr preferRelativeResize="0"/>
          <p:nvPr/>
        </p:nvPicPr>
        <p:blipFill>
          <a:blip r:embed="rId4">
            <a:alphaModFix/>
          </a:blip>
          <a:stretch>
            <a:fillRect/>
          </a:stretch>
        </p:blipFill>
        <p:spPr>
          <a:xfrm>
            <a:off x="152400" y="2305850"/>
            <a:ext cx="5796600" cy="3591515"/>
          </a:xfrm>
          <a:prstGeom prst="rect">
            <a:avLst/>
          </a:prstGeom>
          <a:noFill/>
          <a:ln>
            <a:noFill/>
          </a:ln>
        </p:spPr>
      </p:pic>
      <p:sp>
        <p:nvSpPr>
          <p:cNvPr id="160" name="Google Shape;160;p21"/>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5" name="Google Shape;165;p15"/>
          <p:cNvGraphicFramePr/>
          <p:nvPr>
            <p:extLst>
              <p:ext uri="{D42A27DB-BD31-4B8C-83A1-F6EECF244321}">
                <p14:modId xmlns:p14="http://schemas.microsoft.com/office/powerpoint/2010/main" val="3581053548"/>
              </p:ext>
            </p:extLst>
          </p:nvPr>
        </p:nvGraphicFramePr>
        <p:xfrm>
          <a:off x="596779" y="1608290"/>
          <a:ext cx="10998450" cy="4898000"/>
        </p:xfrm>
        <a:graphic>
          <a:graphicData uri="http://schemas.openxmlformats.org/drawingml/2006/table">
            <a:tbl>
              <a:tblPr firstRow="1" bandRow="1">
                <a:noFill/>
                <a:tableStyleId>{77F118FD-9A29-4CFC-B0B8-EFADE5E411B2}</a:tableStyleId>
              </a:tblPr>
              <a:tblGrid>
                <a:gridCol w="5499225">
                  <a:extLst>
                    <a:ext uri="{9D8B030D-6E8A-4147-A177-3AD203B41FA5}">
                      <a16:colId xmlns:a16="http://schemas.microsoft.com/office/drawing/2014/main" val="20000"/>
                    </a:ext>
                  </a:extLst>
                </a:gridCol>
                <a:gridCol w="5499225">
                  <a:extLst>
                    <a:ext uri="{9D8B030D-6E8A-4147-A177-3AD203B41FA5}">
                      <a16:colId xmlns:a16="http://schemas.microsoft.com/office/drawing/2014/main" val="20001"/>
                    </a:ext>
                  </a:extLst>
                </a:gridCol>
              </a:tblGrid>
              <a:tr h="2449000">
                <a:tc>
                  <a:txBody>
                    <a:bodyPr/>
                    <a:lstStyle/>
                    <a:p>
                      <a:pPr marL="0" marR="0" lvl="0" indent="0" algn="l" rtl="0">
                        <a:spcBef>
                          <a:spcPts val="0"/>
                        </a:spcBef>
                        <a:spcAft>
                          <a:spcPts val="0"/>
                        </a:spcAft>
                        <a:buNone/>
                      </a:pPr>
                      <a:r>
                        <a:rPr lang="en-US" sz="2000" u="none" strike="noStrike" cap="none" dirty="0">
                          <a:solidFill>
                            <a:schemeClr val="dk1"/>
                          </a:solidFill>
                        </a:rPr>
                        <a:t>Strengths</a:t>
                      </a:r>
                      <a:endParaRPr sz="2000" dirty="0"/>
                    </a:p>
                    <a:p>
                      <a:pPr marL="285750" marR="0" lvl="0" indent="-298450" algn="l" rtl="0">
                        <a:spcBef>
                          <a:spcPts val="0"/>
                        </a:spcBef>
                        <a:spcAft>
                          <a:spcPts val="0"/>
                        </a:spcAft>
                        <a:buClr>
                          <a:schemeClr val="dk1"/>
                        </a:buClr>
                        <a:buSzPts val="2000"/>
                        <a:buFont typeface="Arial"/>
                        <a:buChar char="•"/>
                      </a:pPr>
                      <a:r>
                        <a:rPr lang="en-US" sz="2000" b="0" dirty="0">
                          <a:solidFill>
                            <a:schemeClr val="dk1"/>
                          </a:solidFill>
                        </a:rPr>
                        <a:t>1000+ IPM specialists across the network</a:t>
                      </a:r>
                      <a:endParaRPr sz="2000" b="0" dirty="0">
                        <a:solidFill>
                          <a:schemeClr val="dk1"/>
                        </a:solidFill>
                      </a:endParaRPr>
                    </a:p>
                    <a:p>
                      <a:pPr marL="285750" marR="0" lvl="0" indent="-298450" algn="l" rtl="0">
                        <a:spcBef>
                          <a:spcPts val="0"/>
                        </a:spcBef>
                        <a:spcAft>
                          <a:spcPts val="0"/>
                        </a:spcAft>
                        <a:buClr>
                          <a:schemeClr val="dk1"/>
                        </a:buClr>
                        <a:buSzPts val="2000"/>
                        <a:buChar char="•"/>
                      </a:pPr>
                      <a:r>
                        <a:rPr lang="en-US" sz="2000" b="0" dirty="0">
                          <a:solidFill>
                            <a:schemeClr val="dk1"/>
                          </a:solidFill>
                        </a:rPr>
                        <a:t>Stable funding - at least it is not going down 😁</a:t>
                      </a:r>
                      <a:endParaRPr sz="2000" b="0" dirty="0">
                        <a:solidFill>
                          <a:schemeClr val="dk1"/>
                        </a:solidFill>
                      </a:endParaRPr>
                    </a:p>
                  </a:txBody>
                  <a:tcPr marL="91450" marR="91450" marT="45725" marB="45725">
                    <a:solidFill>
                      <a:srgbClr val="86C46B">
                        <a:alpha val="67000"/>
                      </a:srgbClr>
                    </a:solidFill>
                  </a:tcPr>
                </a:tc>
                <a:tc>
                  <a:txBody>
                    <a:bodyPr/>
                    <a:lstStyle/>
                    <a:p>
                      <a:pPr marL="0" marR="0" lvl="0" indent="0" algn="l" rtl="0">
                        <a:spcBef>
                          <a:spcPts val="0"/>
                        </a:spcBef>
                        <a:spcAft>
                          <a:spcPts val="0"/>
                        </a:spcAft>
                        <a:buNone/>
                      </a:pPr>
                      <a:r>
                        <a:rPr lang="en-US" sz="2000">
                          <a:solidFill>
                            <a:schemeClr val="dk1"/>
                          </a:solidFill>
                        </a:rPr>
                        <a:t>Weaknesses</a:t>
                      </a:r>
                      <a:endParaRPr sz="2000"/>
                    </a:p>
                    <a:p>
                      <a:pPr marL="285750" marR="0" lvl="0" indent="-298450" algn="l" rtl="0">
                        <a:spcBef>
                          <a:spcPts val="0"/>
                        </a:spcBef>
                        <a:spcAft>
                          <a:spcPts val="0"/>
                        </a:spcAft>
                        <a:buClr>
                          <a:schemeClr val="dk1"/>
                        </a:buClr>
                        <a:buSzPts val="2000"/>
                        <a:buFont typeface="Arial"/>
                        <a:buChar char="•"/>
                      </a:pPr>
                      <a:r>
                        <a:rPr lang="en-US" sz="2000" b="0">
                          <a:solidFill>
                            <a:schemeClr val="dk1"/>
                          </a:solidFill>
                        </a:rPr>
                        <a:t>Lack of support staff - communications, evaluation</a:t>
                      </a:r>
                      <a:endParaRPr sz="2000" b="0">
                        <a:solidFill>
                          <a:schemeClr val="dk1"/>
                        </a:solidFill>
                      </a:endParaRPr>
                    </a:p>
                    <a:p>
                      <a:pPr marL="285750" marR="0" lvl="0" indent="-298450" algn="l" rtl="0">
                        <a:spcBef>
                          <a:spcPts val="0"/>
                        </a:spcBef>
                        <a:spcAft>
                          <a:spcPts val="0"/>
                        </a:spcAft>
                        <a:buClr>
                          <a:schemeClr val="dk1"/>
                        </a:buClr>
                        <a:buSzPts val="2000"/>
                        <a:buFont typeface="Arial"/>
                        <a:buChar char="•"/>
                      </a:pPr>
                      <a:r>
                        <a:rPr lang="en-US" sz="2000" b="0">
                          <a:solidFill>
                            <a:schemeClr val="dk1"/>
                          </a:solidFill>
                        </a:rPr>
                        <a:t>Flat-level funding does not account for inflation</a:t>
                      </a:r>
                      <a:endParaRPr sz="2000" b="0">
                        <a:solidFill>
                          <a:schemeClr val="dk1"/>
                        </a:solidFill>
                      </a:endParaRPr>
                    </a:p>
                    <a:p>
                      <a:pPr marL="0" marR="0" lvl="0" indent="0" algn="l" rtl="0">
                        <a:spcBef>
                          <a:spcPts val="0"/>
                        </a:spcBef>
                        <a:spcAft>
                          <a:spcPts val="0"/>
                        </a:spcAft>
                        <a:buNone/>
                      </a:pPr>
                      <a:endParaRPr sz="2000" b="0">
                        <a:solidFill>
                          <a:schemeClr val="dk1"/>
                        </a:solidFill>
                      </a:endParaRPr>
                    </a:p>
                    <a:p>
                      <a:pPr marL="0" marR="0" lvl="0" indent="0" algn="l" rtl="0">
                        <a:spcBef>
                          <a:spcPts val="0"/>
                        </a:spcBef>
                        <a:spcAft>
                          <a:spcPts val="0"/>
                        </a:spcAft>
                        <a:buNone/>
                      </a:pPr>
                      <a:endParaRPr sz="2000" b="0">
                        <a:solidFill>
                          <a:schemeClr val="dk1"/>
                        </a:solidFill>
                      </a:endParaRPr>
                    </a:p>
                  </a:txBody>
                  <a:tcPr marL="91450" marR="91450" marT="45725" marB="45725">
                    <a:solidFill>
                      <a:srgbClr val="86C46B">
                        <a:alpha val="67000"/>
                      </a:srgbClr>
                    </a:solidFill>
                  </a:tcPr>
                </a:tc>
                <a:extLst>
                  <a:ext uri="{0D108BD9-81ED-4DB2-BD59-A6C34878D82A}">
                    <a16:rowId xmlns:a16="http://schemas.microsoft.com/office/drawing/2014/main" val="10000"/>
                  </a:ext>
                </a:extLst>
              </a:tr>
              <a:tr h="2449000">
                <a:tc>
                  <a:txBody>
                    <a:bodyPr/>
                    <a:lstStyle/>
                    <a:p>
                      <a:pPr marL="0" marR="0" lvl="0" indent="0" algn="l" rtl="0">
                        <a:spcBef>
                          <a:spcPts val="0"/>
                        </a:spcBef>
                        <a:spcAft>
                          <a:spcPts val="0"/>
                        </a:spcAft>
                        <a:buNone/>
                      </a:pPr>
                      <a:r>
                        <a:rPr lang="en-US" sz="2000" b="1">
                          <a:solidFill>
                            <a:schemeClr val="dk1"/>
                          </a:solidFill>
                        </a:rPr>
                        <a:t>Opportunities</a:t>
                      </a:r>
                      <a:endParaRPr sz="2000"/>
                    </a:p>
                    <a:p>
                      <a:pPr marL="285750" marR="0" lvl="0" indent="-298450" algn="l" rtl="0">
                        <a:spcBef>
                          <a:spcPts val="0"/>
                        </a:spcBef>
                        <a:spcAft>
                          <a:spcPts val="0"/>
                        </a:spcAft>
                        <a:buClr>
                          <a:schemeClr val="dk1"/>
                        </a:buClr>
                        <a:buSzPts val="2000"/>
                        <a:buFont typeface="Arial"/>
                        <a:buChar char="•"/>
                      </a:pPr>
                      <a:r>
                        <a:rPr lang="en-US" sz="2000"/>
                        <a:t>Re-imagine what constitutes an “IPM specialist” - train the basics of IPM in new disciplines</a:t>
                      </a:r>
                      <a:r>
                        <a:rPr lang="en-US" sz="2000">
                          <a:solidFill>
                            <a:schemeClr val="dk1"/>
                          </a:solidFill>
                        </a:rPr>
                        <a:t> </a:t>
                      </a:r>
                      <a:endParaRPr sz="2000">
                        <a:solidFill>
                          <a:schemeClr val="dk1"/>
                        </a:solidFill>
                      </a:endParaRPr>
                    </a:p>
                    <a:p>
                      <a:pPr marL="285750" marR="0" lvl="0" indent="-298450" algn="l" rtl="0">
                        <a:spcBef>
                          <a:spcPts val="0"/>
                        </a:spcBef>
                        <a:spcAft>
                          <a:spcPts val="0"/>
                        </a:spcAft>
                        <a:buSzPts val="2000"/>
                        <a:buChar char="•"/>
                      </a:pPr>
                      <a:r>
                        <a:rPr lang="en-US" sz="2000"/>
                        <a:t>Better communicate need for support to university administration, commodity groups, and state legislature</a:t>
                      </a:r>
                      <a:endParaRPr sz="2000"/>
                    </a:p>
                  </a:txBody>
                  <a:tcPr marL="91450" marR="91450" marT="45725" marB="45725">
                    <a:solidFill>
                      <a:srgbClr val="86C46B">
                        <a:alpha val="67000"/>
                      </a:srgbClr>
                    </a:solidFill>
                  </a:tcPr>
                </a:tc>
                <a:tc>
                  <a:txBody>
                    <a:bodyPr/>
                    <a:lstStyle/>
                    <a:p>
                      <a:pPr marL="0" marR="0" lvl="0" indent="0" algn="l" rtl="0">
                        <a:spcBef>
                          <a:spcPts val="0"/>
                        </a:spcBef>
                        <a:spcAft>
                          <a:spcPts val="0"/>
                        </a:spcAft>
                        <a:buNone/>
                      </a:pPr>
                      <a:r>
                        <a:rPr lang="en-US" sz="2000" b="1" dirty="0">
                          <a:solidFill>
                            <a:schemeClr val="dk1"/>
                          </a:solidFill>
                        </a:rPr>
                        <a:t>Threats</a:t>
                      </a:r>
                      <a:endParaRPr sz="2000" dirty="0"/>
                    </a:p>
                    <a:p>
                      <a:pPr marL="285750" marR="0" lvl="0" indent="-298450" algn="l" rtl="0">
                        <a:lnSpc>
                          <a:spcPct val="100000"/>
                        </a:lnSpc>
                        <a:spcBef>
                          <a:spcPts val="0"/>
                        </a:spcBef>
                        <a:spcAft>
                          <a:spcPts val="0"/>
                        </a:spcAft>
                        <a:buClr>
                          <a:schemeClr val="dk1"/>
                        </a:buClr>
                        <a:buSzPts val="2000"/>
                        <a:buFont typeface="Arial"/>
                        <a:buChar char="•"/>
                      </a:pPr>
                      <a:r>
                        <a:rPr lang="en-US" sz="2000" dirty="0"/>
                        <a:t>IPM specialists retiring or leaving quicker than being replaced</a:t>
                      </a:r>
                      <a:endParaRPr sz="2000" dirty="0"/>
                    </a:p>
                    <a:p>
                      <a:pPr marL="285750" marR="0" lvl="0" indent="-298450" algn="l" rtl="0">
                        <a:lnSpc>
                          <a:spcPct val="100000"/>
                        </a:lnSpc>
                        <a:spcBef>
                          <a:spcPts val="0"/>
                        </a:spcBef>
                        <a:spcAft>
                          <a:spcPts val="0"/>
                        </a:spcAft>
                        <a:buSzPts val="2000"/>
                        <a:buChar char="•"/>
                      </a:pPr>
                      <a:r>
                        <a:rPr lang="en-US" sz="2000" dirty="0"/>
                        <a:t>With sparse staffing, relationships within the network, and with key partners and stakeholders are weakened</a:t>
                      </a:r>
                      <a:endParaRPr sz="2000" dirty="0"/>
                    </a:p>
                    <a:p>
                      <a:pPr marL="0" marR="0" lvl="0" indent="0" algn="l" rtl="0">
                        <a:spcBef>
                          <a:spcPts val="0"/>
                        </a:spcBef>
                        <a:spcAft>
                          <a:spcPts val="0"/>
                        </a:spcAft>
                        <a:buNone/>
                      </a:pPr>
                      <a:endParaRPr sz="2000" dirty="0">
                        <a:solidFill>
                          <a:schemeClr val="dk1"/>
                        </a:solidFill>
                      </a:endParaRPr>
                    </a:p>
                  </a:txBody>
                  <a:tcPr marL="91450" marR="91450" marT="45725" marB="45725">
                    <a:solidFill>
                      <a:srgbClr val="86C46B">
                        <a:alpha val="67000"/>
                      </a:srgbClr>
                    </a:solidFill>
                  </a:tcPr>
                </a:tc>
                <a:extLst>
                  <a:ext uri="{0D108BD9-81ED-4DB2-BD59-A6C34878D82A}">
                    <a16:rowId xmlns:a16="http://schemas.microsoft.com/office/drawing/2014/main" val="10001"/>
                  </a:ext>
                </a:extLst>
              </a:tr>
            </a:tbl>
          </a:graphicData>
        </a:graphic>
      </p:graphicFrame>
      <p:sp>
        <p:nvSpPr>
          <p:cNvPr id="166" name="Google Shape;166;p15"/>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2" name="Google Shape;172;p6"/>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6341787" y="1435176"/>
            <a:ext cx="5644424" cy="3661016"/>
          </a:xfrm>
          <a:prstGeom prst="rect">
            <a:avLst/>
          </a:prstGeom>
          <a:noFill/>
          <a:ln>
            <a:noFill/>
          </a:ln>
        </p:spPr>
      </p:pic>
      <p:sp>
        <p:nvSpPr>
          <p:cNvPr id="171" name="Google Shape;171;p6"/>
          <p:cNvSpPr txBox="1"/>
          <p:nvPr/>
        </p:nvSpPr>
        <p:spPr>
          <a:xfrm>
            <a:off x="343324" y="1479352"/>
            <a:ext cx="7016122"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0000"/>
                </a:solidFill>
                <a:latin typeface="Calibri" panose="020F0502020204030204" pitchFamily="34" charset="0"/>
                <a:ea typeface="Calibri"/>
                <a:cs typeface="Calibri" panose="020F0502020204030204" pitchFamily="34" charset="0"/>
                <a:sym typeface="Calibri"/>
              </a:rPr>
              <a:t>IPM programs </a:t>
            </a:r>
            <a:endParaRPr sz="2400" dirty="0">
              <a:latin typeface="Calibri" panose="020F0502020204030204" pitchFamily="34" charset="0"/>
              <a:cs typeface="Calibri" panose="020F0502020204030204" pitchFamily="34" charset="0"/>
            </a:endParaRPr>
          </a:p>
          <a:p>
            <a:pPr marL="285750" indent="-285750">
              <a:buSzPts val="2800"/>
              <a:buFont typeface="Arial"/>
              <a:buChar char="•"/>
            </a:pP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EIP funds competitively available through </a:t>
            </a:r>
            <a:b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b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USDA-NIFA CPPM program</a:t>
            </a:r>
            <a:r>
              <a:rPr lang="en-US" sz="2400" dirty="0">
                <a:latin typeface="Calibri" panose="020F0502020204030204" pitchFamily="34" charset="0"/>
                <a:ea typeface="Calibri"/>
                <a:cs typeface="Calibri" panose="020F0502020204030204" pitchFamily="34" charset="0"/>
              </a:rPr>
              <a:t> starting </a:t>
            </a:r>
            <a:r>
              <a:rPr lang="en-US" sz="2400" b="0" i="0" u="none" strike="noStrike" cap="none" dirty="0">
                <a:solidFill>
                  <a:srgbClr val="000000"/>
                </a:solidFill>
                <a:latin typeface="Calibri" panose="020F0502020204030204" pitchFamily="34" charset="0"/>
                <a:ea typeface="Calibri"/>
                <a:cs typeface="Calibri" panose="020F0502020204030204" pitchFamily="34" charset="0"/>
                <a:sym typeface="Calibri"/>
              </a:rPr>
              <a:t>in 2008</a:t>
            </a:r>
          </a:p>
          <a:p>
            <a:pPr marL="285750" indent="-285750">
              <a:buSzPts val="2800"/>
              <a:buFont typeface="Arial"/>
              <a:buChar char="•"/>
            </a:pPr>
            <a:r>
              <a:rPr lang="en-US" sz="2400" dirty="0">
                <a:latin typeface="Calibri" panose="020F0502020204030204" pitchFamily="34" charset="0"/>
                <a:cs typeface="Calibri" panose="020F0502020204030204" pitchFamily="34" charset="0"/>
                <a:sym typeface="Calibri"/>
              </a:rPr>
              <a:t>Confusion still remails if IPM programs should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apply for funds to support infrastructure vs.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projects</a:t>
            </a:r>
          </a:p>
          <a:p>
            <a:pPr marL="285750" indent="-285750">
              <a:buSzPts val="2800"/>
              <a:buFont typeface="Arial"/>
              <a:buChar char="•"/>
            </a:pPr>
            <a:r>
              <a:rPr lang="en-US" sz="2400" dirty="0">
                <a:latin typeface="Calibri" panose="020F0502020204030204" pitchFamily="34" charset="0"/>
                <a:cs typeface="Calibri" panose="020F0502020204030204" pitchFamily="34" charset="0"/>
                <a:sym typeface="Calibri"/>
              </a:rPr>
              <a:t>With flatlined budgets and significant inflation,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IPM coordinators are often unwilling to share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even basic information with one another to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prevent any competition. Essentially, there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exists a disincentive for information sharing as </a:t>
            </a:r>
            <a:br>
              <a:rPr lang="en-US" sz="2400" dirty="0">
                <a:latin typeface="Calibri" panose="020F0502020204030204" pitchFamily="34" charset="0"/>
                <a:cs typeface="Calibri" panose="020F0502020204030204" pitchFamily="34" charset="0"/>
                <a:sym typeface="Calibri"/>
              </a:rPr>
            </a:br>
            <a:r>
              <a:rPr lang="en-US" sz="2400" dirty="0">
                <a:latin typeface="Calibri" panose="020F0502020204030204" pitchFamily="34" charset="0"/>
                <a:cs typeface="Calibri" panose="020F0502020204030204" pitchFamily="34" charset="0"/>
                <a:sym typeface="Calibri"/>
              </a:rPr>
              <a:t>other IPM programs are seen as competitors. </a:t>
            </a:r>
          </a:p>
          <a:p>
            <a:pPr marL="285750" indent="-285750">
              <a:buSzPts val="2800"/>
              <a:buFont typeface="Arial"/>
              <a:buChar char="•"/>
            </a:pPr>
            <a:r>
              <a:rPr lang="en-US" sz="2400" dirty="0">
                <a:latin typeface="Calibri" panose="020F0502020204030204" pitchFamily="34" charset="0"/>
                <a:cs typeface="Calibri" panose="020F0502020204030204" pitchFamily="34" charset="0"/>
              </a:rPr>
              <a:t>Each program identifies their own stakeholders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and IPM needs</a:t>
            </a:r>
          </a:p>
        </p:txBody>
      </p:sp>
      <p:sp>
        <p:nvSpPr>
          <p:cNvPr id="173" name="Google Shape;173;p6"/>
          <p:cNvSpPr txBox="1">
            <a:spLocks noGrp="1"/>
          </p:cNvSpPr>
          <p:nvPr>
            <p:ph type="title"/>
          </p:nvPr>
        </p:nvSpPr>
        <p:spPr>
          <a:xfrm>
            <a:off x="0" y="101350"/>
            <a:ext cx="12192000" cy="1129500"/>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Networks and Stakeholders</a:t>
            </a:r>
            <a:endParaRPr/>
          </a:p>
        </p:txBody>
      </p:sp>
    </p:spTree>
    <p:extLst>
      <p:ext uri="{BB962C8B-B14F-4D97-AF65-F5344CB8AC3E}">
        <p14:creationId xmlns:p14="http://schemas.microsoft.com/office/powerpoint/2010/main" val="184519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p:nvPr/>
        </p:nvSpPr>
        <p:spPr>
          <a:xfrm>
            <a:off x="222654" y="1613900"/>
            <a:ext cx="64326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latin typeface="Calibri"/>
                <a:ea typeface="Calibri"/>
                <a:cs typeface="Calibri"/>
                <a:sym typeface="Calibri"/>
              </a:rPr>
              <a:t>U</a:t>
            </a:r>
            <a:r>
              <a:rPr lang="en-US" sz="2400" b="0" i="0" u="none" strike="noStrike">
                <a:solidFill>
                  <a:srgbClr val="000000"/>
                </a:solidFill>
                <a:latin typeface="Calibri"/>
                <a:ea typeface="Calibri"/>
                <a:cs typeface="Calibri"/>
                <a:sym typeface="Calibri"/>
              </a:rPr>
              <a:t>niversity-based programs</a:t>
            </a:r>
            <a:endParaRPr/>
          </a:p>
          <a:p>
            <a:pPr marL="457200" marR="0" lvl="0" indent="-381000" algn="l" rtl="0">
              <a:spcBef>
                <a:spcPts val="0"/>
              </a:spcBef>
              <a:spcAft>
                <a:spcPts val="0"/>
              </a:spcAft>
              <a:buClr>
                <a:srgbClr val="000000"/>
              </a:buClr>
              <a:buSzPts val="2400"/>
              <a:buFont typeface="Calibri"/>
              <a:buChar char="●"/>
            </a:pPr>
            <a:r>
              <a:rPr lang="en-US" sz="2400" b="0" i="0" u="none" strike="noStrike">
                <a:solidFill>
                  <a:srgbClr val="000000"/>
                </a:solidFill>
                <a:latin typeface="Calibri"/>
                <a:ea typeface="Calibri"/>
                <a:cs typeface="Calibri"/>
                <a:sym typeface="Calibri"/>
              </a:rPr>
              <a:t>Pesticide Safety Education Programs (PSEP)</a:t>
            </a:r>
            <a:endParaRPr/>
          </a:p>
          <a:p>
            <a:pPr marL="457200" marR="0" lvl="0" indent="-381000" algn="l" rtl="0">
              <a:spcBef>
                <a:spcPts val="0"/>
              </a:spcBef>
              <a:spcAft>
                <a:spcPts val="0"/>
              </a:spcAft>
              <a:buClr>
                <a:srgbClr val="000000"/>
              </a:buClr>
              <a:buSzPts val="2400"/>
              <a:buFont typeface="Calibri"/>
              <a:buChar char="●"/>
            </a:pPr>
            <a:r>
              <a:rPr lang="en-US" sz="2400" b="0" i="0" u="none" strike="noStrike">
                <a:solidFill>
                  <a:srgbClr val="000000"/>
                </a:solidFill>
                <a:latin typeface="Calibri"/>
                <a:ea typeface="Calibri"/>
                <a:cs typeface="Calibri"/>
                <a:sym typeface="Calibri"/>
              </a:rPr>
              <a:t>Plant Diagnostic Clinics</a:t>
            </a:r>
            <a:endParaRPr/>
          </a:p>
          <a:p>
            <a:pPr marL="457200" marR="0" lvl="0" indent="-381000" algn="l" rtl="0">
              <a:spcBef>
                <a:spcPts val="0"/>
              </a:spcBef>
              <a:spcAft>
                <a:spcPts val="0"/>
              </a:spcAft>
              <a:buClr>
                <a:srgbClr val="000000"/>
              </a:buClr>
              <a:buSzPts val="2400"/>
              <a:buFont typeface="Calibri"/>
              <a:buChar char="●"/>
            </a:pPr>
            <a:r>
              <a:rPr lang="en-US" sz="2400" b="0" i="0" u="none" strike="noStrike">
                <a:solidFill>
                  <a:srgbClr val="000000"/>
                </a:solidFill>
                <a:latin typeface="Calibri"/>
                <a:ea typeface="Calibri"/>
                <a:cs typeface="Calibri"/>
                <a:sym typeface="Calibri"/>
              </a:rPr>
              <a:t>Master Gardeners</a:t>
            </a:r>
            <a:endParaRPr/>
          </a:p>
          <a:p>
            <a:pPr marL="457200" marR="0" lvl="0" indent="-381000" algn="l" rtl="0">
              <a:spcBef>
                <a:spcPts val="0"/>
              </a:spcBef>
              <a:spcAft>
                <a:spcPts val="0"/>
              </a:spcAft>
              <a:buClr>
                <a:srgbClr val="000000"/>
              </a:buClr>
              <a:buSzPts val="2400"/>
              <a:buFont typeface="Calibri"/>
              <a:buChar char="●"/>
            </a:pPr>
            <a:r>
              <a:rPr lang="en-US" sz="2400" b="0" i="0" u="none" strike="noStrike">
                <a:solidFill>
                  <a:srgbClr val="000000"/>
                </a:solidFill>
                <a:latin typeface="Calibri"/>
                <a:ea typeface="Calibri"/>
                <a:cs typeface="Calibri"/>
                <a:sym typeface="Calibri"/>
              </a:rPr>
              <a:t>Master Naturalists</a:t>
            </a:r>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latin typeface="Calibri"/>
                <a:ea typeface="Calibri"/>
                <a:cs typeface="Calibri"/>
                <a:sym typeface="Calibri"/>
              </a:rPr>
              <a:t>Society-based programs</a:t>
            </a:r>
            <a:endParaRPr sz="2400">
              <a:latin typeface="Calibri"/>
              <a:ea typeface="Calibri"/>
              <a:cs typeface="Calibri"/>
              <a:sym typeface="Calibri"/>
            </a:endParaRPr>
          </a:p>
          <a:p>
            <a:pPr marL="457200" marR="0" lvl="0" indent="-381000" algn="l" rtl="0">
              <a:spcBef>
                <a:spcPts val="0"/>
              </a:spcBef>
              <a:spcAft>
                <a:spcPts val="0"/>
              </a:spcAft>
              <a:buSzPts val="2400"/>
              <a:buFont typeface="Calibri"/>
              <a:buChar char="●"/>
            </a:pPr>
            <a:r>
              <a:rPr lang="en-US" sz="2400">
                <a:latin typeface="Calibri"/>
                <a:ea typeface="Calibri"/>
                <a:cs typeface="Calibri"/>
                <a:sym typeface="Calibri"/>
              </a:rPr>
              <a:t>Certified Crop Adviser</a:t>
            </a:r>
            <a:endParaRPr sz="2400">
              <a:latin typeface="Calibri"/>
              <a:ea typeface="Calibri"/>
              <a:cs typeface="Calibri"/>
              <a:sym typeface="Calibri"/>
            </a:endParaRPr>
          </a:p>
          <a:p>
            <a:pPr marL="457200" marR="0" lvl="0" indent="0" algn="l" rtl="0">
              <a:spcBef>
                <a:spcPts val="0"/>
              </a:spcBef>
              <a:spcAft>
                <a:spcPts val="0"/>
              </a:spcAft>
              <a:buNone/>
            </a:pPr>
            <a:endParaRPr sz="2400">
              <a:latin typeface="Calibri"/>
              <a:ea typeface="Calibri"/>
              <a:cs typeface="Calibri"/>
              <a:sym typeface="Calibri"/>
            </a:endParaRPr>
          </a:p>
          <a:p>
            <a:pPr marL="0" marR="0" lvl="0" indent="0" algn="l" rtl="0">
              <a:spcBef>
                <a:spcPts val="0"/>
              </a:spcBef>
              <a:spcAft>
                <a:spcPts val="0"/>
              </a:spcAft>
              <a:buNone/>
            </a:pPr>
            <a:r>
              <a:rPr lang="en-US" sz="2400" b="0" i="0" u="none" strike="noStrike">
                <a:solidFill>
                  <a:srgbClr val="000000"/>
                </a:solidFill>
                <a:latin typeface="Calibri"/>
                <a:ea typeface="Calibri"/>
                <a:cs typeface="Calibri"/>
                <a:sym typeface="Calibri"/>
              </a:rPr>
              <a:t>NIFA funded programs</a:t>
            </a:r>
            <a:endParaRPr/>
          </a:p>
          <a:p>
            <a:pPr marL="457200" marR="0" lvl="0" indent="-381000" algn="l" rtl="0">
              <a:spcBef>
                <a:spcPts val="0"/>
              </a:spcBef>
              <a:spcAft>
                <a:spcPts val="0"/>
              </a:spcAft>
              <a:buClr>
                <a:srgbClr val="000000"/>
              </a:buClr>
              <a:buSzPts val="2400"/>
              <a:buFont typeface="Calibri"/>
              <a:buChar char="●"/>
            </a:pPr>
            <a:r>
              <a:rPr lang="en-US" sz="2400" b="0" i="0" u="none" strike="noStrike">
                <a:solidFill>
                  <a:srgbClr val="000000"/>
                </a:solidFill>
                <a:latin typeface="Calibri"/>
                <a:ea typeface="Calibri"/>
                <a:cs typeface="Calibri"/>
                <a:sym typeface="Calibri"/>
              </a:rPr>
              <a:t>IR-4</a:t>
            </a:r>
            <a:endParaRPr/>
          </a:p>
          <a:p>
            <a:pPr marL="457200" marR="0" lvl="0" indent="-381000" algn="l" rtl="0">
              <a:spcBef>
                <a:spcPts val="0"/>
              </a:spcBef>
              <a:spcAft>
                <a:spcPts val="0"/>
              </a:spcAft>
              <a:buClr>
                <a:srgbClr val="000000"/>
              </a:buClr>
              <a:buSzPts val="2400"/>
              <a:buFont typeface="Calibri"/>
              <a:buChar char="●"/>
            </a:pPr>
            <a:r>
              <a:rPr lang="en-US" sz="2400" b="0" i="0" u="none" strike="noStrike">
                <a:solidFill>
                  <a:srgbClr val="000000"/>
                </a:solidFill>
                <a:latin typeface="Calibri"/>
                <a:ea typeface="Calibri"/>
                <a:cs typeface="Calibri"/>
                <a:sym typeface="Calibri"/>
              </a:rPr>
              <a:t>SARE </a:t>
            </a:r>
            <a:endParaRPr/>
          </a:p>
        </p:txBody>
      </p:sp>
      <p:sp>
        <p:nvSpPr>
          <p:cNvPr id="179" name="Google Shape;179;p9"/>
          <p:cNvSpPr txBox="1">
            <a:spLocks noGrp="1"/>
          </p:cNvSpPr>
          <p:nvPr>
            <p:ph type="title"/>
          </p:nvPr>
        </p:nvSpPr>
        <p:spPr>
          <a:xfrm>
            <a:off x="0" y="101350"/>
            <a:ext cx="12192000" cy="1129500"/>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Networks and Stakeholders</a:t>
            </a:r>
            <a:endParaRPr/>
          </a:p>
        </p:txBody>
      </p:sp>
      <p:pic>
        <p:nvPicPr>
          <p:cNvPr id="180" name="Google Shape;180;p9"/>
          <p:cNvPicPr preferRelativeResize="0"/>
          <p:nvPr/>
        </p:nvPicPr>
        <p:blipFill>
          <a:blip r:embed="rId3">
            <a:alphaModFix/>
          </a:blip>
          <a:stretch>
            <a:fillRect/>
          </a:stretch>
        </p:blipFill>
        <p:spPr>
          <a:xfrm>
            <a:off x="8671754" y="5576050"/>
            <a:ext cx="3333750" cy="1104900"/>
          </a:xfrm>
          <a:prstGeom prst="rect">
            <a:avLst/>
          </a:prstGeom>
          <a:noFill/>
          <a:ln>
            <a:noFill/>
          </a:ln>
        </p:spPr>
      </p:pic>
      <p:pic>
        <p:nvPicPr>
          <p:cNvPr id="181" name="Google Shape;181;p9"/>
          <p:cNvPicPr preferRelativeResize="0"/>
          <p:nvPr/>
        </p:nvPicPr>
        <p:blipFill>
          <a:blip r:embed="rId4">
            <a:alphaModFix/>
          </a:blip>
          <a:stretch>
            <a:fillRect/>
          </a:stretch>
        </p:blipFill>
        <p:spPr>
          <a:xfrm>
            <a:off x="8959429" y="3799650"/>
            <a:ext cx="2857500" cy="1600200"/>
          </a:xfrm>
          <a:prstGeom prst="rect">
            <a:avLst/>
          </a:prstGeom>
          <a:noFill/>
          <a:ln>
            <a:noFill/>
          </a:ln>
        </p:spPr>
      </p:pic>
      <p:pic>
        <p:nvPicPr>
          <p:cNvPr id="182" name="Google Shape;182;p9"/>
          <p:cNvPicPr preferRelativeResize="0"/>
          <p:nvPr/>
        </p:nvPicPr>
        <p:blipFill>
          <a:blip r:embed="rId5">
            <a:alphaModFix/>
          </a:blip>
          <a:stretch>
            <a:fillRect/>
          </a:stretch>
        </p:blipFill>
        <p:spPr>
          <a:xfrm>
            <a:off x="9557754" y="1797500"/>
            <a:ext cx="2057400" cy="1695450"/>
          </a:xfrm>
          <a:prstGeom prst="rect">
            <a:avLst/>
          </a:prstGeom>
          <a:noFill/>
          <a:ln>
            <a:noFill/>
          </a:ln>
        </p:spPr>
      </p:pic>
      <p:pic>
        <p:nvPicPr>
          <p:cNvPr id="183" name="Google Shape;183;p9"/>
          <p:cNvPicPr preferRelativeResize="0"/>
          <p:nvPr/>
        </p:nvPicPr>
        <p:blipFill>
          <a:blip r:embed="rId6">
            <a:alphaModFix/>
          </a:blip>
          <a:stretch>
            <a:fillRect/>
          </a:stretch>
        </p:blipFill>
        <p:spPr>
          <a:xfrm>
            <a:off x="4693475" y="5399850"/>
            <a:ext cx="3581400" cy="1276350"/>
          </a:xfrm>
          <a:prstGeom prst="rect">
            <a:avLst/>
          </a:prstGeom>
          <a:noFill/>
          <a:ln>
            <a:noFill/>
          </a:ln>
        </p:spPr>
      </p:pic>
      <p:pic>
        <p:nvPicPr>
          <p:cNvPr id="184" name="Google Shape;184;p9"/>
          <p:cNvPicPr preferRelativeResize="0"/>
          <p:nvPr/>
        </p:nvPicPr>
        <p:blipFill>
          <a:blip r:embed="rId7">
            <a:alphaModFix/>
          </a:blip>
          <a:stretch>
            <a:fillRect/>
          </a:stretch>
        </p:blipFill>
        <p:spPr>
          <a:xfrm>
            <a:off x="5157788" y="3605213"/>
            <a:ext cx="3095625" cy="1476375"/>
          </a:xfrm>
          <a:prstGeom prst="rect">
            <a:avLst/>
          </a:prstGeom>
          <a:noFill/>
          <a:ln>
            <a:noFill/>
          </a:ln>
        </p:spPr>
      </p:pic>
      <p:pic>
        <p:nvPicPr>
          <p:cNvPr id="185" name="Google Shape;185;p9"/>
          <p:cNvPicPr preferRelativeResize="0"/>
          <p:nvPr/>
        </p:nvPicPr>
        <p:blipFill>
          <a:blip r:embed="rId8">
            <a:alphaModFix/>
          </a:blip>
          <a:stretch>
            <a:fillRect/>
          </a:stretch>
        </p:blipFill>
        <p:spPr>
          <a:xfrm>
            <a:off x="6731454" y="1535650"/>
            <a:ext cx="2466975" cy="184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0" y="101350"/>
            <a:ext cx="12192000" cy="1129500"/>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Networks and Stakeholders</a:t>
            </a:r>
            <a:endParaRPr/>
          </a:p>
        </p:txBody>
      </p:sp>
      <p:pic>
        <p:nvPicPr>
          <p:cNvPr id="191" name="Google Shape;191;p1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61400" y="1389675"/>
            <a:ext cx="3144151" cy="3072298"/>
          </a:xfrm>
          <a:prstGeom prst="rect">
            <a:avLst/>
          </a:prstGeom>
          <a:noFill/>
          <a:ln>
            <a:noFill/>
          </a:ln>
        </p:spPr>
      </p:pic>
      <p:cxnSp>
        <p:nvCxnSpPr>
          <p:cNvPr id="192" name="Google Shape;192;p10"/>
          <p:cNvCxnSpPr/>
          <p:nvPr/>
        </p:nvCxnSpPr>
        <p:spPr>
          <a:xfrm flipH="1">
            <a:off x="9957550" y="3829100"/>
            <a:ext cx="414300" cy="1311900"/>
          </a:xfrm>
          <a:prstGeom prst="straightConnector1">
            <a:avLst/>
          </a:prstGeom>
          <a:noFill/>
          <a:ln w="76200" cap="flat" cmpd="sng">
            <a:solidFill>
              <a:srgbClr val="41754E"/>
            </a:solidFill>
            <a:prstDash val="solid"/>
            <a:round/>
            <a:headEnd type="none" w="med" len="med"/>
            <a:tailEnd type="triangle" w="med" len="med"/>
          </a:ln>
        </p:spPr>
      </p:cxnSp>
      <p:sp>
        <p:nvSpPr>
          <p:cNvPr id="193" name="Google Shape;193;p10"/>
          <p:cNvSpPr txBox="1"/>
          <p:nvPr/>
        </p:nvSpPr>
        <p:spPr>
          <a:xfrm>
            <a:off x="8861400" y="5278950"/>
            <a:ext cx="3278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latin typeface="Calibri"/>
                <a:ea typeface="Calibri"/>
                <a:cs typeface="Calibri"/>
                <a:sym typeface="Calibri"/>
              </a:rPr>
              <a:t>Help stakeholders handle and apply pesticides safely, help steward pesticide tools</a:t>
            </a:r>
            <a:endParaRPr sz="1800" dirty="0">
              <a:latin typeface="Calibri"/>
              <a:ea typeface="Calibri"/>
              <a:cs typeface="Calibri"/>
              <a:sym typeface="Calibri"/>
            </a:endParaRPr>
          </a:p>
        </p:txBody>
      </p:sp>
      <p:sp>
        <p:nvSpPr>
          <p:cNvPr id="194" name="Google Shape;194;p10"/>
          <p:cNvSpPr txBox="1"/>
          <p:nvPr/>
        </p:nvSpPr>
        <p:spPr>
          <a:xfrm>
            <a:off x="290175" y="1456400"/>
            <a:ext cx="7481100" cy="37856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400"/>
              <a:buFont typeface="Arial"/>
              <a:buChar char="•"/>
            </a:pPr>
            <a:r>
              <a:rPr lang="en-US" sz="2400" b="1" dirty="0">
                <a:latin typeface="Calibri"/>
                <a:ea typeface="Calibri"/>
                <a:cs typeface="Calibri"/>
                <a:sym typeface="Calibri"/>
              </a:rPr>
              <a:t>88</a:t>
            </a:r>
            <a:r>
              <a:rPr lang="en-US" sz="2400" b="1" i="0" u="none" strike="noStrike" dirty="0">
                <a:solidFill>
                  <a:srgbClr val="000000"/>
                </a:solidFill>
                <a:latin typeface="Calibri"/>
                <a:ea typeface="Calibri"/>
                <a:cs typeface="Calibri"/>
                <a:sym typeface="Calibri"/>
              </a:rPr>
              <a:t> </a:t>
            </a:r>
            <a:r>
              <a:rPr lang="en-US" sz="2400" b="1" dirty="0">
                <a:latin typeface="Calibri"/>
                <a:ea typeface="Calibri"/>
                <a:cs typeface="Calibri"/>
                <a:sym typeface="Calibri"/>
              </a:rPr>
              <a:t>staff</a:t>
            </a:r>
            <a:r>
              <a:rPr lang="en-US" sz="2400" b="1" i="0" u="none" strike="noStrike" dirty="0">
                <a:solidFill>
                  <a:srgbClr val="000000"/>
                </a:solidFill>
                <a:latin typeface="Calibri"/>
                <a:ea typeface="Calibri"/>
                <a:cs typeface="Calibri"/>
                <a:sym typeface="Calibri"/>
              </a:rPr>
              <a:t> </a:t>
            </a:r>
            <a:r>
              <a:rPr lang="en-US" sz="2400" dirty="0">
                <a:latin typeface="Calibri"/>
                <a:ea typeface="Calibri"/>
                <a:cs typeface="Calibri"/>
                <a:sym typeface="Calibri"/>
              </a:rPr>
              <a:t>work within Pesticide Safety Education Programs (PSEP)</a:t>
            </a:r>
            <a:endParaRPr sz="2400" dirty="0">
              <a:latin typeface="Calibri"/>
              <a:ea typeface="Calibri"/>
              <a:cs typeface="Calibri"/>
              <a:sym typeface="Calibri"/>
            </a:endParaRPr>
          </a:p>
          <a:p>
            <a:pPr marL="285750" marR="0" lvl="0" indent="-285750" algn="l" rtl="0">
              <a:spcBef>
                <a:spcPts val="0"/>
              </a:spcBef>
              <a:spcAft>
                <a:spcPts val="0"/>
              </a:spcAft>
              <a:buSzPts val="2400"/>
              <a:buFont typeface="Calibri"/>
              <a:buChar char="•"/>
            </a:pPr>
            <a:r>
              <a:rPr lang="en-US" sz="2400" dirty="0">
                <a:latin typeface="Calibri"/>
                <a:ea typeface="Calibri"/>
                <a:cs typeface="Calibri"/>
                <a:sym typeface="Calibri"/>
              </a:rPr>
              <a:t>Some staff work in both IPM and PSEP programs</a:t>
            </a:r>
            <a:endParaRPr sz="2400" dirty="0">
              <a:latin typeface="Calibri"/>
              <a:ea typeface="Calibri"/>
              <a:cs typeface="Calibri"/>
              <a:sym typeface="Calibri"/>
            </a:endParaRPr>
          </a:p>
          <a:p>
            <a:pPr marL="285750" marR="0" lvl="0" indent="-285750" algn="l" rtl="0">
              <a:spcBef>
                <a:spcPts val="0"/>
              </a:spcBef>
              <a:spcAft>
                <a:spcPts val="0"/>
              </a:spcAft>
              <a:buSzPts val="2400"/>
              <a:buFont typeface="Calibri"/>
              <a:buChar char="•"/>
            </a:pPr>
            <a:r>
              <a:rPr lang="en-US" sz="2400" dirty="0">
                <a:latin typeface="Calibri"/>
                <a:ea typeface="Calibri"/>
                <a:cs typeface="Calibri"/>
                <a:sym typeface="Calibri"/>
              </a:rPr>
              <a:t>Similar staffing across regions</a:t>
            </a:r>
            <a:endParaRPr sz="2400" dirty="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North Central = </a:t>
            </a:r>
            <a:r>
              <a:rPr lang="en-US" sz="2400" dirty="0">
                <a:latin typeface="Calibri"/>
                <a:ea typeface="Calibri"/>
                <a:cs typeface="Calibri"/>
                <a:sym typeface="Calibri"/>
              </a:rPr>
              <a:t>2.0</a:t>
            </a:r>
            <a:endParaRPr sz="2400" dirty="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Northeastern = 1</a:t>
            </a:r>
            <a:r>
              <a:rPr lang="en-US" sz="2400" dirty="0">
                <a:latin typeface="Calibri"/>
                <a:ea typeface="Calibri"/>
                <a:cs typeface="Calibri"/>
                <a:sym typeface="Calibri"/>
              </a:rPr>
              <a:t>.5</a:t>
            </a:r>
            <a:endParaRPr sz="2400" dirty="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Southern = </a:t>
            </a:r>
            <a:r>
              <a:rPr lang="en-US" sz="2400" dirty="0">
                <a:latin typeface="Calibri"/>
                <a:ea typeface="Calibri"/>
                <a:cs typeface="Calibri"/>
                <a:sym typeface="Calibri"/>
              </a:rPr>
              <a:t>1.7</a:t>
            </a:r>
            <a:endParaRPr sz="2400" dirty="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dirty="0">
                <a:solidFill>
                  <a:srgbClr val="000000"/>
                </a:solidFill>
                <a:latin typeface="Calibri"/>
                <a:ea typeface="Calibri"/>
                <a:cs typeface="Calibri"/>
                <a:sym typeface="Calibri"/>
              </a:rPr>
              <a:t>Western = </a:t>
            </a:r>
            <a:r>
              <a:rPr lang="en-US" sz="2400" dirty="0">
                <a:latin typeface="Calibri"/>
                <a:ea typeface="Calibri"/>
                <a:cs typeface="Calibri"/>
                <a:sym typeface="Calibri"/>
              </a:rPr>
              <a:t>1.6</a:t>
            </a:r>
            <a:endParaRPr sz="240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marR="0" lvl="0" indent="-381000" algn="l" rtl="0">
              <a:spcBef>
                <a:spcPts val="0"/>
              </a:spcBef>
              <a:spcAft>
                <a:spcPts val="0"/>
              </a:spcAft>
              <a:buSzPts val="2400"/>
              <a:buFont typeface="Calibri"/>
              <a:buChar char="●"/>
            </a:pPr>
            <a:r>
              <a:rPr lang="en-US" sz="2400" b="1" dirty="0">
                <a:latin typeface="Calibri"/>
                <a:ea typeface="Calibri"/>
                <a:cs typeface="Calibri"/>
                <a:sym typeface="Calibri"/>
              </a:rPr>
              <a:t>~3,500 events</a:t>
            </a:r>
            <a:r>
              <a:rPr lang="en-US" sz="2400" dirty="0">
                <a:latin typeface="Calibri"/>
                <a:ea typeface="Calibri"/>
                <a:cs typeface="Calibri"/>
                <a:sym typeface="Calibri"/>
              </a:rPr>
              <a:t> per year with </a:t>
            </a:r>
            <a:r>
              <a:rPr lang="en-US" sz="2400" b="1" dirty="0">
                <a:latin typeface="Calibri"/>
                <a:ea typeface="Calibri"/>
                <a:cs typeface="Calibri"/>
                <a:sym typeface="Calibri"/>
              </a:rPr>
              <a:t>142,000</a:t>
            </a:r>
            <a:r>
              <a:rPr lang="en-US" sz="2400" dirty="0">
                <a:latin typeface="Calibri"/>
                <a:ea typeface="Calibri"/>
                <a:cs typeface="Calibri"/>
                <a:sym typeface="Calibri"/>
              </a:rPr>
              <a:t> </a:t>
            </a:r>
            <a:r>
              <a:rPr lang="en-US" sz="2400" b="1" dirty="0">
                <a:latin typeface="Calibri"/>
                <a:ea typeface="Calibri"/>
                <a:cs typeface="Calibri"/>
                <a:sym typeface="Calibri"/>
              </a:rPr>
              <a:t>participants</a:t>
            </a:r>
            <a:endParaRPr sz="2400" b="1"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0" y="101350"/>
            <a:ext cx="12192000" cy="1129573"/>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Plant Diagnostic Clinics</a:t>
            </a:r>
            <a:endParaRPr/>
          </a:p>
        </p:txBody>
      </p:sp>
      <p:sp>
        <p:nvSpPr>
          <p:cNvPr id="200" name="Google Shape;200;p11"/>
          <p:cNvSpPr txBox="1"/>
          <p:nvPr/>
        </p:nvSpPr>
        <p:spPr>
          <a:xfrm>
            <a:off x="290175" y="1456400"/>
            <a:ext cx="7481100" cy="48948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400"/>
              <a:buFont typeface="Arial"/>
              <a:buChar char="•"/>
            </a:pPr>
            <a:r>
              <a:rPr lang="en-US" sz="2400" b="1" i="0" u="none" strike="noStrike">
                <a:solidFill>
                  <a:srgbClr val="000000"/>
                </a:solidFill>
                <a:latin typeface="Calibri"/>
                <a:ea typeface="Calibri"/>
                <a:cs typeface="Calibri"/>
                <a:sym typeface="Calibri"/>
              </a:rPr>
              <a:t>125 public </a:t>
            </a:r>
            <a:r>
              <a:rPr lang="en-US" sz="2400" b="1">
                <a:solidFill>
                  <a:srgbClr val="000000"/>
                </a:solidFill>
                <a:latin typeface="Calibri"/>
                <a:ea typeface="Calibri"/>
                <a:cs typeface="Calibri"/>
                <a:sym typeface="Calibri"/>
              </a:rPr>
              <a:t>c</a:t>
            </a:r>
            <a:r>
              <a:rPr lang="en-US" sz="2400" b="1" i="0" u="none" strike="noStrike">
                <a:solidFill>
                  <a:srgbClr val="000000"/>
                </a:solidFill>
                <a:latin typeface="Calibri"/>
                <a:ea typeface="Calibri"/>
                <a:cs typeface="Calibri"/>
                <a:sym typeface="Calibri"/>
              </a:rPr>
              <a:t>linics </a:t>
            </a:r>
            <a:r>
              <a:rPr lang="en-US" sz="2400" i="0" u="none" strike="noStrike">
                <a:solidFill>
                  <a:srgbClr val="000000"/>
                </a:solidFill>
                <a:latin typeface="Calibri"/>
                <a:ea typeface="Calibri"/>
                <a:cs typeface="Calibri"/>
                <a:sym typeface="Calibri"/>
              </a:rPr>
              <a:t>associated with universities</a:t>
            </a:r>
            <a:endParaRPr sz="240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a:solidFill>
                  <a:srgbClr val="000000"/>
                </a:solidFill>
                <a:latin typeface="Calibri"/>
                <a:ea typeface="Calibri"/>
                <a:cs typeface="Calibri"/>
                <a:sym typeface="Calibri"/>
              </a:rPr>
              <a:t>North Central = 18</a:t>
            </a:r>
            <a:endParaRPr sz="240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a:solidFill>
                  <a:srgbClr val="000000"/>
                </a:solidFill>
                <a:latin typeface="Calibri"/>
                <a:ea typeface="Calibri"/>
                <a:cs typeface="Calibri"/>
                <a:sym typeface="Calibri"/>
              </a:rPr>
              <a:t>Northeastern = 19</a:t>
            </a:r>
            <a:endParaRPr sz="240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a:solidFill>
                  <a:srgbClr val="000000"/>
                </a:solidFill>
                <a:latin typeface="Calibri"/>
                <a:ea typeface="Calibri"/>
                <a:cs typeface="Calibri"/>
                <a:sym typeface="Calibri"/>
              </a:rPr>
              <a:t>Southern = 60</a:t>
            </a:r>
            <a:endParaRPr sz="2400">
              <a:latin typeface="Calibri"/>
              <a:ea typeface="Calibri"/>
              <a:cs typeface="Calibri"/>
              <a:sym typeface="Calibri"/>
            </a:endParaRPr>
          </a:p>
          <a:p>
            <a:pPr marL="800100" marR="0" lvl="1" indent="-342900" algn="l" rtl="0">
              <a:spcBef>
                <a:spcPts val="0"/>
              </a:spcBef>
              <a:spcAft>
                <a:spcPts val="0"/>
              </a:spcAft>
              <a:buClr>
                <a:srgbClr val="000000"/>
              </a:buClr>
              <a:buSzPts val="2400"/>
              <a:buFont typeface="Calibri"/>
              <a:buChar char="-"/>
            </a:pPr>
            <a:r>
              <a:rPr lang="en-US" sz="2400" i="0" u="none" strike="noStrike" cap="none">
                <a:solidFill>
                  <a:srgbClr val="000000"/>
                </a:solidFill>
                <a:latin typeface="Calibri"/>
                <a:ea typeface="Calibri"/>
                <a:cs typeface="Calibri"/>
                <a:sym typeface="Calibri"/>
              </a:rPr>
              <a:t>Western = 28*</a:t>
            </a:r>
            <a:endParaRPr sz="2400">
              <a:latin typeface="Calibri"/>
              <a:ea typeface="Calibri"/>
              <a:cs typeface="Calibri"/>
              <a:sym typeface="Calibri"/>
            </a:endParaRPr>
          </a:p>
          <a:p>
            <a:pPr marL="0" marR="0" lvl="0" indent="0" algn="l" rtl="0">
              <a:spcBef>
                <a:spcPts val="0"/>
              </a:spcBef>
              <a:spcAft>
                <a:spcPts val="0"/>
              </a:spcAft>
              <a:buNone/>
            </a:pPr>
            <a:r>
              <a:rPr lang="en-US" sz="2400" i="0" u="none" strike="noStrike">
                <a:solidFill>
                  <a:srgbClr val="000000"/>
                </a:solidFill>
                <a:latin typeface="Calibri"/>
                <a:ea typeface="Calibri"/>
                <a:cs typeface="Calibri"/>
                <a:sym typeface="Calibri"/>
              </a:rPr>
              <a:t>*California diagnostic clinics handled by CA Department of Food and Agriculture (CDFA)</a:t>
            </a:r>
            <a:br>
              <a:rPr lang="en-US" sz="2400" i="0" u="none" strike="noStrike">
                <a:solidFill>
                  <a:srgbClr val="000000"/>
                </a:solidFill>
                <a:latin typeface="Calibri"/>
                <a:ea typeface="Calibri"/>
                <a:cs typeface="Calibri"/>
                <a:sym typeface="Calibri"/>
              </a:rPr>
            </a:br>
            <a:endParaRPr sz="2400" i="0" u="none" strike="noStrike">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2400"/>
              <a:buFont typeface="Calibri"/>
              <a:buChar char="•"/>
            </a:pPr>
            <a:r>
              <a:rPr lang="en-US" sz="2400" b="1">
                <a:latin typeface="Calibri"/>
                <a:ea typeface="Calibri"/>
                <a:cs typeface="Calibri"/>
                <a:sym typeface="Calibri"/>
              </a:rPr>
              <a:t># of diagnosticians</a:t>
            </a:r>
            <a:r>
              <a:rPr lang="en-US" sz="2400">
                <a:latin typeface="Calibri"/>
                <a:ea typeface="Calibri"/>
                <a:cs typeface="Calibri"/>
                <a:sym typeface="Calibri"/>
              </a:rPr>
              <a:t> per </a:t>
            </a:r>
            <a:br>
              <a:rPr lang="en-US" sz="2400">
                <a:latin typeface="Calibri"/>
                <a:ea typeface="Calibri"/>
                <a:cs typeface="Calibri"/>
                <a:sym typeface="Calibri"/>
              </a:rPr>
            </a:br>
            <a:r>
              <a:rPr lang="en-US" sz="2400">
                <a:latin typeface="Calibri"/>
                <a:ea typeface="Calibri"/>
                <a:cs typeface="Calibri"/>
                <a:sym typeface="Calibri"/>
              </a:rPr>
              <a:t>state differs across </a:t>
            </a:r>
            <a:br>
              <a:rPr lang="en-US" sz="2400">
                <a:latin typeface="Calibri"/>
                <a:ea typeface="Calibri"/>
                <a:cs typeface="Calibri"/>
                <a:sym typeface="Calibri"/>
              </a:rPr>
            </a:br>
            <a:r>
              <a:rPr lang="en-US" sz="2400">
                <a:latin typeface="Calibri"/>
                <a:ea typeface="Calibri"/>
                <a:cs typeface="Calibri"/>
                <a:sym typeface="Calibri"/>
              </a:rPr>
              <a:t>regions ranged from </a:t>
            </a:r>
            <a:br>
              <a:rPr lang="en-US" sz="2400">
                <a:latin typeface="Calibri"/>
                <a:ea typeface="Calibri"/>
                <a:cs typeface="Calibri"/>
                <a:sym typeface="Calibri"/>
              </a:rPr>
            </a:br>
            <a:r>
              <a:rPr lang="en-US" sz="2400">
                <a:latin typeface="Calibri"/>
                <a:ea typeface="Calibri"/>
                <a:cs typeface="Calibri"/>
                <a:sym typeface="Calibri"/>
              </a:rPr>
              <a:t>2.23 (Western) to 4.64 </a:t>
            </a:r>
            <a:br>
              <a:rPr lang="en-US" sz="2400">
                <a:latin typeface="Calibri"/>
                <a:ea typeface="Calibri"/>
                <a:cs typeface="Calibri"/>
                <a:sym typeface="Calibri"/>
              </a:rPr>
            </a:br>
            <a:r>
              <a:rPr lang="en-US" sz="2400">
                <a:latin typeface="Calibri"/>
                <a:ea typeface="Calibri"/>
                <a:cs typeface="Calibri"/>
                <a:sym typeface="Calibri"/>
              </a:rPr>
              <a:t>(Southern)</a:t>
            </a:r>
            <a:endParaRPr sz="2400">
              <a:latin typeface="Calibri"/>
              <a:ea typeface="Calibri"/>
              <a:cs typeface="Calibri"/>
              <a:sym typeface="Calibri"/>
            </a:endParaRPr>
          </a:p>
        </p:txBody>
      </p:sp>
      <p:pic>
        <p:nvPicPr>
          <p:cNvPr id="201" name="Google Shape;201;p11"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38025" y="4054799"/>
            <a:ext cx="4394824" cy="2725475"/>
          </a:xfrm>
          <a:prstGeom prst="rect">
            <a:avLst/>
          </a:prstGeom>
          <a:noFill/>
          <a:ln>
            <a:noFill/>
          </a:ln>
        </p:spPr>
      </p:pic>
      <p:pic>
        <p:nvPicPr>
          <p:cNvPr id="202" name="Google Shape;202;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61400" y="1389675"/>
            <a:ext cx="3144151" cy="3072298"/>
          </a:xfrm>
          <a:prstGeom prst="rect">
            <a:avLst/>
          </a:prstGeom>
          <a:noFill/>
          <a:ln>
            <a:noFill/>
          </a:ln>
        </p:spPr>
      </p:pic>
      <p:cxnSp>
        <p:nvCxnSpPr>
          <p:cNvPr id="203" name="Google Shape;203;p11"/>
          <p:cNvCxnSpPr/>
          <p:nvPr/>
        </p:nvCxnSpPr>
        <p:spPr>
          <a:xfrm flipH="1">
            <a:off x="9957550" y="3829100"/>
            <a:ext cx="414300" cy="1311900"/>
          </a:xfrm>
          <a:prstGeom prst="straightConnector1">
            <a:avLst/>
          </a:prstGeom>
          <a:noFill/>
          <a:ln w="76200" cap="flat" cmpd="sng">
            <a:solidFill>
              <a:srgbClr val="41754E"/>
            </a:solidFill>
            <a:prstDash val="solid"/>
            <a:round/>
            <a:headEnd type="none" w="med" len="med"/>
            <a:tailEnd type="triangle" w="med" len="med"/>
          </a:ln>
        </p:spPr>
      </p:cxnSp>
      <p:sp>
        <p:nvSpPr>
          <p:cNvPr id="204" name="Google Shape;204;p11"/>
          <p:cNvSpPr txBox="1"/>
          <p:nvPr/>
        </p:nvSpPr>
        <p:spPr>
          <a:xfrm>
            <a:off x="9198175" y="5278950"/>
            <a:ext cx="2807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Connect diagnoses with science-based management information</a:t>
            </a:r>
            <a:endParaRPr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title"/>
          </p:nvPr>
        </p:nvSpPr>
        <p:spPr>
          <a:xfrm>
            <a:off x="0" y="101350"/>
            <a:ext cx="12192000" cy="1129500"/>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Plant Diagnostic Clinics</a:t>
            </a:r>
            <a:endParaRPr/>
          </a:p>
        </p:txBody>
      </p:sp>
      <p:pic>
        <p:nvPicPr>
          <p:cNvPr id="210" name="Google Shape;210;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91949" y="3196525"/>
            <a:ext cx="5458326" cy="3367725"/>
          </a:xfrm>
          <a:prstGeom prst="rect">
            <a:avLst/>
          </a:prstGeom>
          <a:noFill/>
          <a:ln>
            <a:noFill/>
          </a:ln>
        </p:spPr>
      </p:pic>
      <p:sp>
        <p:nvSpPr>
          <p:cNvPr id="211" name="Google Shape;211;p12"/>
          <p:cNvSpPr txBox="1"/>
          <p:nvPr/>
        </p:nvSpPr>
        <p:spPr>
          <a:xfrm>
            <a:off x="306051" y="1347075"/>
            <a:ext cx="11167500" cy="15699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Char char="•"/>
            </a:pPr>
            <a:r>
              <a:rPr lang="en-US" sz="2400" b="1">
                <a:solidFill>
                  <a:schemeClr val="dk1"/>
                </a:solidFill>
                <a:latin typeface="Calibri"/>
                <a:ea typeface="Calibri"/>
                <a:cs typeface="Calibri"/>
                <a:sym typeface="Calibri"/>
              </a:rPr>
              <a:t>Diagnostic Samples: </a:t>
            </a:r>
            <a:r>
              <a:rPr lang="en-US" sz="2400">
                <a:solidFill>
                  <a:schemeClr val="dk1"/>
                </a:solidFill>
                <a:latin typeface="Calibri"/>
                <a:ea typeface="Calibri"/>
                <a:cs typeface="Calibri"/>
                <a:sym typeface="Calibri"/>
              </a:rPr>
              <a:t>Varies across states and regions</a:t>
            </a:r>
            <a:r>
              <a:rPr lang="en-US">
                <a:solidFill>
                  <a:schemeClr val="dk1"/>
                </a:solidFill>
              </a:rPr>
              <a:t>; </a:t>
            </a:r>
            <a:r>
              <a:rPr lang="en-US" sz="2400">
                <a:solidFill>
                  <a:schemeClr val="dk1"/>
                </a:solidFill>
                <a:latin typeface="Calibri"/>
                <a:ea typeface="Calibri"/>
                <a:cs typeface="Calibri"/>
                <a:sym typeface="Calibri"/>
              </a:rPr>
              <a:t>virtual samples ranged from 21.5 to 40.3% of total samples across regions</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b="1" i="0" u="none" strike="noStrike">
                <a:solidFill>
                  <a:srgbClr val="000000"/>
                </a:solidFill>
                <a:latin typeface="Calibri"/>
                <a:ea typeface="Calibri"/>
                <a:cs typeface="Calibri"/>
                <a:sym typeface="Calibri"/>
              </a:rPr>
              <a:t>Soil Samples:</a:t>
            </a:r>
            <a:r>
              <a:rPr lang="en-US" sz="2400" b="0" i="0" u="none" strike="noStrike">
                <a:solidFill>
                  <a:srgbClr val="000000"/>
                </a:solidFill>
                <a:latin typeface="Calibri"/>
                <a:ea typeface="Calibri"/>
                <a:cs typeface="Calibri"/>
                <a:sym typeface="Calibri"/>
              </a:rPr>
              <a:t> Southern region processed</a:t>
            </a:r>
            <a:r>
              <a:rPr lang="en-US" sz="2400">
                <a:latin typeface="Calibri"/>
                <a:ea typeface="Calibri"/>
                <a:cs typeface="Calibri"/>
                <a:sym typeface="Calibri"/>
              </a:rPr>
              <a:t> </a:t>
            </a:r>
            <a:r>
              <a:rPr lang="en-US" sz="2400" b="0" i="0" u="none" strike="noStrike">
                <a:solidFill>
                  <a:srgbClr val="000000"/>
                </a:solidFill>
                <a:latin typeface="Calibri"/>
                <a:ea typeface="Calibri"/>
                <a:cs typeface="Calibri"/>
                <a:sym typeface="Calibri"/>
              </a:rPr>
              <a:t>85.6% of the total soil samples</a:t>
            </a:r>
            <a:endParaRPr sz="2400">
              <a:latin typeface="Calibri"/>
              <a:ea typeface="Calibri"/>
              <a:cs typeface="Calibri"/>
              <a:sym typeface="Calibri"/>
            </a:endParaRPr>
          </a:p>
          <a:p>
            <a:pPr marL="457200" lvl="0" indent="-381000" algn="l" rtl="0">
              <a:spcBef>
                <a:spcPts val="0"/>
              </a:spcBef>
              <a:spcAft>
                <a:spcPts val="0"/>
              </a:spcAft>
              <a:buClr>
                <a:schemeClr val="dk1"/>
              </a:buClr>
              <a:buSzPts val="2400"/>
              <a:buChar char="•"/>
            </a:pPr>
            <a:r>
              <a:rPr lang="en-US" sz="2400">
                <a:latin typeface="Calibri"/>
                <a:ea typeface="Calibri"/>
                <a:cs typeface="Calibri"/>
                <a:sym typeface="Calibri"/>
              </a:rPr>
              <a:t>S</a:t>
            </a:r>
            <a:r>
              <a:rPr lang="en-US" sz="2400" b="0" i="0" u="none" strike="noStrike">
                <a:solidFill>
                  <a:srgbClr val="000000"/>
                </a:solidFill>
                <a:latin typeface="Calibri"/>
                <a:ea typeface="Calibri"/>
                <a:cs typeface="Calibri"/>
                <a:sym typeface="Calibri"/>
              </a:rPr>
              <a:t>ome states collaborat</a:t>
            </a:r>
            <a:r>
              <a:rPr lang="en-US" sz="2400">
                <a:latin typeface="Calibri"/>
                <a:ea typeface="Calibri"/>
                <a:cs typeface="Calibri"/>
                <a:sym typeface="Calibri"/>
              </a:rPr>
              <a:t>e</a:t>
            </a:r>
            <a:r>
              <a:rPr lang="en-US" sz="2400" b="0" i="0" u="none" strike="noStrike">
                <a:solidFill>
                  <a:srgbClr val="000000"/>
                </a:solidFill>
                <a:latin typeface="Calibri"/>
                <a:ea typeface="Calibri"/>
                <a:cs typeface="Calibri"/>
                <a:sym typeface="Calibri"/>
              </a:rPr>
              <a:t> (e.g., Indiana sends all soil samples to Missouri) </a:t>
            </a:r>
            <a:endParaRPr sz="2400" b="0" i="0" u="none" strike="noStrike">
              <a:solidFill>
                <a:srgbClr val="000000"/>
              </a:solidFill>
              <a:latin typeface="Calibri"/>
              <a:ea typeface="Calibri"/>
              <a:cs typeface="Calibri"/>
              <a:sym typeface="Calibri"/>
            </a:endParaRPr>
          </a:p>
        </p:txBody>
      </p:sp>
      <p:pic>
        <p:nvPicPr>
          <p:cNvPr id="212" name="Google Shape;212;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2600" y="3135900"/>
            <a:ext cx="5702925" cy="3525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3"/>
          <p:cNvSpPr txBox="1">
            <a:spLocks noGrp="1"/>
          </p:cNvSpPr>
          <p:nvPr>
            <p:ph type="title"/>
          </p:nvPr>
        </p:nvSpPr>
        <p:spPr>
          <a:xfrm>
            <a:off x="0" y="101350"/>
            <a:ext cx="12192000" cy="1129573"/>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Master Gardeners (MGs</a:t>
            </a:r>
            <a:r>
              <a:rPr lang="en-US" b="1">
                <a:solidFill>
                  <a:schemeClr val="lt1"/>
                </a:solidFill>
              </a:rPr>
              <a:t>)</a:t>
            </a:r>
            <a:endParaRPr/>
          </a:p>
        </p:txBody>
      </p:sp>
      <p:sp>
        <p:nvSpPr>
          <p:cNvPr id="218" name="Google Shape;218;p13"/>
          <p:cNvSpPr txBox="1"/>
          <p:nvPr/>
        </p:nvSpPr>
        <p:spPr>
          <a:xfrm>
            <a:off x="355699" y="1374300"/>
            <a:ext cx="7542300" cy="48948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Font typeface="Arial"/>
              <a:buChar char="•"/>
            </a:pPr>
            <a:r>
              <a:rPr lang="en-US" sz="2400" b="1">
                <a:latin typeface="Calibri"/>
                <a:ea typeface="Calibri"/>
                <a:cs typeface="Calibri"/>
                <a:sym typeface="Calibri"/>
              </a:rPr>
              <a:t>~82,500 active MGs</a:t>
            </a:r>
            <a:endParaRPr sz="2400" b="1">
              <a:latin typeface="Calibri"/>
              <a:ea typeface="Calibri"/>
              <a:cs typeface="Calibri"/>
              <a:sym typeface="Calibri"/>
            </a:endParaRPr>
          </a:p>
          <a:p>
            <a:pPr marL="342900" marR="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Southern has most volunteers; Northeastern least number of MGs</a:t>
            </a:r>
            <a:endParaRPr/>
          </a:p>
          <a:p>
            <a:pPr marL="342900" marR="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States with higher population densities tend to have more MGs (e.g., California, Texas, and Florida)</a:t>
            </a:r>
            <a:endParaRPr/>
          </a:p>
          <a:p>
            <a:pPr marL="342900" marR="0" lvl="0" indent="-342900" algn="l" rtl="0">
              <a:spcBef>
                <a:spcPts val="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States with a </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strong horticultural</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interest and a </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gardening </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culture tend to </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have more MGs </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(e.g., Michigan, </a:t>
            </a:r>
            <a:br>
              <a:rPr lang="en-US" sz="2400" b="0" i="0" u="none" strike="noStrike">
                <a:solidFill>
                  <a:srgbClr val="000000"/>
                </a:solidFill>
                <a:latin typeface="Calibri"/>
                <a:ea typeface="Calibri"/>
                <a:cs typeface="Calibri"/>
                <a:sym typeface="Calibri"/>
              </a:rPr>
            </a:br>
            <a:r>
              <a:rPr lang="en-US" sz="2400" b="0" i="0" u="none" strike="noStrike">
                <a:solidFill>
                  <a:srgbClr val="000000"/>
                </a:solidFill>
                <a:latin typeface="Calibri"/>
                <a:ea typeface="Calibri"/>
                <a:cs typeface="Calibri"/>
                <a:sym typeface="Calibri"/>
              </a:rPr>
              <a:t>California)</a:t>
            </a:r>
            <a:endParaRPr/>
          </a:p>
        </p:txBody>
      </p:sp>
      <p:pic>
        <p:nvPicPr>
          <p:cNvPr id="219" name="Google Shape;219;p13"/>
          <p:cNvPicPr preferRelativeResize="0"/>
          <p:nvPr/>
        </p:nvPicPr>
        <p:blipFill rotWithShape="1">
          <a:blip r:embed="rId3">
            <a:alphaModFix/>
          </a:blip>
          <a:srcRect/>
          <a:stretch/>
        </p:blipFill>
        <p:spPr>
          <a:xfrm>
            <a:off x="3347100" y="3541450"/>
            <a:ext cx="5294426" cy="3181750"/>
          </a:xfrm>
          <a:prstGeom prst="rect">
            <a:avLst/>
          </a:prstGeom>
          <a:noFill/>
          <a:ln>
            <a:noFill/>
          </a:ln>
        </p:spPr>
      </p:pic>
      <p:pic>
        <p:nvPicPr>
          <p:cNvPr id="220" name="Google Shape;220;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61400" y="1389675"/>
            <a:ext cx="3144151" cy="3072298"/>
          </a:xfrm>
          <a:prstGeom prst="rect">
            <a:avLst/>
          </a:prstGeom>
          <a:noFill/>
          <a:ln>
            <a:noFill/>
          </a:ln>
        </p:spPr>
      </p:pic>
      <p:sp>
        <p:nvSpPr>
          <p:cNvPr id="221" name="Google Shape;221;p13"/>
          <p:cNvSpPr txBox="1"/>
          <p:nvPr/>
        </p:nvSpPr>
        <p:spPr>
          <a:xfrm>
            <a:off x="8861400" y="5126550"/>
            <a:ext cx="3278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Educating and working with MGs is important to ensure they can provide appropriate education and outreach related to various gardening topics.</a:t>
            </a:r>
            <a:endParaRPr sz="1800">
              <a:latin typeface="Calibri"/>
              <a:ea typeface="Calibri"/>
              <a:cs typeface="Calibri"/>
              <a:sym typeface="Calibri"/>
            </a:endParaRPr>
          </a:p>
        </p:txBody>
      </p:sp>
      <p:cxnSp>
        <p:nvCxnSpPr>
          <p:cNvPr id="222" name="Google Shape;222;p13"/>
          <p:cNvCxnSpPr/>
          <p:nvPr/>
        </p:nvCxnSpPr>
        <p:spPr>
          <a:xfrm flipH="1">
            <a:off x="9957550" y="3829100"/>
            <a:ext cx="414300" cy="1311900"/>
          </a:xfrm>
          <a:prstGeom prst="straightConnector1">
            <a:avLst/>
          </a:prstGeom>
          <a:noFill/>
          <a:ln w="76200" cap="flat" cmpd="sng">
            <a:solidFill>
              <a:srgbClr val="41754E"/>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0" y="101350"/>
            <a:ext cx="12192000" cy="1129573"/>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Master Naturalists</a:t>
            </a:r>
            <a:endParaRPr/>
          </a:p>
        </p:txBody>
      </p:sp>
      <p:pic>
        <p:nvPicPr>
          <p:cNvPr id="228" name="Google Shape;228;p14"/>
          <p:cNvPicPr preferRelativeResize="0"/>
          <p:nvPr/>
        </p:nvPicPr>
        <p:blipFill rotWithShape="1">
          <a:blip r:embed="rId3">
            <a:alphaModFix/>
          </a:blip>
          <a:srcRect/>
          <a:stretch/>
        </p:blipFill>
        <p:spPr>
          <a:xfrm>
            <a:off x="3605925" y="3833150"/>
            <a:ext cx="4869375" cy="2926300"/>
          </a:xfrm>
          <a:prstGeom prst="rect">
            <a:avLst/>
          </a:prstGeom>
          <a:noFill/>
          <a:ln>
            <a:noFill/>
          </a:ln>
        </p:spPr>
      </p:pic>
      <p:sp>
        <p:nvSpPr>
          <p:cNvPr id="229" name="Google Shape;229;p14"/>
          <p:cNvSpPr txBox="1"/>
          <p:nvPr/>
        </p:nvSpPr>
        <p:spPr>
          <a:xfrm>
            <a:off x="203300" y="1374300"/>
            <a:ext cx="8557500" cy="2216400"/>
          </a:xfrm>
          <a:prstGeom prst="rect">
            <a:avLst/>
          </a:prstGeom>
          <a:noFill/>
          <a:ln>
            <a:noFill/>
          </a:ln>
        </p:spPr>
        <p:txBody>
          <a:bodyPr spcFirstLastPara="1" wrap="square" lIns="91425" tIns="45700" rIns="91425" bIns="45700" anchor="t" anchorCtr="0">
            <a:spAutoFit/>
          </a:bodyPr>
          <a:lstStyle/>
          <a:p>
            <a:pPr marL="342900" marR="0" lvl="0" indent="-336550" algn="l" rtl="0">
              <a:spcBef>
                <a:spcPts val="0"/>
              </a:spcBef>
              <a:spcAft>
                <a:spcPts val="0"/>
              </a:spcAft>
              <a:buClr>
                <a:srgbClr val="000000"/>
              </a:buClr>
              <a:buSzPts val="2300"/>
              <a:buFont typeface="Calibri"/>
              <a:buChar char="•"/>
            </a:pPr>
            <a:r>
              <a:rPr lang="en-US" sz="2300" b="1">
                <a:latin typeface="Calibri"/>
                <a:ea typeface="Calibri"/>
                <a:cs typeface="Calibri"/>
                <a:sym typeface="Calibri"/>
              </a:rPr>
              <a:t>~34,000 active Master Naturalists</a:t>
            </a:r>
            <a:r>
              <a:rPr lang="en-US" sz="2300">
                <a:latin typeface="Calibri"/>
                <a:ea typeface="Calibri"/>
                <a:cs typeface="Calibri"/>
                <a:sym typeface="Calibri"/>
              </a:rPr>
              <a:t>; 30% did not respond to this question (no program in state or unaware of program)</a:t>
            </a:r>
            <a:endParaRPr sz="2300">
              <a:latin typeface="Calibri"/>
              <a:ea typeface="Calibri"/>
              <a:cs typeface="Calibri"/>
              <a:sym typeface="Calibri"/>
            </a:endParaRPr>
          </a:p>
          <a:p>
            <a:pPr marL="342900" marR="0" lvl="0" indent="-336550" algn="l" rtl="0">
              <a:spcBef>
                <a:spcPts val="0"/>
              </a:spcBef>
              <a:spcAft>
                <a:spcPts val="0"/>
              </a:spcAft>
              <a:buClr>
                <a:srgbClr val="000000"/>
              </a:buClr>
              <a:buSzPts val="2300"/>
              <a:buFont typeface="Calibri"/>
              <a:buChar char="•"/>
            </a:pPr>
            <a:r>
              <a:rPr lang="en-US" sz="2300" i="0" u="none" strike="noStrike">
                <a:solidFill>
                  <a:srgbClr val="000000"/>
                </a:solidFill>
                <a:latin typeface="Calibri"/>
                <a:ea typeface="Calibri"/>
                <a:cs typeface="Calibri"/>
                <a:sym typeface="Calibri"/>
              </a:rPr>
              <a:t>Southern most volunteers; Northeastern and North Central least </a:t>
            </a:r>
            <a:endParaRPr sz="2300">
              <a:latin typeface="Calibri"/>
              <a:ea typeface="Calibri"/>
              <a:cs typeface="Calibri"/>
              <a:sym typeface="Calibri"/>
            </a:endParaRPr>
          </a:p>
          <a:p>
            <a:pPr marL="342900" marR="0" lvl="0" indent="-336550" algn="l" rtl="0">
              <a:spcBef>
                <a:spcPts val="0"/>
              </a:spcBef>
              <a:spcAft>
                <a:spcPts val="0"/>
              </a:spcAft>
              <a:buClr>
                <a:srgbClr val="000000"/>
              </a:buClr>
              <a:buSzPts val="2300"/>
              <a:buFont typeface="Calibri"/>
              <a:buChar char="•"/>
            </a:pPr>
            <a:r>
              <a:rPr lang="en-US" sz="2300">
                <a:solidFill>
                  <a:srgbClr val="000000"/>
                </a:solidFill>
                <a:latin typeface="Calibri"/>
                <a:ea typeface="Calibri"/>
                <a:cs typeface="Calibri"/>
                <a:sym typeface="Calibri"/>
              </a:rPr>
              <a:t>Example: </a:t>
            </a:r>
            <a:r>
              <a:rPr lang="en-US" sz="2300" i="0" u="none" strike="noStrike">
                <a:solidFill>
                  <a:srgbClr val="000000"/>
                </a:solidFill>
                <a:latin typeface="Calibri"/>
                <a:ea typeface="Calibri"/>
                <a:cs typeface="Calibri"/>
                <a:sym typeface="Calibri"/>
              </a:rPr>
              <a:t>Spongy </a:t>
            </a:r>
            <a:r>
              <a:rPr lang="en-US" sz="2300">
                <a:latin typeface="Calibri"/>
                <a:ea typeface="Calibri"/>
                <a:cs typeface="Calibri"/>
                <a:sym typeface="Calibri"/>
              </a:rPr>
              <a:t>m</a:t>
            </a:r>
            <a:r>
              <a:rPr lang="en-US" sz="2300" i="0" u="none" strike="noStrike">
                <a:solidFill>
                  <a:srgbClr val="000000"/>
                </a:solidFill>
                <a:latin typeface="Calibri"/>
                <a:ea typeface="Calibri"/>
                <a:cs typeface="Calibri"/>
                <a:sym typeface="Calibri"/>
              </a:rPr>
              <a:t>oth survey led by the Oregon Department of Agriculture - </a:t>
            </a:r>
            <a:r>
              <a:rPr lang="en-US" sz="2300">
                <a:latin typeface="Calibri"/>
                <a:ea typeface="Calibri"/>
                <a:cs typeface="Calibri"/>
                <a:sym typeface="Calibri"/>
              </a:rPr>
              <a:t>v</a:t>
            </a:r>
            <a:r>
              <a:rPr lang="en-US" sz="2300" i="0" u="none" strike="noStrike">
                <a:solidFill>
                  <a:srgbClr val="000000"/>
                </a:solidFill>
                <a:latin typeface="Calibri"/>
                <a:ea typeface="Calibri"/>
                <a:cs typeface="Calibri"/>
                <a:sym typeface="Calibri"/>
              </a:rPr>
              <a:t>olunteers set and monitor traps contribut</a:t>
            </a:r>
            <a:r>
              <a:rPr lang="en-US" sz="2300">
                <a:latin typeface="Calibri"/>
                <a:ea typeface="Calibri"/>
                <a:cs typeface="Calibri"/>
                <a:sym typeface="Calibri"/>
              </a:rPr>
              <a:t>ing</a:t>
            </a:r>
            <a:r>
              <a:rPr lang="en-US" sz="2300" i="0" u="none" strike="noStrike">
                <a:solidFill>
                  <a:srgbClr val="000000"/>
                </a:solidFill>
                <a:latin typeface="Calibri"/>
                <a:ea typeface="Calibri"/>
                <a:cs typeface="Calibri"/>
                <a:sym typeface="Calibri"/>
              </a:rPr>
              <a:t> to essential pest population</a:t>
            </a:r>
            <a:r>
              <a:rPr lang="en-US" sz="2300">
                <a:latin typeface="Calibri"/>
                <a:ea typeface="Calibri"/>
                <a:cs typeface="Calibri"/>
                <a:sym typeface="Calibri"/>
              </a:rPr>
              <a:t> data</a:t>
            </a:r>
            <a:r>
              <a:rPr lang="en-US" sz="2300" i="0" u="none" strike="noStrike">
                <a:solidFill>
                  <a:srgbClr val="000000"/>
                </a:solidFill>
                <a:latin typeface="Calibri"/>
                <a:ea typeface="Calibri"/>
                <a:cs typeface="Calibri"/>
                <a:sym typeface="Calibri"/>
              </a:rPr>
              <a:t>. </a:t>
            </a:r>
            <a:endParaRPr sz="2300" i="0" u="none" strike="noStrike">
              <a:solidFill>
                <a:srgbClr val="000000"/>
              </a:solidFill>
              <a:latin typeface="Calibri"/>
              <a:ea typeface="Calibri"/>
              <a:cs typeface="Calibri"/>
              <a:sym typeface="Calibri"/>
            </a:endParaRPr>
          </a:p>
        </p:txBody>
      </p:sp>
      <p:pic>
        <p:nvPicPr>
          <p:cNvPr id="230" name="Google Shape;230;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61400" y="1389675"/>
            <a:ext cx="3144151" cy="3072298"/>
          </a:xfrm>
          <a:prstGeom prst="rect">
            <a:avLst/>
          </a:prstGeom>
          <a:noFill/>
          <a:ln>
            <a:noFill/>
          </a:ln>
        </p:spPr>
      </p:pic>
      <p:cxnSp>
        <p:nvCxnSpPr>
          <p:cNvPr id="231" name="Google Shape;231;p14"/>
          <p:cNvCxnSpPr/>
          <p:nvPr/>
        </p:nvCxnSpPr>
        <p:spPr>
          <a:xfrm flipH="1">
            <a:off x="9957550" y="3829100"/>
            <a:ext cx="414300" cy="1311900"/>
          </a:xfrm>
          <a:prstGeom prst="straightConnector1">
            <a:avLst/>
          </a:prstGeom>
          <a:noFill/>
          <a:ln w="76200" cap="flat" cmpd="sng">
            <a:solidFill>
              <a:srgbClr val="41754E"/>
            </a:solidFill>
            <a:prstDash val="solid"/>
            <a:round/>
            <a:headEnd type="none" w="med" len="med"/>
            <a:tailEnd type="triangle" w="med" len="med"/>
          </a:ln>
        </p:spPr>
      </p:cxnSp>
      <p:sp>
        <p:nvSpPr>
          <p:cNvPr id="232" name="Google Shape;232;p14"/>
          <p:cNvSpPr txBox="1"/>
          <p:nvPr/>
        </p:nvSpPr>
        <p:spPr>
          <a:xfrm>
            <a:off x="8861400" y="5278950"/>
            <a:ext cx="3278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Educating and partnering with Master Naturalists could extend IPM programs’ reach</a:t>
            </a:r>
            <a:endParaRPr sz="1800">
              <a:latin typeface="Calibri"/>
              <a:ea typeface="Calibri"/>
              <a:cs typeface="Calibri"/>
              <a:sym typeface="Calibri"/>
            </a:endParaRPr>
          </a:p>
        </p:txBody>
      </p:sp>
      <p:pic>
        <p:nvPicPr>
          <p:cNvPr id="233" name="Google Shape;233;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44925" y="4312375"/>
            <a:ext cx="3074900" cy="230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652676" y="2011348"/>
            <a:ext cx="5703300" cy="429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4000"/>
              <a:buFont typeface="Calibri"/>
              <a:buNone/>
            </a:pPr>
            <a:r>
              <a:rPr lang="en-US" sz="4000" b="1">
                <a:solidFill>
                  <a:srgbClr val="000000"/>
                </a:solidFill>
                <a:latin typeface="Calibri"/>
                <a:ea typeface="Calibri"/>
                <a:cs typeface="Calibri"/>
                <a:sym typeface="Calibri"/>
              </a:rPr>
              <a:t>A nation where everyone can access the IPM information, tools and services they need to protect their health, home and livelihood.</a:t>
            </a:r>
            <a:br>
              <a:rPr lang="en-US" sz="4000">
                <a:latin typeface="Calibri"/>
                <a:ea typeface="Calibri"/>
                <a:cs typeface="Calibri"/>
                <a:sym typeface="Calibri"/>
              </a:rPr>
            </a:br>
            <a:endParaRPr sz="4000">
              <a:latin typeface="Calibri"/>
              <a:ea typeface="Calibri"/>
              <a:cs typeface="Calibri"/>
              <a:sym typeface="Calibri"/>
            </a:endParaRPr>
          </a:p>
        </p:txBody>
      </p:sp>
      <p:pic>
        <p:nvPicPr>
          <p:cNvPr id="94" name="Google Shape;94;p2"/>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6497302" y="1458725"/>
            <a:ext cx="5297100" cy="5297100"/>
          </a:xfrm>
          <a:prstGeom prst="rect">
            <a:avLst/>
          </a:prstGeom>
          <a:noFill/>
          <a:ln>
            <a:noFill/>
          </a:ln>
        </p:spPr>
      </p:pic>
      <p:sp>
        <p:nvSpPr>
          <p:cNvPr id="95" name="Google Shape;95;p2"/>
          <p:cNvSpPr txBox="1">
            <a:spLocks noGrp="1"/>
          </p:cNvSpPr>
          <p:nvPr>
            <p:ph type="title"/>
          </p:nvPr>
        </p:nvSpPr>
        <p:spPr>
          <a:xfrm>
            <a:off x="0" y="104416"/>
            <a:ext cx="12192000" cy="1126500"/>
          </a:xfrm>
          <a:prstGeom prst="rect">
            <a:avLst/>
          </a:prstGeom>
          <a:solidFill>
            <a:srgbClr val="18302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Vision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8a1ea20acc_1_49"/>
          <p:cNvSpPr txBox="1">
            <a:spLocks noGrp="1"/>
          </p:cNvSpPr>
          <p:nvPr>
            <p:ph type="title"/>
          </p:nvPr>
        </p:nvSpPr>
        <p:spPr>
          <a:xfrm>
            <a:off x="0" y="101350"/>
            <a:ext cx="12192000" cy="1129500"/>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Certified Crop Advisers</a:t>
            </a:r>
            <a:endParaRPr/>
          </a:p>
        </p:txBody>
      </p:sp>
      <p:sp>
        <p:nvSpPr>
          <p:cNvPr id="239" name="Google Shape;239;g28a1ea20acc_1_49"/>
          <p:cNvSpPr txBox="1"/>
          <p:nvPr/>
        </p:nvSpPr>
        <p:spPr>
          <a:xfrm>
            <a:off x="355701" y="1374300"/>
            <a:ext cx="8313300" cy="52641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400"/>
              <a:buChar char="•"/>
            </a:pPr>
            <a:r>
              <a:rPr lang="en-US" sz="2400">
                <a:latin typeface="Calibri"/>
                <a:ea typeface="Calibri"/>
                <a:cs typeface="Calibri"/>
                <a:sym typeface="Calibri"/>
              </a:rPr>
              <a:t>~ </a:t>
            </a:r>
            <a:r>
              <a:rPr lang="en-US" sz="2400" b="1">
                <a:latin typeface="Calibri"/>
                <a:ea typeface="Calibri"/>
                <a:cs typeface="Calibri"/>
                <a:sym typeface="Calibri"/>
              </a:rPr>
              <a:t>11,000 CCAs</a:t>
            </a:r>
            <a:r>
              <a:rPr lang="en-US" sz="2400">
                <a:latin typeface="Calibri"/>
                <a:ea typeface="Calibri"/>
                <a:cs typeface="Calibri"/>
                <a:sym typeface="Calibri"/>
              </a:rPr>
              <a:t> across U.S. and Canada; several companies actively encourage their employees to become CCAs</a:t>
            </a:r>
            <a:endParaRPr sz="2400">
              <a:solidFill>
                <a:schemeClr val="dk1"/>
              </a:solidFill>
              <a:highlight>
                <a:srgbClr val="FFFFFF"/>
              </a:highlight>
              <a:latin typeface="Calibri"/>
              <a:ea typeface="Calibri"/>
              <a:cs typeface="Calibri"/>
              <a:sym typeface="Calibri"/>
            </a:endParaRPr>
          </a:p>
          <a:p>
            <a:pPr marL="342900" marR="0" lvl="0" indent="-342900" algn="l" rtl="0">
              <a:spcBef>
                <a:spcPts val="0"/>
              </a:spcBef>
              <a:spcAft>
                <a:spcPts val="0"/>
              </a:spcAft>
              <a:buClr>
                <a:schemeClr val="dk1"/>
              </a:buClr>
              <a:buSzPts val="2400"/>
              <a:buFont typeface="Calibri"/>
              <a:buChar char="•"/>
            </a:pPr>
            <a:r>
              <a:rPr lang="en-US" sz="2400">
                <a:solidFill>
                  <a:schemeClr val="dk1"/>
                </a:solidFill>
                <a:highlight>
                  <a:srgbClr val="FFFFFF"/>
                </a:highlight>
                <a:latin typeface="Calibri"/>
                <a:ea typeface="Calibri"/>
                <a:cs typeface="Calibri"/>
                <a:sym typeface="Calibri"/>
              </a:rPr>
              <a:t>Committed to continuously learn and stay up-to-date with the latest research and developments in crop management and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pest control to provide the best advice to their clients.</a:t>
            </a:r>
            <a:endParaRPr sz="2400">
              <a:solidFill>
                <a:schemeClr val="dk1"/>
              </a:solidFill>
              <a:highlight>
                <a:srgbClr val="FFFFFF"/>
              </a:highlight>
              <a:latin typeface="Calibri"/>
              <a:ea typeface="Calibri"/>
              <a:cs typeface="Calibri"/>
              <a:sym typeface="Calibri"/>
            </a:endParaRPr>
          </a:p>
          <a:p>
            <a:pPr marL="342900" marR="0" lvl="0" indent="-342900" algn="l" rtl="0">
              <a:spcBef>
                <a:spcPts val="0"/>
              </a:spcBef>
              <a:spcAft>
                <a:spcPts val="0"/>
              </a:spcAft>
              <a:buSzPts val="2400"/>
              <a:buFont typeface="Calibri"/>
              <a:buChar char="•"/>
            </a:pPr>
            <a:r>
              <a:rPr lang="en-US" sz="2400">
                <a:solidFill>
                  <a:schemeClr val="dk1"/>
                </a:solidFill>
                <a:highlight>
                  <a:srgbClr val="FFFFFF"/>
                </a:highlight>
                <a:latin typeface="Calibri"/>
                <a:ea typeface="Calibri"/>
                <a:cs typeface="Calibri"/>
                <a:sym typeface="Calibri"/>
              </a:rPr>
              <a:t>Dedicated to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promoting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sustainable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agricultural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practices that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minimize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environmental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impact, conserve </a:t>
            </a:r>
            <a:br>
              <a:rPr lang="en-US" sz="2400">
                <a:solidFill>
                  <a:schemeClr val="dk1"/>
                </a:solidFill>
                <a:highlight>
                  <a:srgbClr val="FFFFFF"/>
                </a:highlight>
                <a:latin typeface="Calibri"/>
                <a:ea typeface="Calibri"/>
                <a:cs typeface="Calibri"/>
                <a:sym typeface="Calibri"/>
              </a:rPr>
            </a:br>
            <a:r>
              <a:rPr lang="en-US" sz="2400">
                <a:solidFill>
                  <a:schemeClr val="dk1"/>
                </a:solidFill>
                <a:highlight>
                  <a:srgbClr val="FFFFFF"/>
                </a:highlight>
                <a:latin typeface="Calibri"/>
                <a:ea typeface="Calibri"/>
                <a:cs typeface="Calibri"/>
                <a:sym typeface="Calibri"/>
              </a:rPr>
              <a:t>resources</a:t>
            </a:r>
            <a:endParaRPr sz="1200">
              <a:solidFill>
                <a:srgbClr val="374151"/>
              </a:solidFill>
              <a:highlight>
                <a:srgbClr val="F7F7F8"/>
              </a:highlight>
              <a:latin typeface="Roboto"/>
              <a:ea typeface="Roboto"/>
              <a:cs typeface="Roboto"/>
              <a:sym typeface="Roboto"/>
            </a:endParaRPr>
          </a:p>
        </p:txBody>
      </p:sp>
      <p:pic>
        <p:nvPicPr>
          <p:cNvPr id="240" name="Google Shape;240;g28a1ea20acc_1_49" title="Chart"/>
          <p:cNvPicPr preferRelativeResize="0"/>
          <p:nvPr/>
        </p:nvPicPr>
        <p:blipFill>
          <a:blip r:embed="rId3">
            <a:alphaModFix/>
          </a:blip>
          <a:stretch>
            <a:fillRect/>
          </a:stretch>
        </p:blipFill>
        <p:spPr>
          <a:xfrm>
            <a:off x="3237500" y="3364862"/>
            <a:ext cx="5529263" cy="3429000"/>
          </a:xfrm>
          <a:prstGeom prst="rect">
            <a:avLst/>
          </a:prstGeom>
          <a:noFill/>
          <a:ln>
            <a:noFill/>
          </a:ln>
        </p:spPr>
      </p:pic>
      <p:pic>
        <p:nvPicPr>
          <p:cNvPr id="241" name="Google Shape;241;g28a1ea20acc_1_4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861400" y="1389675"/>
            <a:ext cx="3144151" cy="3072298"/>
          </a:xfrm>
          <a:prstGeom prst="rect">
            <a:avLst/>
          </a:prstGeom>
          <a:noFill/>
          <a:ln>
            <a:noFill/>
          </a:ln>
        </p:spPr>
      </p:pic>
      <p:cxnSp>
        <p:nvCxnSpPr>
          <p:cNvPr id="242" name="Google Shape;242;g28a1ea20acc_1_49"/>
          <p:cNvCxnSpPr/>
          <p:nvPr/>
        </p:nvCxnSpPr>
        <p:spPr>
          <a:xfrm flipH="1">
            <a:off x="9957550" y="3829100"/>
            <a:ext cx="414300" cy="1311900"/>
          </a:xfrm>
          <a:prstGeom prst="straightConnector1">
            <a:avLst/>
          </a:prstGeom>
          <a:noFill/>
          <a:ln w="76200" cap="flat" cmpd="sng">
            <a:solidFill>
              <a:srgbClr val="41754E"/>
            </a:solidFill>
            <a:prstDash val="solid"/>
            <a:round/>
            <a:headEnd type="none" w="med" len="med"/>
            <a:tailEnd type="triangle" w="med" len="med"/>
          </a:ln>
        </p:spPr>
      </p:cxnSp>
      <p:sp>
        <p:nvSpPr>
          <p:cNvPr id="243" name="Google Shape;243;g28a1ea20acc_1_49"/>
          <p:cNvSpPr txBox="1"/>
          <p:nvPr/>
        </p:nvSpPr>
        <p:spPr>
          <a:xfrm>
            <a:off x="8861400" y="5278950"/>
            <a:ext cx="32781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CCAs self identify as wanting to be more engaged and aligning with similar IPM goals, making them an important stakeholder and feedback loop</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8a1ea20acc_1_38"/>
          <p:cNvSpPr txBox="1">
            <a:spLocks noGrp="1"/>
          </p:cNvSpPr>
          <p:nvPr>
            <p:ph type="title"/>
          </p:nvPr>
        </p:nvSpPr>
        <p:spPr>
          <a:xfrm>
            <a:off x="0" y="101350"/>
            <a:ext cx="12192000" cy="1129500"/>
          </a:xfrm>
          <a:prstGeom prst="rect">
            <a:avLst/>
          </a:prstGeom>
          <a:solidFill>
            <a:srgbClr val="41754E"/>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Networks and Stakeholders</a:t>
            </a:r>
            <a:endParaRPr/>
          </a:p>
        </p:txBody>
      </p:sp>
      <p:graphicFrame>
        <p:nvGraphicFramePr>
          <p:cNvPr id="249" name="Google Shape;249;g28a1ea20acc_1_38"/>
          <p:cNvGraphicFramePr/>
          <p:nvPr>
            <p:extLst>
              <p:ext uri="{D42A27DB-BD31-4B8C-83A1-F6EECF244321}">
                <p14:modId xmlns:p14="http://schemas.microsoft.com/office/powerpoint/2010/main" val="528708846"/>
              </p:ext>
            </p:extLst>
          </p:nvPr>
        </p:nvGraphicFramePr>
        <p:xfrm>
          <a:off x="596779" y="1608290"/>
          <a:ext cx="10998450" cy="4898000"/>
        </p:xfrm>
        <a:graphic>
          <a:graphicData uri="http://schemas.openxmlformats.org/drawingml/2006/table">
            <a:tbl>
              <a:tblPr firstRow="1" bandRow="1">
                <a:noFill/>
                <a:tableStyleId>{77F118FD-9A29-4CFC-B0B8-EFADE5E411B2}</a:tableStyleId>
              </a:tblPr>
              <a:tblGrid>
                <a:gridCol w="5499225">
                  <a:extLst>
                    <a:ext uri="{9D8B030D-6E8A-4147-A177-3AD203B41FA5}">
                      <a16:colId xmlns:a16="http://schemas.microsoft.com/office/drawing/2014/main" val="20000"/>
                    </a:ext>
                  </a:extLst>
                </a:gridCol>
                <a:gridCol w="5499225">
                  <a:extLst>
                    <a:ext uri="{9D8B030D-6E8A-4147-A177-3AD203B41FA5}">
                      <a16:colId xmlns:a16="http://schemas.microsoft.com/office/drawing/2014/main" val="20001"/>
                    </a:ext>
                  </a:extLst>
                </a:gridCol>
              </a:tblGrid>
              <a:tr h="2449000">
                <a:tc>
                  <a:txBody>
                    <a:bodyPr/>
                    <a:lstStyle/>
                    <a:p>
                      <a:pPr marL="0" marR="0" lvl="0" indent="0" algn="l" rtl="0">
                        <a:spcBef>
                          <a:spcPts val="0"/>
                        </a:spcBef>
                        <a:spcAft>
                          <a:spcPts val="0"/>
                        </a:spcAft>
                        <a:buNone/>
                      </a:pPr>
                      <a:r>
                        <a:rPr lang="en-US" sz="1800" u="none" strike="noStrike" cap="none" dirty="0">
                          <a:solidFill>
                            <a:schemeClr val="dk1"/>
                          </a:solidFill>
                        </a:rPr>
                        <a:t>Strengths</a:t>
                      </a:r>
                      <a:endParaRPr dirty="0"/>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There is an active IPM program with an IPM coordinator in all 50 states and Guam, Puerto Rico and Virgin Islands</a:t>
                      </a:r>
                      <a:endParaRPr sz="1800" b="0"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IPM expertise is important to several stakeholders</a:t>
                      </a:r>
                      <a:endParaRPr sz="1800" b="0" dirty="0">
                        <a:solidFill>
                          <a:schemeClr val="dk1"/>
                        </a:solidFill>
                      </a:endParaRPr>
                    </a:p>
                  </a:txBody>
                  <a:tcPr marL="91450" marR="91450" marT="45725" marB="45725">
                    <a:solidFill>
                      <a:srgbClr val="83C366">
                        <a:alpha val="67000"/>
                      </a:srgbClr>
                    </a:solidFill>
                  </a:tcPr>
                </a:tc>
                <a:tc>
                  <a:txBody>
                    <a:bodyPr/>
                    <a:lstStyle/>
                    <a:p>
                      <a:pPr marL="0" marR="0" lvl="0" indent="0" algn="l" rtl="0">
                        <a:spcBef>
                          <a:spcPts val="0"/>
                        </a:spcBef>
                        <a:spcAft>
                          <a:spcPts val="0"/>
                        </a:spcAft>
                        <a:buNone/>
                      </a:pPr>
                      <a:r>
                        <a:rPr lang="en-US" sz="1800" dirty="0">
                          <a:solidFill>
                            <a:schemeClr val="dk1"/>
                          </a:solidFill>
                        </a:rPr>
                        <a:t>Weaknesses</a:t>
                      </a:r>
                      <a:endParaRPr dirty="0"/>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Minimal IPM staff to build and maintain relationships with IPM stakeholders</a:t>
                      </a:r>
                      <a:endParaRPr sz="1800" b="0" dirty="0">
                        <a:solidFill>
                          <a:schemeClr val="dk1"/>
                        </a:solidFill>
                      </a:endParaRPr>
                    </a:p>
                    <a:p>
                      <a:pPr marL="285750" marR="0" lvl="0" indent="-285750" algn="l" rtl="0">
                        <a:spcBef>
                          <a:spcPts val="0"/>
                        </a:spcBef>
                        <a:spcAft>
                          <a:spcPts val="0"/>
                        </a:spcAft>
                        <a:buClr>
                          <a:schemeClr val="dk1"/>
                        </a:buClr>
                        <a:buSzPts val="1800"/>
                        <a:buChar char="•"/>
                      </a:pPr>
                      <a:r>
                        <a:rPr lang="en-US" sz="1800" b="0" dirty="0">
                          <a:solidFill>
                            <a:schemeClr val="dk1"/>
                          </a:solidFill>
                        </a:rPr>
                        <a:t>No national direction for IPM network; individual programs not all moving towards the same direction</a:t>
                      </a:r>
                      <a:endParaRPr sz="1800" b="0" dirty="0">
                        <a:solidFill>
                          <a:schemeClr val="dk1"/>
                        </a:solidFill>
                      </a:endParaRPr>
                    </a:p>
                  </a:txBody>
                  <a:tcPr marL="91450" marR="91450" marT="45725" marB="45725">
                    <a:solidFill>
                      <a:srgbClr val="83C366">
                        <a:alpha val="67000"/>
                      </a:srgbClr>
                    </a:solidFill>
                  </a:tcPr>
                </a:tc>
                <a:extLst>
                  <a:ext uri="{0D108BD9-81ED-4DB2-BD59-A6C34878D82A}">
                    <a16:rowId xmlns:a16="http://schemas.microsoft.com/office/drawing/2014/main" val="10000"/>
                  </a:ext>
                </a:extLst>
              </a:tr>
              <a:tr h="2449000">
                <a:tc>
                  <a:txBody>
                    <a:bodyPr/>
                    <a:lstStyle/>
                    <a:p>
                      <a:pPr marL="0" marR="0" lvl="0" indent="0" algn="l" rtl="0">
                        <a:spcBef>
                          <a:spcPts val="0"/>
                        </a:spcBef>
                        <a:spcAft>
                          <a:spcPts val="0"/>
                        </a:spcAft>
                        <a:buNone/>
                      </a:pPr>
                      <a:r>
                        <a:rPr lang="en-US" sz="1800" b="1">
                          <a:solidFill>
                            <a:schemeClr val="dk1"/>
                          </a:solidFill>
                        </a:rPr>
                        <a:t>Opportunities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rPr>
                        <a:t>Better engage volunteers (e.g.</a:t>
                      </a:r>
                      <a:r>
                        <a:rPr lang="en-US" sz="1800"/>
                        <a:t>, Master Gardeners, Master Naturalists)</a:t>
                      </a:r>
                      <a:endParaRPr sz="1800"/>
                    </a:p>
                    <a:p>
                      <a:pPr marL="285750" marR="0" lvl="0" indent="-285750" algn="l" rtl="0">
                        <a:spcBef>
                          <a:spcPts val="0"/>
                        </a:spcBef>
                        <a:spcAft>
                          <a:spcPts val="0"/>
                        </a:spcAft>
                        <a:buSzPts val="1800"/>
                        <a:buChar char="•"/>
                      </a:pPr>
                      <a:r>
                        <a:rPr lang="en-US" sz="1800"/>
                        <a:t>Better engage with CCAs</a:t>
                      </a:r>
                      <a:endParaRPr sz="1800"/>
                    </a:p>
                    <a:p>
                      <a:pPr marL="285750" marR="0" lvl="0" indent="-285750" algn="l" rtl="0">
                        <a:spcBef>
                          <a:spcPts val="0"/>
                        </a:spcBef>
                        <a:spcAft>
                          <a:spcPts val="0"/>
                        </a:spcAft>
                        <a:buSzPts val="1800"/>
                        <a:buChar char="•"/>
                      </a:pPr>
                      <a:r>
                        <a:rPr lang="en-US" sz="1800"/>
                        <a:t>Develop partnerships with newer organizations in which IPM is important (e.g., NIAMRRE, GROW, etc.)</a:t>
                      </a:r>
                      <a:endParaRPr sz="1800"/>
                    </a:p>
                  </a:txBody>
                  <a:tcPr marL="91450" marR="91450" marT="45725" marB="45725">
                    <a:solidFill>
                      <a:srgbClr val="83C366">
                        <a:alpha val="67000"/>
                      </a:srgbClr>
                    </a:solidFill>
                  </a:tcPr>
                </a:tc>
                <a:tc>
                  <a:txBody>
                    <a:bodyPr/>
                    <a:lstStyle/>
                    <a:p>
                      <a:pPr marL="0" marR="0" lvl="0" indent="0" algn="l" rtl="0">
                        <a:spcBef>
                          <a:spcPts val="0"/>
                        </a:spcBef>
                        <a:spcAft>
                          <a:spcPts val="0"/>
                        </a:spcAft>
                        <a:buNone/>
                      </a:pPr>
                      <a:r>
                        <a:rPr lang="en-US" sz="1800" b="1" dirty="0">
                          <a:solidFill>
                            <a:schemeClr val="dk1"/>
                          </a:solidFill>
                        </a:rPr>
                        <a:t>Threats</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chemeClr val="dk1"/>
                          </a:solidFill>
                        </a:rPr>
                        <a:t>People</a:t>
                      </a:r>
                      <a:r>
                        <a:rPr lang="en-US" sz="1800" dirty="0"/>
                        <a:t>, organizations, or movements </a:t>
                      </a:r>
                      <a:r>
                        <a:rPr lang="en-US" sz="1800" dirty="0">
                          <a:solidFill>
                            <a:schemeClr val="dk1"/>
                          </a:solidFill>
                        </a:rPr>
                        <a:t>not acknowledg</a:t>
                      </a:r>
                      <a:r>
                        <a:rPr lang="en-US" sz="1800" dirty="0"/>
                        <a:t>ing the</a:t>
                      </a:r>
                      <a:r>
                        <a:rPr lang="en-US" sz="1800" dirty="0">
                          <a:solidFill>
                            <a:schemeClr val="dk1"/>
                          </a:solidFill>
                        </a:rPr>
                        <a:t> </a:t>
                      </a:r>
                      <a:r>
                        <a:rPr lang="en-US" sz="1800" dirty="0"/>
                        <a:t>importance</a:t>
                      </a:r>
                      <a:r>
                        <a:rPr lang="en-US" sz="1800" dirty="0">
                          <a:solidFill>
                            <a:schemeClr val="dk1"/>
                          </a:solidFill>
                        </a:rPr>
                        <a:t> of IPM</a:t>
                      </a:r>
                      <a:endParaRPr sz="1800" dirty="0"/>
                    </a:p>
                    <a:p>
                      <a:pPr marL="285750" marR="0" lvl="0" indent="-285750" algn="l" rtl="0">
                        <a:lnSpc>
                          <a:spcPct val="100000"/>
                        </a:lnSpc>
                        <a:spcBef>
                          <a:spcPts val="0"/>
                        </a:spcBef>
                        <a:spcAft>
                          <a:spcPts val="0"/>
                        </a:spcAft>
                        <a:buSzPts val="1800"/>
                        <a:buChar char="•"/>
                      </a:pPr>
                      <a:r>
                        <a:rPr lang="en-US" sz="1800" dirty="0"/>
                        <a:t>Newer efforts (e.g., One Health) do not clearly incorporate plant health into their mission</a:t>
                      </a:r>
                      <a:endParaRPr sz="1800" dirty="0"/>
                    </a:p>
                    <a:p>
                      <a:pPr marL="0" marR="0" lvl="0" indent="0" algn="l" rtl="0">
                        <a:spcBef>
                          <a:spcPts val="0"/>
                        </a:spcBef>
                        <a:spcAft>
                          <a:spcPts val="0"/>
                        </a:spcAft>
                        <a:buNone/>
                      </a:pPr>
                      <a:endParaRPr sz="1800" dirty="0">
                        <a:solidFill>
                          <a:schemeClr val="dk1"/>
                        </a:solidFill>
                      </a:endParaRPr>
                    </a:p>
                  </a:txBody>
                  <a:tcPr marL="91450" marR="91450" marT="45725" marB="45725">
                    <a:solidFill>
                      <a:srgbClr val="83C366">
                        <a:alpha val="67000"/>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8b9201a701_0_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t>IPM is a multidisciplinary science-based decision making process to manage pests</a:t>
            </a:r>
            <a:endParaRPr sz="2400"/>
          </a:p>
          <a:p>
            <a:pPr marL="0" lvl="0" indent="0" algn="l" rtl="0">
              <a:lnSpc>
                <a:spcPct val="115000"/>
              </a:lnSpc>
              <a:spcBef>
                <a:spcPts val="0"/>
              </a:spcBef>
              <a:spcAft>
                <a:spcPts val="0"/>
              </a:spcAft>
              <a:buClr>
                <a:schemeClr val="dk1"/>
              </a:buClr>
              <a:buSzPts val="1100"/>
              <a:buFont typeface="Arial"/>
              <a:buNone/>
            </a:pPr>
            <a:endParaRPr sz="2400"/>
          </a:p>
          <a:p>
            <a:pPr marL="457200" lvl="0" indent="-381000" algn="l" rtl="0">
              <a:lnSpc>
                <a:spcPct val="115000"/>
              </a:lnSpc>
              <a:spcBef>
                <a:spcPts val="0"/>
              </a:spcBef>
              <a:spcAft>
                <a:spcPts val="0"/>
              </a:spcAft>
              <a:buSzPts val="2400"/>
              <a:buChar char="•"/>
            </a:pPr>
            <a:r>
              <a:rPr lang="en-US" sz="2400" b="1"/>
              <a:t>Tools: </a:t>
            </a:r>
            <a:r>
              <a:rPr lang="en-US" sz="2400"/>
              <a:t>Science-based research </a:t>
            </a:r>
            <a:r>
              <a:rPr lang="en-US" sz="2400" b="1"/>
              <a:t>develops</a:t>
            </a:r>
            <a:r>
              <a:rPr lang="en-US" sz="2400"/>
              <a:t> the tools for pest management (i.e., surveillance/monitoring, forecasting, scouting and decision thresholds)</a:t>
            </a:r>
            <a:endParaRPr sz="2400"/>
          </a:p>
          <a:p>
            <a:pPr marL="457200" lvl="0" indent="-381000" algn="l" rtl="0">
              <a:lnSpc>
                <a:spcPct val="115000"/>
              </a:lnSpc>
              <a:spcBef>
                <a:spcPts val="0"/>
              </a:spcBef>
              <a:spcAft>
                <a:spcPts val="0"/>
              </a:spcAft>
              <a:buSzPts val="2400"/>
              <a:buChar char="•"/>
            </a:pPr>
            <a:r>
              <a:rPr lang="en-US" sz="2400" b="1"/>
              <a:t>Education: </a:t>
            </a:r>
            <a:r>
              <a:rPr lang="en-US" sz="2400"/>
              <a:t>IPM programs </a:t>
            </a:r>
            <a:r>
              <a:rPr lang="en-US" sz="2400" b="1"/>
              <a:t>coordinate</a:t>
            </a:r>
            <a:r>
              <a:rPr lang="en-US" sz="2400"/>
              <a:t> multidisciplinary information and </a:t>
            </a:r>
            <a:r>
              <a:rPr lang="en-US" sz="2400" b="1"/>
              <a:t>transfer</a:t>
            </a:r>
            <a:r>
              <a:rPr lang="en-US" sz="2400"/>
              <a:t> this knowledge to the end user (e.g., farmers)</a:t>
            </a:r>
            <a:endParaRPr sz="2400"/>
          </a:p>
          <a:p>
            <a:pPr marL="457200" lvl="0" indent="-381000" algn="l" rtl="0">
              <a:lnSpc>
                <a:spcPct val="115000"/>
              </a:lnSpc>
              <a:spcBef>
                <a:spcPts val="0"/>
              </a:spcBef>
              <a:spcAft>
                <a:spcPts val="0"/>
              </a:spcAft>
              <a:buSzPts val="2400"/>
              <a:buChar char="•"/>
            </a:pPr>
            <a:r>
              <a:rPr lang="en-US" sz="2400" b="1"/>
              <a:t>Promotion: Dissemination </a:t>
            </a:r>
            <a:r>
              <a:rPr lang="en-US" sz="2400"/>
              <a:t>of information uses effective delivery methods to encourage adoption of IPM</a:t>
            </a:r>
            <a:endParaRPr sz="2400"/>
          </a:p>
          <a:p>
            <a:pPr marL="457200" lvl="0" indent="0" algn="l" rtl="0">
              <a:lnSpc>
                <a:spcPct val="115000"/>
              </a:lnSpc>
              <a:spcBef>
                <a:spcPts val="0"/>
              </a:spcBef>
              <a:spcAft>
                <a:spcPts val="0"/>
              </a:spcAft>
              <a:buClr>
                <a:schemeClr val="dk1"/>
              </a:buClr>
              <a:buSzPts val="1100"/>
              <a:buFont typeface="Arial"/>
              <a:buNone/>
            </a:pPr>
            <a:endParaRPr sz="2400" b="1"/>
          </a:p>
          <a:p>
            <a:pPr marL="0" lvl="0" indent="0" algn="l" rtl="0">
              <a:spcBef>
                <a:spcPts val="1000"/>
              </a:spcBef>
              <a:spcAft>
                <a:spcPts val="0"/>
              </a:spcAft>
              <a:buNone/>
            </a:pPr>
            <a:endParaRPr sz="2400"/>
          </a:p>
        </p:txBody>
      </p:sp>
      <p:sp>
        <p:nvSpPr>
          <p:cNvPr id="255" name="Google Shape;255;g28b9201a701_0_1"/>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8b9201a701_0_6"/>
          <p:cNvSpPr txBox="1">
            <a:spLocks noGrp="1"/>
          </p:cNvSpPr>
          <p:nvPr>
            <p:ph type="body" idx="1"/>
          </p:nvPr>
        </p:nvSpPr>
        <p:spPr>
          <a:xfrm>
            <a:off x="281225" y="2258850"/>
            <a:ext cx="7805400" cy="43512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Clr>
                <a:schemeClr val="dk1"/>
              </a:buClr>
              <a:buSzPts val="1100"/>
              <a:buFont typeface="Arial"/>
              <a:buNone/>
            </a:pPr>
            <a:r>
              <a:rPr lang="en-US" sz="2400" b="1"/>
              <a:t>Pest Surveillance Programs</a:t>
            </a:r>
            <a:endParaRPr sz="2400" b="1"/>
          </a:p>
          <a:p>
            <a:pPr marL="457200" lvl="0" indent="-381000" algn="l" rtl="0">
              <a:spcBef>
                <a:spcPts val="500"/>
              </a:spcBef>
              <a:spcAft>
                <a:spcPts val="0"/>
              </a:spcAft>
              <a:buSzPts val="2400"/>
              <a:buChar char="•"/>
            </a:pPr>
            <a:r>
              <a:rPr lang="en-US" sz="2400"/>
              <a:t>40 states reported they have a pest surveillance program</a:t>
            </a:r>
            <a:endParaRPr sz="2400"/>
          </a:p>
          <a:p>
            <a:pPr marL="457200" lvl="0" indent="-381000" algn="l" rtl="0">
              <a:spcBef>
                <a:spcPts val="0"/>
              </a:spcBef>
              <a:spcAft>
                <a:spcPts val="0"/>
              </a:spcAft>
              <a:buSzPts val="2400"/>
              <a:buChar char="•"/>
            </a:pPr>
            <a:r>
              <a:rPr lang="en-US" sz="2400"/>
              <a:t>Examples: Cucumber downy mildew, Mexican rice borer, Bt resistance fall armyworm and corn earworm, Roseau cane borer, Southern pine beetle</a:t>
            </a:r>
            <a:endParaRPr sz="2400"/>
          </a:p>
          <a:p>
            <a:pPr marL="457200" lvl="0" indent="0" algn="l" rtl="0">
              <a:spcBef>
                <a:spcPts val="500"/>
              </a:spcBef>
              <a:spcAft>
                <a:spcPts val="0"/>
              </a:spcAft>
              <a:buNone/>
            </a:pPr>
            <a:endParaRPr sz="2400"/>
          </a:p>
          <a:p>
            <a:pPr marL="114300" lvl="0" indent="0" algn="l" rtl="0">
              <a:spcBef>
                <a:spcPts val="1000"/>
              </a:spcBef>
              <a:spcAft>
                <a:spcPts val="0"/>
              </a:spcAft>
              <a:buClr>
                <a:schemeClr val="dk1"/>
              </a:buClr>
              <a:buSzPts val="1100"/>
              <a:buFont typeface="Arial"/>
              <a:buNone/>
            </a:pPr>
            <a:r>
              <a:rPr lang="en-US" sz="2400" b="1"/>
              <a:t>Pest Forecast Systems</a:t>
            </a:r>
            <a:endParaRPr sz="2400" b="1"/>
          </a:p>
          <a:p>
            <a:pPr marL="457200" lvl="0" indent="-381000" algn="l" rtl="0">
              <a:spcBef>
                <a:spcPts val="500"/>
              </a:spcBef>
              <a:spcAft>
                <a:spcPts val="0"/>
              </a:spcAft>
              <a:buSzPts val="2400"/>
              <a:buChar char="•"/>
            </a:pPr>
            <a:r>
              <a:rPr lang="en-US" sz="2400"/>
              <a:t>39 states reported they have a pest </a:t>
            </a:r>
            <a:br>
              <a:rPr lang="en-US" sz="2400"/>
            </a:br>
            <a:r>
              <a:rPr lang="en-US" sz="2400"/>
              <a:t>forecasting system</a:t>
            </a:r>
            <a:endParaRPr sz="2400"/>
          </a:p>
          <a:p>
            <a:pPr marL="457200" lvl="0" indent="-381000" algn="l" rtl="0">
              <a:spcBef>
                <a:spcPts val="0"/>
              </a:spcBef>
              <a:spcAft>
                <a:spcPts val="0"/>
              </a:spcAft>
              <a:buSzPts val="2400"/>
              <a:buChar char="•"/>
            </a:pPr>
            <a:r>
              <a:rPr lang="en-US" sz="2400"/>
              <a:t>Examples: Insect pest models, crop </a:t>
            </a:r>
            <a:br>
              <a:rPr lang="en-US" sz="2400"/>
            </a:br>
            <a:r>
              <a:rPr lang="en-US" sz="2400"/>
              <a:t>models, TarSpotter, Sporecaster</a:t>
            </a:r>
            <a:endParaRPr sz="2400"/>
          </a:p>
          <a:p>
            <a:pPr marL="0" lvl="0" indent="0" algn="l" rtl="0">
              <a:spcBef>
                <a:spcPts val="1000"/>
              </a:spcBef>
              <a:spcAft>
                <a:spcPts val="0"/>
              </a:spcAft>
              <a:buNone/>
            </a:pPr>
            <a:endParaRPr sz="2400"/>
          </a:p>
        </p:txBody>
      </p:sp>
      <p:sp>
        <p:nvSpPr>
          <p:cNvPr id="261" name="Google Shape;261;g28b9201a701_0_6"/>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pic>
        <p:nvPicPr>
          <p:cNvPr id="262" name="Google Shape;262;g28b9201a701_0_6"/>
          <p:cNvPicPr preferRelativeResize="0"/>
          <p:nvPr/>
        </p:nvPicPr>
        <p:blipFill>
          <a:blip r:embed="rId3">
            <a:alphaModFix/>
          </a:blip>
          <a:stretch>
            <a:fillRect/>
          </a:stretch>
        </p:blipFill>
        <p:spPr>
          <a:xfrm>
            <a:off x="9161450" y="1429476"/>
            <a:ext cx="2643125" cy="2385525"/>
          </a:xfrm>
          <a:prstGeom prst="rect">
            <a:avLst/>
          </a:prstGeom>
          <a:noFill/>
          <a:ln>
            <a:noFill/>
          </a:ln>
        </p:spPr>
      </p:pic>
      <p:pic>
        <p:nvPicPr>
          <p:cNvPr id="263" name="Google Shape;263;g28b9201a701_0_6"/>
          <p:cNvPicPr preferRelativeResize="0"/>
          <p:nvPr/>
        </p:nvPicPr>
        <p:blipFill>
          <a:blip r:embed="rId4">
            <a:alphaModFix/>
          </a:blip>
          <a:stretch>
            <a:fillRect/>
          </a:stretch>
        </p:blipFill>
        <p:spPr>
          <a:xfrm>
            <a:off x="9416950" y="3924999"/>
            <a:ext cx="2707950" cy="2601525"/>
          </a:xfrm>
          <a:prstGeom prst="rect">
            <a:avLst/>
          </a:prstGeom>
          <a:noFill/>
          <a:ln>
            <a:noFill/>
          </a:ln>
        </p:spPr>
      </p:pic>
      <p:pic>
        <p:nvPicPr>
          <p:cNvPr id="264" name="Google Shape;264;g28b9201a701_0_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838575" y="4402380"/>
            <a:ext cx="4001275" cy="1999469"/>
          </a:xfrm>
          <a:prstGeom prst="rect">
            <a:avLst/>
          </a:prstGeom>
          <a:noFill/>
          <a:ln>
            <a:noFill/>
          </a:ln>
        </p:spPr>
      </p:pic>
      <p:sp>
        <p:nvSpPr>
          <p:cNvPr id="265" name="Google Shape;265;g28b9201a701_0_6"/>
          <p:cNvSpPr txBox="1"/>
          <p:nvPr/>
        </p:nvSpPr>
        <p:spPr>
          <a:xfrm>
            <a:off x="5838575" y="6229200"/>
            <a:ext cx="163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Oregon IPM Center</a:t>
            </a:r>
            <a:endParaRPr>
              <a:latin typeface="Calibri"/>
              <a:ea typeface="Calibri"/>
              <a:cs typeface="Calibri"/>
              <a:sym typeface="Calibri"/>
            </a:endParaRPr>
          </a:p>
        </p:txBody>
      </p:sp>
      <p:sp>
        <p:nvSpPr>
          <p:cNvPr id="266" name="Google Shape;266;g28b9201a701_0_6"/>
          <p:cNvSpPr txBox="1"/>
          <p:nvPr/>
        </p:nvSpPr>
        <p:spPr>
          <a:xfrm>
            <a:off x="9839850" y="6381600"/>
            <a:ext cx="202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Univ. Wisconsin-Madison</a:t>
            </a:r>
            <a:endParaRPr>
              <a:latin typeface="Calibri"/>
              <a:ea typeface="Calibri"/>
              <a:cs typeface="Calibri"/>
              <a:sym typeface="Calibri"/>
            </a:endParaRPr>
          </a:p>
        </p:txBody>
      </p:sp>
      <p:sp>
        <p:nvSpPr>
          <p:cNvPr id="267" name="Google Shape;267;g28b9201a701_0_6"/>
          <p:cNvSpPr txBox="1"/>
          <p:nvPr/>
        </p:nvSpPr>
        <p:spPr>
          <a:xfrm>
            <a:off x="4794275" y="1396225"/>
            <a:ext cx="2500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latin typeface="Calibri"/>
                <a:ea typeface="Calibri"/>
                <a:cs typeface="Calibri"/>
                <a:sym typeface="Calibri"/>
              </a:rPr>
              <a:t>Tools</a:t>
            </a:r>
            <a:endParaRPr sz="2800"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p:nvPr/>
        </p:nvSpPr>
        <p:spPr>
          <a:xfrm>
            <a:off x="459475" y="1434300"/>
            <a:ext cx="10937400" cy="88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Total number of crops and pests involved in Pest </a:t>
            </a:r>
            <a:r>
              <a:rPr lang="en-US" sz="2400" b="1">
                <a:solidFill>
                  <a:schemeClr val="dk1"/>
                </a:solidFill>
                <a:latin typeface="Calibri"/>
                <a:ea typeface="Calibri"/>
                <a:cs typeface="Calibri"/>
                <a:sym typeface="Calibri"/>
              </a:rPr>
              <a:t>Surveillance</a:t>
            </a:r>
            <a:r>
              <a:rPr lang="en-US" sz="2400">
                <a:solidFill>
                  <a:schemeClr val="dk1"/>
                </a:solidFill>
                <a:latin typeface="Calibri"/>
                <a:ea typeface="Calibri"/>
                <a:cs typeface="Calibri"/>
                <a:sym typeface="Calibri"/>
              </a:rPr>
              <a:t> Programs and Pest </a:t>
            </a:r>
            <a:r>
              <a:rPr lang="en-US" sz="2400" b="1">
                <a:solidFill>
                  <a:schemeClr val="dk1"/>
                </a:solidFill>
                <a:latin typeface="Calibri"/>
                <a:ea typeface="Calibri"/>
                <a:cs typeface="Calibri"/>
                <a:sym typeface="Calibri"/>
              </a:rPr>
              <a:t>Forecasting</a:t>
            </a:r>
            <a:r>
              <a:rPr lang="en-US" sz="2400">
                <a:solidFill>
                  <a:schemeClr val="dk1"/>
                </a:solidFill>
                <a:latin typeface="Calibri"/>
                <a:ea typeface="Calibri"/>
                <a:cs typeface="Calibri"/>
                <a:sym typeface="Calibri"/>
              </a:rPr>
              <a:t> Systems in each region</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p:txBody>
      </p:sp>
      <p:pic>
        <p:nvPicPr>
          <p:cNvPr id="273" name="Google Shape;273;p16"/>
          <p:cNvPicPr preferRelativeResize="0"/>
          <p:nvPr/>
        </p:nvPicPr>
        <p:blipFill>
          <a:blip r:embed="rId3">
            <a:alphaModFix/>
          </a:blip>
          <a:stretch>
            <a:fillRect/>
          </a:stretch>
        </p:blipFill>
        <p:spPr>
          <a:xfrm>
            <a:off x="242550" y="2714338"/>
            <a:ext cx="5525350" cy="3683575"/>
          </a:xfrm>
          <a:prstGeom prst="rect">
            <a:avLst/>
          </a:prstGeom>
          <a:noFill/>
          <a:ln>
            <a:noFill/>
          </a:ln>
        </p:spPr>
      </p:pic>
      <p:pic>
        <p:nvPicPr>
          <p:cNvPr id="274" name="Google Shape;274;p16"/>
          <p:cNvPicPr preferRelativeResize="0"/>
          <p:nvPr/>
        </p:nvPicPr>
        <p:blipFill>
          <a:blip r:embed="rId4">
            <a:alphaModFix/>
          </a:blip>
          <a:stretch>
            <a:fillRect/>
          </a:stretch>
        </p:blipFill>
        <p:spPr>
          <a:xfrm>
            <a:off x="5887700" y="2524050"/>
            <a:ext cx="5867663" cy="3911775"/>
          </a:xfrm>
          <a:prstGeom prst="rect">
            <a:avLst/>
          </a:prstGeom>
          <a:noFill/>
          <a:ln>
            <a:noFill/>
          </a:ln>
        </p:spPr>
      </p:pic>
      <p:sp>
        <p:nvSpPr>
          <p:cNvPr id="275" name="Google Shape;275;p16"/>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8b9201a701_0_25"/>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pic>
        <p:nvPicPr>
          <p:cNvPr id="281" name="Google Shape;281;g28b9201a701_0_25"/>
          <p:cNvPicPr preferRelativeResize="0"/>
          <p:nvPr/>
        </p:nvPicPr>
        <p:blipFill>
          <a:blip r:embed="rId3">
            <a:alphaModFix/>
          </a:blip>
          <a:stretch>
            <a:fillRect/>
          </a:stretch>
        </p:blipFill>
        <p:spPr>
          <a:xfrm>
            <a:off x="228600" y="1382474"/>
            <a:ext cx="8415450" cy="5099851"/>
          </a:xfrm>
          <a:prstGeom prst="rect">
            <a:avLst/>
          </a:prstGeom>
          <a:noFill/>
          <a:ln>
            <a:noFill/>
          </a:ln>
        </p:spPr>
      </p:pic>
      <p:sp>
        <p:nvSpPr>
          <p:cNvPr id="282" name="Google Shape;282;g28b9201a701_0_25"/>
          <p:cNvSpPr txBox="1"/>
          <p:nvPr/>
        </p:nvSpPr>
        <p:spPr>
          <a:xfrm>
            <a:off x="8720250" y="1562375"/>
            <a:ext cx="32514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Calibri"/>
                <a:ea typeface="Calibri"/>
                <a:cs typeface="Calibri"/>
                <a:sym typeface="Calibri"/>
              </a:rPr>
              <a:t>The </a:t>
            </a:r>
            <a:r>
              <a:rPr lang="en-US" sz="2000" b="1">
                <a:solidFill>
                  <a:srgbClr val="7B679E"/>
                </a:solidFill>
                <a:latin typeface="Calibri"/>
                <a:ea typeface="Calibri"/>
                <a:cs typeface="Calibri"/>
                <a:sym typeface="Calibri"/>
              </a:rPr>
              <a:t>Western Region</a:t>
            </a:r>
            <a:r>
              <a:rPr lang="en-US" sz="2000" b="1">
                <a:latin typeface="Calibri"/>
                <a:ea typeface="Calibri"/>
                <a:cs typeface="Calibri"/>
                <a:sym typeface="Calibri"/>
              </a:rPr>
              <a:t> </a:t>
            </a:r>
            <a:r>
              <a:rPr lang="en-US" sz="2000">
                <a:latin typeface="Calibri"/>
                <a:ea typeface="Calibri"/>
                <a:cs typeface="Calibri"/>
                <a:sym typeface="Calibri"/>
              </a:rPr>
              <a:t>reported the most forecasting systems, least amount of pests in surveillance programs, and has the most commodities.</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US" sz="2000">
                <a:latin typeface="Calibri"/>
                <a:ea typeface="Calibri"/>
                <a:cs typeface="Calibri"/>
                <a:sym typeface="Calibri"/>
              </a:rPr>
              <a:t>The </a:t>
            </a:r>
            <a:r>
              <a:rPr lang="en-US" sz="2000" b="1">
                <a:solidFill>
                  <a:srgbClr val="A2B966"/>
                </a:solidFill>
                <a:latin typeface="Calibri"/>
                <a:ea typeface="Calibri"/>
                <a:cs typeface="Calibri"/>
                <a:sym typeface="Calibri"/>
              </a:rPr>
              <a:t>Southern Region</a:t>
            </a:r>
            <a:r>
              <a:rPr lang="en-US" sz="2000">
                <a:latin typeface="Calibri"/>
                <a:ea typeface="Calibri"/>
                <a:cs typeface="Calibri"/>
                <a:sym typeface="Calibri"/>
              </a:rPr>
              <a:t> reported the most pests in surveillance programs, the least amount of pests in forecasting systems, and has the second most commodities. </a:t>
            </a:r>
            <a:endParaRPr sz="20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8b9201a701_0_17"/>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sp>
        <p:nvSpPr>
          <p:cNvPr id="288" name="Google Shape;288;g28b9201a701_0_17"/>
          <p:cNvSpPr txBox="1"/>
          <p:nvPr/>
        </p:nvSpPr>
        <p:spPr>
          <a:xfrm>
            <a:off x="365325" y="1997475"/>
            <a:ext cx="11476800" cy="14037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IPM has traditionally relied on face-to-face meetings and other traditional modes of communication.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6,676 in person or virtual meetings with 333,396 participants</a:t>
            </a:r>
            <a:endParaRPr sz="2400">
              <a:solidFill>
                <a:schemeClr val="dk1"/>
              </a:solidFill>
              <a:latin typeface="Calibri"/>
              <a:ea typeface="Calibri"/>
              <a:cs typeface="Calibri"/>
              <a:sym typeface="Calibri"/>
            </a:endParaRPr>
          </a:p>
        </p:txBody>
      </p:sp>
      <p:pic>
        <p:nvPicPr>
          <p:cNvPr id="289" name="Google Shape;289;g28b9201a701_0_17"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68526" y="3671863"/>
            <a:ext cx="4846319" cy="3063240"/>
          </a:xfrm>
          <a:prstGeom prst="rect">
            <a:avLst/>
          </a:prstGeom>
          <a:noFill/>
          <a:ln>
            <a:noFill/>
          </a:ln>
        </p:spPr>
      </p:pic>
      <p:pic>
        <p:nvPicPr>
          <p:cNvPr id="290" name="Google Shape;290;g28b9201a701_0_17" title="Chart"/>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9600" y="3705975"/>
            <a:ext cx="4846319" cy="2995025"/>
          </a:xfrm>
          <a:prstGeom prst="rect">
            <a:avLst/>
          </a:prstGeom>
          <a:noFill/>
          <a:ln>
            <a:noFill/>
          </a:ln>
        </p:spPr>
      </p:pic>
      <p:sp>
        <p:nvSpPr>
          <p:cNvPr id="291" name="Google Shape;291;g28b9201a701_0_17"/>
          <p:cNvSpPr txBox="1"/>
          <p:nvPr/>
        </p:nvSpPr>
        <p:spPr>
          <a:xfrm>
            <a:off x="4794275" y="1396225"/>
            <a:ext cx="2500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latin typeface="Calibri"/>
                <a:ea typeface="Calibri"/>
                <a:cs typeface="Calibri"/>
                <a:sym typeface="Calibri"/>
              </a:rPr>
              <a:t>Education</a:t>
            </a:r>
            <a:endParaRPr sz="2800" b="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8a1ea20acc_1_266"/>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pic>
        <p:nvPicPr>
          <p:cNvPr id="297" name="Google Shape;297;g28a1ea20acc_1_266"/>
          <p:cNvPicPr preferRelativeResize="0"/>
          <p:nvPr/>
        </p:nvPicPr>
        <p:blipFill>
          <a:blip r:embed="rId3">
            <a:alphaModFix/>
          </a:blip>
          <a:stretch>
            <a:fillRect/>
          </a:stretch>
        </p:blipFill>
        <p:spPr>
          <a:xfrm>
            <a:off x="1512900" y="2329450"/>
            <a:ext cx="4398101" cy="4303075"/>
          </a:xfrm>
          <a:prstGeom prst="rect">
            <a:avLst/>
          </a:prstGeom>
          <a:noFill/>
          <a:ln>
            <a:noFill/>
          </a:ln>
        </p:spPr>
      </p:pic>
      <p:pic>
        <p:nvPicPr>
          <p:cNvPr id="298" name="Google Shape;298;g28a1ea20acc_1_266"/>
          <p:cNvPicPr preferRelativeResize="0"/>
          <p:nvPr/>
        </p:nvPicPr>
        <p:blipFill>
          <a:blip r:embed="rId4">
            <a:alphaModFix/>
          </a:blip>
          <a:stretch>
            <a:fillRect/>
          </a:stretch>
        </p:blipFill>
        <p:spPr>
          <a:xfrm>
            <a:off x="6236150" y="2329450"/>
            <a:ext cx="4394900" cy="4299950"/>
          </a:xfrm>
          <a:prstGeom prst="rect">
            <a:avLst/>
          </a:prstGeom>
          <a:noFill/>
          <a:ln>
            <a:noFill/>
          </a:ln>
        </p:spPr>
      </p:pic>
      <p:sp>
        <p:nvSpPr>
          <p:cNvPr id="299" name="Google Shape;299;g28a1ea20acc_1_266"/>
          <p:cNvSpPr txBox="1"/>
          <p:nvPr/>
        </p:nvSpPr>
        <p:spPr>
          <a:xfrm>
            <a:off x="2132250" y="1884800"/>
            <a:ext cx="3671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latin typeface="Calibri"/>
                <a:ea typeface="Calibri"/>
                <a:cs typeface="Calibri"/>
                <a:sym typeface="Calibri"/>
              </a:rPr>
              <a:t>Number of Educational Products*</a:t>
            </a:r>
            <a:endParaRPr sz="1800" b="1">
              <a:latin typeface="Calibri"/>
              <a:ea typeface="Calibri"/>
              <a:cs typeface="Calibri"/>
              <a:sym typeface="Calibri"/>
            </a:endParaRPr>
          </a:p>
        </p:txBody>
      </p:sp>
      <p:sp>
        <p:nvSpPr>
          <p:cNvPr id="300" name="Google Shape;300;g28a1ea20acc_1_266"/>
          <p:cNvSpPr txBox="1"/>
          <p:nvPr/>
        </p:nvSpPr>
        <p:spPr>
          <a:xfrm>
            <a:off x="6910875" y="1884800"/>
            <a:ext cx="3671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latin typeface="Calibri"/>
                <a:ea typeface="Calibri"/>
                <a:cs typeface="Calibri"/>
                <a:sym typeface="Calibri"/>
              </a:rPr>
              <a:t>Number of Subscribers*</a:t>
            </a:r>
            <a:endParaRPr sz="1800" b="1">
              <a:latin typeface="Calibri"/>
              <a:ea typeface="Calibri"/>
              <a:cs typeface="Calibri"/>
              <a:sym typeface="Calibri"/>
            </a:endParaRPr>
          </a:p>
        </p:txBody>
      </p:sp>
      <p:sp>
        <p:nvSpPr>
          <p:cNvPr id="301" name="Google Shape;301;g28a1ea20acc_1_266"/>
          <p:cNvSpPr txBox="1"/>
          <p:nvPr/>
        </p:nvSpPr>
        <p:spPr>
          <a:xfrm>
            <a:off x="2817200" y="2666525"/>
            <a:ext cx="648300" cy="29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5,246</a:t>
            </a:r>
            <a:endParaRPr>
              <a:latin typeface="Calibri"/>
              <a:ea typeface="Calibri"/>
              <a:cs typeface="Calibri"/>
              <a:sym typeface="Calibri"/>
            </a:endParaRPr>
          </a:p>
        </p:txBody>
      </p:sp>
      <p:sp>
        <p:nvSpPr>
          <p:cNvPr id="302" name="Google Shape;302;g28a1ea20acc_1_266"/>
          <p:cNvSpPr txBox="1"/>
          <p:nvPr/>
        </p:nvSpPr>
        <p:spPr>
          <a:xfrm>
            <a:off x="3590625" y="4332938"/>
            <a:ext cx="648300" cy="29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2,491</a:t>
            </a:r>
            <a:endParaRPr>
              <a:latin typeface="Calibri"/>
              <a:ea typeface="Calibri"/>
              <a:cs typeface="Calibri"/>
              <a:sym typeface="Calibri"/>
            </a:endParaRPr>
          </a:p>
        </p:txBody>
      </p:sp>
      <p:sp>
        <p:nvSpPr>
          <p:cNvPr id="303" name="Google Shape;303;g28a1ea20acc_1_266"/>
          <p:cNvSpPr txBox="1"/>
          <p:nvPr/>
        </p:nvSpPr>
        <p:spPr>
          <a:xfrm>
            <a:off x="4427975" y="4629050"/>
            <a:ext cx="648300" cy="29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1,931</a:t>
            </a:r>
            <a:endParaRPr>
              <a:latin typeface="Calibri"/>
              <a:ea typeface="Calibri"/>
              <a:cs typeface="Calibri"/>
              <a:sym typeface="Calibri"/>
            </a:endParaRPr>
          </a:p>
        </p:txBody>
      </p:sp>
      <p:sp>
        <p:nvSpPr>
          <p:cNvPr id="304" name="Google Shape;304;g28a1ea20acc_1_266"/>
          <p:cNvSpPr txBox="1"/>
          <p:nvPr/>
        </p:nvSpPr>
        <p:spPr>
          <a:xfrm>
            <a:off x="7800175" y="2457050"/>
            <a:ext cx="848700" cy="29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374,505</a:t>
            </a:r>
            <a:endParaRPr>
              <a:latin typeface="Calibri"/>
              <a:ea typeface="Calibri"/>
              <a:cs typeface="Calibri"/>
              <a:sym typeface="Calibri"/>
            </a:endParaRPr>
          </a:p>
        </p:txBody>
      </p:sp>
      <p:sp>
        <p:nvSpPr>
          <p:cNvPr id="305" name="Google Shape;305;g28a1ea20acc_1_266"/>
          <p:cNvSpPr txBox="1"/>
          <p:nvPr/>
        </p:nvSpPr>
        <p:spPr>
          <a:xfrm>
            <a:off x="8859825" y="3280950"/>
            <a:ext cx="848700" cy="29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a:ea typeface="Calibri"/>
                <a:cs typeface="Calibri"/>
                <a:sym typeface="Calibri"/>
              </a:rPr>
              <a:t>282,023</a:t>
            </a:r>
            <a:endParaRPr>
              <a:latin typeface="Calibri"/>
              <a:ea typeface="Calibri"/>
              <a:cs typeface="Calibri"/>
              <a:sym typeface="Calibri"/>
            </a:endParaRPr>
          </a:p>
        </p:txBody>
      </p:sp>
      <p:sp>
        <p:nvSpPr>
          <p:cNvPr id="306" name="Google Shape;306;g28a1ea20acc_1_266"/>
          <p:cNvSpPr txBox="1"/>
          <p:nvPr/>
        </p:nvSpPr>
        <p:spPr>
          <a:xfrm>
            <a:off x="10582275" y="4491450"/>
            <a:ext cx="1344900" cy="1785600"/>
          </a:xfrm>
          <a:prstGeom prst="rect">
            <a:avLst/>
          </a:prstGeom>
          <a:solidFill>
            <a:srgbClr val="63BF1F">
              <a:alpha val="150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Calibri"/>
                <a:ea typeface="Calibri"/>
                <a:cs typeface="Calibri"/>
                <a:sym typeface="Calibri"/>
              </a:rPr>
              <a:t>* Similar distribution for subscribers; </a:t>
            </a:r>
            <a:endParaRPr sz="1300">
              <a:latin typeface="Calibri"/>
              <a:ea typeface="Calibri"/>
              <a:cs typeface="Calibri"/>
              <a:sym typeface="Calibri"/>
            </a:endParaRPr>
          </a:p>
          <a:p>
            <a:pPr marL="0" lvl="0" indent="0" algn="l" rtl="0">
              <a:spcBef>
                <a:spcPts val="0"/>
              </a:spcBef>
              <a:spcAft>
                <a:spcPts val="0"/>
              </a:spcAft>
              <a:buNone/>
            </a:pPr>
            <a:r>
              <a:rPr lang="en-US" sz="1300">
                <a:latin typeface="Calibri"/>
                <a:ea typeface="Calibri"/>
                <a:cs typeface="Calibri"/>
                <a:sym typeface="Calibri"/>
              </a:rPr>
              <a:t>&lt;10 of programs have ~80% of subscribers; </a:t>
            </a:r>
            <a:endParaRPr sz="1300">
              <a:latin typeface="Calibri"/>
              <a:ea typeface="Calibri"/>
              <a:cs typeface="Calibri"/>
              <a:sym typeface="Calibri"/>
            </a:endParaRPr>
          </a:p>
          <a:p>
            <a:pPr marL="0" lvl="0" indent="0" algn="l" rtl="0">
              <a:spcBef>
                <a:spcPts val="0"/>
              </a:spcBef>
              <a:spcAft>
                <a:spcPts val="0"/>
              </a:spcAft>
              <a:buNone/>
            </a:pPr>
            <a:r>
              <a:rPr lang="en-US" sz="1300">
                <a:latin typeface="Calibri"/>
                <a:ea typeface="Calibri"/>
                <a:cs typeface="Calibri"/>
                <a:sym typeface="Calibri"/>
              </a:rPr>
              <a:t>UT, IA, PA on both lists.</a:t>
            </a:r>
            <a:endParaRPr sz="1300">
              <a:latin typeface="Calibri"/>
              <a:ea typeface="Calibri"/>
              <a:cs typeface="Calibri"/>
              <a:sym typeface="Calibri"/>
            </a:endParaRPr>
          </a:p>
        </p:txBody>
      </p:sp>
      <p:sp>
        <p:nvSpPr>
          <p:cNvPr id="307" name="Google Shape;307;g28a1ea20acc_1_266"/>
          <p:cNvSpPr txBox="1"/>
          <p:nvPr/>
        </p:nvSpPr>
        <p:spPr>
          <a:xfrm>
            <a:off x="76200" y="4772750"/>
            <a:ext cx="1436700" cy="1385400"/>
          </a:xfrm>
          <a:prstGeom prst="rect">
            <a:avLst/>
          </a:prstGeom>
          <a:solidFill>
            <a:srgbClr val="63BF1F">
              <a:alpha val="150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Calibri"/>
                <a:ea typeface="Calibri"/>
                <a:cs typeface="Calibri"/>
                <a:sym typeface="Calibri"/>
              </a:rPr>
              <a:t>* 9 IPM programs have their own YouTube page; 33 contribute videos to a more general YouTube page</a:t>
            </a:r>
            <a:endParaRPr sz="1300">
              <a:latin typeface="Calibri"/>
              <a:ea typeface="Calibri"/>
              <a:cs typeface="Calibri"/>
              <a:sym typeface="Calibri"/>
            </a:endParaRPr>
          </a:p>
        </p:txBody>
      </p:sp>
      <p:sp>
        <p:nvSpPr>
          <p:cNvPr id="308" name="Google Shape;308;g28a1ea20acc_1_266"/>
          <p:cNvSpPr txBox="1"/>
          <p:nvPr/>
        </p:nvSpPr>
        <p:spPr>
          <a:xfrm>
            <a:off x="76200" y="3020150"/>
            <a:ext cx="1436700" cy="785100"/>
          </a:xfrm>
          <a:prstGeom prst="rect">
            <a:avLst/>
          </a:prstGeom>
          <a:solidFill>
            <a:srgbClr val="63BF1F">
              <a:alpha val="150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solidFill>
                  <a:schemeClr val="dk1"/>
                </a:solidFill>
                <a:latin typeface="Calibri"/>
                <a:ea typeface="Calibri"/>
                <a:cs typeface="Calibri"/>
                <a:sym typeface="Calibri"/>
              </a:rPr>
              <a:t>* IPM programs contribute to 138 newsletters</a:t>
            </a:r>
            <a:endParaRPr sz="13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a1ea20acc_1_243"/>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sp>
        <p:nvSpPr>
          <p:cNvPr id="314" name="Google Shape;314;g28a1ea20acc_1_243"/>
          <p:cNvSpPr txBox="1"/>
          <p:nvPr/>
        </p:nvSpPr>
        <p:spPr>
          <a:xfrm>
            <a:off x="761525" y="1949050"/>
            <a:ext cx="10566000" cy="3877954"/>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Many Extension systems have a reduced or decentralized communications team</a:t>
            </a:r>
            <a:endParaRPr sz="2400" dirty="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dirty="0">
                <a:latin typeface="Calibri"/>
                <a:ea typeface="Calibri"/>
                <a:cs typeface="Calibri"/>
                <a:sym typeface="Calibri"/>
              </a:rPr>
              <a:t>Only 31 communication specialists with at least 0.25FTE across the entire system</a:t>
            </a:r>
            <a:endParaRPr sz="2400" dirty="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dirty="0">
                <a:latin typeface="Calibri"/>
                <a:ea typeface="Calibri"/>
                <a:cs typeface="Calibri"/>
                <a:sym typeface="Calibri"/>
              </a:rPr>
              <a:t>Are IPM programs (or Extension more broadly) staffed to do videos, podcasts, etc. well?</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All IPM programs have their own webpage</a:t>
            </a:r>
            <a:endParaRPr sz="2400" dirty="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dirty="0">
                <a:latin typeface="Calibri"/>
                <a:ea typeface="Calibri"/>
                <a:cs typeface="Calibri"/>
                <a:sym typeface="Calibri"/>
              </a:rPr>
              <a:t>Some are updated, some are not</a:t>
            </a:r>
            <a:endParaRPr sz="2400" dirty="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dirty="0">
                <a:latin typeface="Calibri"/>
                <a:ea typeface="Calibri"/>
                <a:cs typeface="Calibri"/>
                <a:sym typeface="Calibri"/>
              </a:rPr>
              <a:t>Some have broken links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dirty="0">
                <a:latin typeface="Calibri"/>
                <a:ea typeface="Calibri"/>
                <a:cs typeface="Calibri"/>
                <a:sym typeface="Calibri"/>
              </a:rPr>
              <a:t>Food and Farm Narrative and Design Thinking project (2022 meeting) challenge us to think more creatively about IPM messaging</a:t>
            </a:r>
            <a:endParaRPr sz="2400" dirty="0">
              <a:latin typeface="Calibri"/>
              <a:ea typeface="Calibri"/>
              <a:cs typeface="Calibri"/>
              <a:sym typeface="Calibri"/>
            </a:endParaRPr>
          </a:p>
        </p:txBody>
      </p:sp>
      <p:sp>
        <p:nvSpPr>
          <p:cNvPr id="315" name="Google Shape;315;g28a1ea20acc_1_243"/>
          <p:cNvSpPr txBox="1"/>
          <p:nvPr/>
        </p:nvSpPr>
        <p:spPr>
          <a:xfrm>
            <a:off x="4794275" y="1396225"/>
            <a:ext cx="2500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latin typeface="Calibri"/>
                <a:ea typeface="Calibri"/>
                <a:cs typeface="Calibri"/>
                <a:sym typeface="Calibri"/>
              </a:rPr>
              <a:t>Promotion</a:t>
            </a:r>
            <a:endParaRPr sz="2800" b="1">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0" name="Google Shape;320;p17"/>
          <p:cNvGraphicFramePr/>
          <p:nvPr>
            <p:extLst>
              <p:ext uri="{D42A27DB-BD31-4B8C-83A1-F6EECF244321}">
                <p14:modId xmlns:p14="http://schemas.microsoft.com/office/powerpoint/2010/main" val="2289431476"/>
              </p:ext>
            </p:extLst>
          </p:nvPr>
        </p:nvGraphicFramePr>
        <p:xfrm>
          <a:off x="596779" y="1608290"/>
          <a:ext cx="10998450" cy="5009330"/>
        </p:xfrm>
        <a:graphic>
          <a:graphicData uri="http://schemas.openxmlformats.org/drawingml/2006/table">
            <a:tbl>
              <a:tblPr firstRow="1" bandRow="1">
                <a:noFill/>
                <a:tableStyleId>{77F118FD-9A29-4CFC-B0B8-EFADE5E411B2}</a:tableStyleId>
              </a:tblPr>
              <a:tblGrid>
                <a:gridCol w="5499225">
                  <a:extLst>
                    <a:ext uri="{9D8B030D-6E8A-4147-A177-3AD203B41FA5}">
                      <a16:colId xmlns:a16="http://schemas.microsoft.com/office/drawing/2014/main" val="20000"/>
                    </a:ext>
                  </a:extLst>
                </a:gridCol>
                <a:gridCol w="5499225">
                  <a:extLst>
                    <a:ext uri="{9D8B030D-6E8A-4147-A177-3AD203B41FA5}">
                      <a16:colId xmlns:a16="http://schemas.microsoft.com/office/drawing/2014/main" val="20001"/>
                    </a:ext>
                  </a:extLst>
                </a:gridCol>
              </a:tblGrid>
              <a:tr h="2449000">
                <a:tc>
                  <a:txBody>
                    <a:bodyPr/>
                    <a:lstStyle/>
                    <a:p>
                      <a:pPr marL="0" marR="0" lvl="0" indent="0" algn="l" rtl="0">
                        <a:spcBef>
                          <a:spcPts val="0"/>
                        </a:spcBef>
                        <a:spcAft>
                          <a:spcPts val="0"/>
                        </a:spcAft>
                        <a:buNone/>
                      </a:pPr>
                      <a:r>
                        <a:rPr lang="en-US" sz="1800">
                          <a:solidFill>
                            <a:schemeClr val="dk1"/>
                          </a:solidFill>
                        </a:rPr>
                        <a:t>Strengths</a:t>
                      </a:r>
                      <a:endParaRPr/>
                    </a:p>
                    <a:p>
                      <a:pPr marL="285750" marR="0" lvl="0" indent="-285750" algn="l" rtl="0">
                        <a:spcBef>
                          <a:spcPts val="0"/>
                        </a:spcBef>
                        <a:spcAft>
                          <a:spcPts val="0"/>
                        </a:spcAft>
                        <a:buClr>
                          <a:schemeClr val="dk1"/>
                        </a:buClr>
                        <a:buSzPts val="1800"/>
                        <a:buFont typeface="Arial"/>
                        <a:buChar char="•"/>
                      </a:pPr>
                      <a:r>
                        <a:rPr lang="en-US" sz="1800" b="0">
                          <a:solidFill>
                            <a:schemeClr val="dk1"/>
                          </a:solidFill>
                        </a:rPr>
                        <a:t>Surveillance programs used in ~80% of IPM programs</a:t>
                      </a:r>
                      <a:endParaRPr sz="1800" b="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b="0">
                          <a:solidFill>
                            <a:schemeClr val="dk1"/>
                          </a:solidFill>
                        </a:rPr>
                        <a:t>More predictive models being released recently</a:t>
                      </a:r>
                      <a:endParaRPr sz="1800" b="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b="0">
                          <a:solidFill>
                            <a:schemeClr val="dk1"/>
                          </a:solidFill>
                        </a:rPr>
                        <a:t>IPM educators are creative because of the complexity of the subject</a:t>
                      </a:r>
                      <a:endParaRPr sz="1800" b="0">
                        <a:solidFill>
                          <a:schemeClr val="dk1"/>
                        </a:solidFill>
                      </a:endParaRPr>
                    </a:p>
                    <a:p>
                      <a:pPr marL="285750" marR="0" lvl="0" indent="-285750" algn="l" rtl="0">
                        <a:spcBef>
                          <a:spcPts val="0"/>
                        </a:spcBef>
                        <a:spcAft>
                          <a:spcPts val="0"/>
                        </a:spcAft>
                        <a:buClr>
                          <a:schemeClr val="dk1"/>
                        </a:buClr>
                        <a:buSzPts val="1800"/>
                        <a:buChar char="•"/>
                      </a:pPr>
                      <a:r>
                        <a:rPr lang="en-US" sz="1800" b="0">
                          <a:solidFill>
                            <a:schemeClr val="dk1"/>
                          </a:solidFill>
                        </a:rPr>
                        <a:t>Passionate educators dedicated to protecting human and environmental health</a:t>
                      </a:r>
                      <a:endParaRPr sz="1800" b="0">
                        <a:solidFill>
                          <a:schemeClr val="dk1"/>
                        </a:solidFill>
                      </a:endParaRPr>
                    </a:p>
                  </a:txBody>
                  <a:tcPr marL="91450" marR="91450" marT="45725" marB="45725">
                    <a:solidFill>
                      <a:srgbClr val="83C366">
                        <a:alpha val="67000"/>
                      </a:srgbClr>
                    </a:solidFill>
                  </a:tcPr>
                </a:tc>
                <a:tc>
                  <a:txBody>
                    <a:bodyPr/>
                    <a:lstStyle/>
                    <a:p>
                      <a:pPr marL="0" marR="0" lvl="0" indent="0" algn="l" rtl="0">
                        <a:spcBef>
                          <a:spcPts val="0"/>
                        </a:spcBef>
                        <a:spcAft>
                          <a:spcPts val="0"/>
                        </a:spcAft>
                        <a:buNone/>
                      </a:pPr>
                      <a:r>
                        <a:rPr lang="en-US" sz="1800" dirty="0">
                          <a:solidFill>
                            <a:schemeClr val="dk1"/>
                          </a:solidFill>
                        </a:rPr>
                        <a:t>Weaknesses</a:t>
                      </a:r>
                      <a:endParaRPr dirty="0"/>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Where are the videos?</a:t>
                      </a:r>
                      <a:endParaRPr sz="1800" b="0" dirty="0">
                        <a:solidFill>
                          <a:schemeClr val="dk1"/>
                        </a:solidFill>
                      </a:endParaRPr>
                    </a:p>
                    <a:p>
                      <a:pPr marL="285750" marR="0" lvl="0" indent="-285750" algn="l" rtl="0">
                        <a:spcBef>
                          <a:spcPts val="0"/>
                        </a:spcBef>
                        <a:spcAft>
                          <a:spcPts val="0"/>
                        </a:spcAft>
                        <a:buClr>
                          <a:schemeClr val="dk1"/>
                        </a:buClr>
                        <a:buSzPts val="1800"/>
                        <a:buChar char="•"/>
                      </a:pPr>
                      <a:r>
                        <a:rPr lang="en-US" sz="1800" b="0" dirty="0">
                          <a:solidFill>
                            <a:schemeClr val="dk1"/>
                          </a:solidFill>
                        </a:rPr>
                        <a:t>Complexity of IPM</a:t>
                      </a:r>
                      <a:endParaRPr sz="1800" b="0" dirty="0">
                        <a:solidFill>
                          <a:schemeClr val="dk1"/>
                        </a:solidFill>
                      </a:endParaRPr>
                    </a:p>
                    <a:p>
                      <a:pPr marL="285750" marR="0" lvl="0" indent="-285750" algn="l" rtl="0">
                        <a:spcBef>
                          <a:spcPts val="0"/>
                        </a:spcBef>
                        <a:spcAft>
                          <a:spcPts val="0"/>
                        </a:spcAft>
                        <a:buClr>
                          <a:schemeClr val="dk1"/>
                        </a:buClr>
                        <a:buSzPts val="1800"/>
                        <a:buChar char="•"/>
                      </a:pPr>
                      <a:r>
                        <a:rPr lang="en-US" sz="1800" b="0" dirty="0">
                          <a:solidFill>
                            <a:schemeClr val="dk1"/>
                          </a:solidFill>
                        </a:rPr>
                        <a:t>Complexity of IPM vs. shortening attention spans</a:t>
                      </a:r>
                      <a:endParaRPr sz="1800" b="0" dirty="0">
                        <a:solidFill>
                          <a:schemeClr val="dk1"/>
                        </a:solidFill>
                      </a:endParaRPr>
                    </a:p>
                    <a:p>
                      <a:pPr marL="285750" marR="0" lvl="0" indent="-285750" algn="l" rtl="0">
                        <a:spcBef>
                          <a:spcPts val="0"/>
                        </a:spcBef>
                        <a:spcAft>
                          <a:spcPts val="0"/>
                        </a:spcAft>
                        <a:buClr>
                          <a:schemeClr val="dk1"/>
                        </a:buClr>
                        <a:buSzPts val="1800"/>
                        <a:buChar char="•"/>
                      </a:pPr>
                      <a:r>
                        <a:rPr lang="en-US" sz="1800" b="0" dirty="0">
                          <a:solidFill>
                            <a:schemeClr val="dk1"/>
                          </a:solidFill>
                        </a:rPr>
                        <a:t>No catchy phrases or names</a:t>
                      </a:r>
                      <a:endParaRPr sz="1800" b="0" dirty="0">
                        <a:solidFill>
                          <a:schemeClr val="dk1"/>
                        </a:solidFill>
                      </a:endParaRPr>
                    </a:p>
                    <a:p>
                      <a:pPr marL="285750" marR="0" lvl="0" indent="-285750" algn="l" rtl="0">
                        <a:spcBef>
                          <a:spcPts val="0"/>
                        </a:spcBef>
                        <a:spcAft>
                          <a:spcPts val="0"/>
                        </a:spcAft>
                        <a:buClr>
                          <a:schemeClr val="dk1"/>
                        </a:buClr>
                        <a:buSzPts val="1800"/>
                        <a:buChar char="•"/>
                      </a:pPr>
                      <a:r>
                        <a:rPr lang="en-US" sz="1800" b="0" dirty="0">
                          <a:solidFill>
                            <a:schemeClr val="dk1"/>
                          </a:solidFill>
                        </a:rPr>
                        <a:t>IPM educators frequently reinvent the wheel due to  </a:t>
                      </a:r>
                      <a:r>
                        <a:rPr lang="en-US" sz="1800" b="0">
                          <a:solidFill>
                            <a:schemeClr val="dk1"/>
                          </a:solidFill>
                        </a:rPr>
                        <a:t>turnover and </a:t>
                      </a:r>
                      <a:r>
                        <a:rPr lang="en-US" sz="1800" b="0" dirty="0">
                          <a:solidFill>
                            <a:schemeClr val="dk1"/>
                          </a:solidFill>
                        </a:rPr>
                        <a:t>limited networking</a:t>
                      </a:r>
                      <a:endParaRPr sz="1800" b="0" dirty="0">
                        <a:solidFill>
                          <a:schemeClr val="dk1"/>
                        </a:solidFill>
                      </a:endParaRPr>
                    </a:p>
                  </a:txBody>
                  <a:tcPr marL="91450" marR="91450" marT="45725" marB="45725">
                    <a:solidFill>
                      <a:srgbClr val="83C366">
                        <a:alpha val="67000"/>
                      </a:srgbClr>
                    </a:solidFill>
                  </a:tcPr>
                </a:tc>
                <a:extLst>
                  <a:ext uri="{0D108BD9-81ED-4DB2-BD59-A6C34878D82A}">
                    <a16:rowId xmlns:a16="http://schemas.microsoft.com/office/drawing/2014/main" val="10000"/>
                  </a:ext>
                </a:extLst>
              </a:tr>
              <a:tr h="2449000">
                <a:tc>
                  <a:txBody>
                    <a:bodyPr/>
                    <a:lstStyle/>
                    <a:p>
                      <a:pPr marL="0" marR="0" lvl="0" indent="0" algn="l" rtl="0">
                        <a:spcBef>
                          <a:spcPts val="0"/>
                        </a:spcBef>
                        <a:spcAft>
                          <a:spcPts val="0"/>
                        </a:spcAft>
                        <a:buNone/>
                      </a:pPr>
                      <a:r>
                        <a:rPr lang="en-US" sz="1800" b="1">
                          <a:solidFill>
                            <a:schemeClr val="dk1"/>
                          </a:solidFill>
                        </a:rPr>
                        <a:t>Opportunities</a:t>
                      </a:r>
                      <a:endParaRPr/>
                    </a:p>
                    <a:p>
                      <a:pPr marL="285750" marR="0" lvl="0" indent="-285750" algn="l" rtl="0">
                        <a:spcBef>
                          <a:spcPts val="0"/>
                        </a:spcBef>
                        <a:spcAft>
                          <a:spcPts val="0"/>
                        </a:spcAft>
                        <a:buClr>
                          <a:schemeClr val="dk1"/>
                        </a:buClr>
                        <a:buSzPts val="1800"/>
                        <a:buFont typeface="Arial"/>
                        <a:buChar char="•"/>
                      </a:pPr>
                      <a:r>
                        <a:rPr lang="en-US" sz="1800"/>
                        <a:t>Engaged</a:t>
                      </a:r>
                      <a:r>
                        <a:rPr lang="en-US" sz="1800">
                          <a:solidFill>
                            <a:schemeClr val="dk1"/>
                          </a:solidFill>
                        </a:rPr>
                        <a:t> volunteers</a:t>
                      </a:r>
                      <a:endParaRPr sz="1800"/>
                    </a:p>
                    <a:p>
                      <a:pPr marL="285750" marR="0" lvl="0" indent="-285750" algn="l" rtl="0">
                        <a:spcBef>
                          <a:spcPts val="0"/>
                        </a:spcBef>
                        <a:spcAft>
                          <a:spcPts val="0"/>
                        </a:spcAft>
                        <a:buClr>
                          <a:schemeClr val="dk1"/>
                        </a:buClr>
                        <a:buSzPts val="1800"/>
                        <a:buFont typeface="Arial"/>
                        <a:buChar char="•"/>
                      </a:pPr>
                      <a:r>
                        <a:rPr lang="en-US" sz="1800"/>
                        <a:t>World of technology used for educational purposes is rapidly changing; platforms such as YouTube and podcasts provide new levels of access to IPM information</a:t>
                      </a:r>
                      <a:endParaRPr sz="1800"/>
                    </a:p>
                    <a:p>
                      <a:pPr marL="285750" marR="0" lvl="0" indent="-285750" algn="l" rtl="0">
                        <a:spcBef>
                          <a:spcPts val="0"/>
                        </a:spcBef>
                        <a:spcAft>
                          <a:spcPts val="0"/>
                        </a:spcAft>
                        <a:buClr>
                          <a:schemeClr val="dk1"/>
                        </a:buClr>
                        <a:buSzPts val="1800"/>
                        <a:buFont typeface="Arial"/>
                        <a:buChar char="•"/>
                      </a:pPr>
                      <a:r>
                        <a:rPr lang="en-US" sz="1800"/>
                        <a:t>AI can revolutionize IPM education</a:t>
                      </a:r>
                      <a:endParaRPr sz="1800"/>
                    </a:p>
                    <a:p>
                      <a:pPr marL="285750" marR="0" lvl="0" indent="-285750" algn="l" rtl="0">
                        <a:spcBef>
                          <a:spcPts val="0"/>
                        </a:spcBef>
                        <a:spcAft>
                          <a:spcPts val="0"/>
                        </a:spcAft>
                        <a:buSzPts val="1800"/>
                        <a:buChar char="•"/>
                      </a:pPr>
                      <a:r>
                        <a:rPr lang="en-US" sz="1800"/>
                        <a:t>Recognition of need for sociologists and others to improve education</a:t>
                      </a:r>
                      <a:endParaRPr sz="1800"/>
                    </a:p>
                  </a:txBody>
                  <a:tcPr marL="91450" marR="91450" marT="45725" marB="45725">
                    <a:solidFill>
                      <a:srgbClr val="83C366">
                        <a:alpha val="67000"/>
                      </a:srgbClr>
                    </a:solidFill>
                  </a:tcPr>
                </a:tc>
                <a:tc>
                  <a:txBody>
                    <a:bodyPr/>
                    <a:lstStyle/>
                    <a:p>
                      <a:pPr marL="0" marR="0" lvl="0" indent="0" algn="l" rtl="0">
                        <a:spcBef>
                          <a:spcPts val="0"/>
                        </a:spcBef>
                        <a:spcAft>
                          <a:spcPts val="0"/>
                        </a:spcAft>
                        <a:buNone/>
                      </a:pPr>
                      <a:r>
                        <a:rPr lang="en-US" sz="1800" b="1" dirty="0">
                          <a:solidFill>
                            <a:schemeClr val="dk1"/>
                          </a:solidFill>
                        </a:rPr>
                        <a:t>Threats</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chemeClr val="dk1"/>
                          </a:solidFill>
                        </a:rPr>
                        <a:t>People will not acknowledge role of IPM</a:t>
                      </a:r>
                      <a:endParaRPr sz="1800" dirty="0">
                        <a:solidFill>
                          <a:schemeClr val="dk1"/>
                        </a:solidFill>
                      </a:endParaRPr>
                    </a:p>
                    <a:p>
                      <a:pPr marL="285750" marR="0" lvl="0" indent="-285750" algn="l" rtl="0">
                        <a:lnSpc>
                          <a:spcPct val="100000"/>
                        </a:lnSpc>
                        <a:spcBef>
                          <a:spcPts val="0"/>
                        </a:spcBef>
                        <a:spcAft>
                          <a:spcPts val="0"/>
                        </a:spcAft>
                        <a:buSzPts val="1800"/>
                        <a:buChar char="•"/>
                      </a:pPr>
                      <a:r>
                        <a:rPr lang="en-US" sz="1800" dirty="0"/>
                        <a:t>Lack of resources prevents IPM educators from utilizing new tools</a:t>
                      </a:r>
                    </a:p>
                    <a:p>
                      <a:pPr marL="285750" marR="0" lvl="0" indent="-285750" algn="l" rtl="0">
                        <a:lnSpc>
                          <a:spcPct val="100000"/>
                        </a:lnSpc>
                        <a:spcBef>
                          <a:spcPts val="0"/>
                        </a:spcBef>
                        <a:spcAft>
                          <a:spcPts val="0"/>
                        </a:spcAft>
                        <a:buSzPts val="1800"/>
                        <a:buChar char="•"/>
                      </a:pPr>
                      <a:r>
                        <a:rPr lang="en-US" sz="1800" dirty="0"/>
                        <a:t>Lack of coordination of IPM information across network makes finding information difficult</a:t>
                      </a:r>
                      <a:endParaRPr sz="1800" dirty="0"/>
                    </a:p>
                    <a:p>
                      <a:pPr marL="285750" marR="0" lvl="0" indent="-285750" algn="l" rtl="0">
                        <a:lnSpc>
                          <a:spcPct val="100000"/>
                        </a:lnSpc>
                        <a:spcBef>
                          <a:spcPts val="0"/>
                        </a:spcBef>
                        <a:spcAft>
                          <a:spcPts val="0"/>
                        </a:spcAft>
                        <a:buSzPts val="1800"/>
                        <a:buChar char="•"/>
                      </a:pPr>
                      <a:r>
                        <a:rPr lang="en-US" sz="1800" dirty="0"/>
                        <a:t>Maintaining old tools/information while adding new</a:t>
                      </a:r>
                      <a:endParaRPr sz="1800" dirty="0"/>
                    </a:p>
                    <a:p>
                      <a:pPr marL="285750" marR="0" lvl="0" indent="-285750" algn="l" rtl="0">
                        <a:lnSpc>
                          <a:spcPct val="100000"/>
                        </a:lnSpc>
                        <a:spcBef>
                          <a:spcPts val="0"/>
                        </a:spcBef>
                        <a:spcAft>
                          <a:spcPts val="0"/>
                        </a:spcAft>
                        <a:buSzPts val="1800"/>
                        <a:buChar char="•"/>
                      </a:pPr>
                      <a:r>
                        <a:rPr lang="en-US" sz="1800" dirty="0"/>
                        <a:t>Negative view of term pesticide impedes education</a:t>
                      </a:r>
                      <a:endParaRPr sz="1800" dirty="0">
                        <a:solidFill>
                          <a:schemeClr val="dk1"/>
                        </a:solidFill>
                      </a:endParaRPr>
                    </a:p>
                  </a:txBody>
                  <a:tcPr marL="91450" marR="91450" marT="45725" marB="45725">
                    <a:solidFill>
                      <a:srgbClr val="83C366">
                        <a:alpha val="67000"/>
                      </a:srgbClr>
                    </a:solidFill>
                  </a:tcPr>
                </a:tc>
                <a:extLst>
                  <a:ext uri="{0D108BD9-81ED-4DB2-BD59-A6C34878D82A}">
                    <a16:rowId xmlns:a16="http://schemas.microsoft.com/office/drawing/2014/main" val="10001"/>
                  </a:ext>
                </a:extLst>
              </a:tr>
            </a:tbl>
          </a:graphicData>
        </a:graphic>
      </p:graphicFrame>
      <p:sp>
        <p:nvSpPr>
          <p:cNvPr id="321" name="Google Shape;321;p17"/>
          <p:cNvSpPr txBox="1">
            <a:spLocks noGrp="1"/>
          </p:cNvSpPr>
          <p:nvPr>
            <p:ph type="title"/>
          </p:nvPr>
        </p:nvSpPr>
        <p:spPr>
          <a:xfrm>
            <a:off x="0" y="100584"/>
            <a:ext cx="12192000" cy="1129500"/>
          </a:xfrm>
          <a:prstGeom prst="rect">
            <a:avLst/>
          </a:prstGeom>
          <a:solidFill>
            <a:srgbClr val="61985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Tools, Education, Promotion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p:nvPr/>
        </p:nvSpPr>
        <p:spPr>
          <a:xfrm>
            <a:off x="521675" y="1508848"/>
            <a:ext cx="55743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000000"/>
                </a:solidFill>
                <a:latin typeface="Calibri"/>
                <a:ea typeface="Calibri"/>
                <a:cs typeface="Calibri"/>
                <a:sym typeface="Calibri"/>
              </a:rPr>
              <a:t>Existing IPM network </a:t>
            </a:r>
            <a:endParaRPr/>
          </a:p>
          <a:p>
            <a:pPr marL="285750" marR="0" lvl="0" indent="-285750" algn="l" rtl="0">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53 state IPM programs </a:t>
            </a:r>
            <a:endParaRPr/>
          </a:p>
          <a:p>
            <a:pPr marL="285750" marR="0" lvl="0" indent="-285750" algn="l" rtl="0">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4 regional IPM centers</a:t>
            </a:r>
            <a:endParaRPr/>
          </a:p>
          <a:p>
            <a:pPr marL="285750" marR="0" lvl="0" indent="-285750" algn="l" rtl="0">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Primarily supported by USDA-NIFA (Crop Protection and Pest Management (CPPM) program)</a:t>
            </a:r>
            <a:endParaRPr/>
          </a:p>
          <a:p>
            <a:pPr marL="285750" marR="0" lvl="0" indent="-285750" algn="l" rtl="0">
              <a:spcBef>
                <a:spcPts val="0"/>
              </a:spcBef>
              <a:spcAft>
                <a:spcPts val="0"/>
              </a:spcAft>
              <a:buClr>
                <a:srgbClr val="000000"/>
              </a:buClr>
              <a:buSzPts val="2800"/>
              <a:buFont typeface="Arial"/>
              <a:buChar char="•"/>
            </a:pPr>
            <a:r>
              <a:rPr lang="en-US" sz="2800" b="0" i="0" u="none" strike="noStrike" cap="none">
                <a:solidFill>
                  <a:srgbClr val="000000"/>
                </a:solidFill>
                <a:latin typeface="Calibri"/>
                <a:ea typeface="Calibri"/>
                <a:cs typeface="Calibri"/>
                <a:sym typeface="Calibri"/>
              </a:rPr>
              <a:t>Funding is competitive with state programs applying every 3 years and centers every 4 years</a:t>
            </a:r>
            <a:endParaRPr sz="2800" b="0" i="0" u="none" strike="noStrike" cap="none">
              <a:solidFill>
                <a:schemeClr val="dk1"/>
              </a:solidFill>
              <a:latin typeface="Calibri"/>
              <a:ea typeface="Calibri"/>
              <a:cs typeface="Calibri"/>
              <a:sym typeface="Calibri"/>
            </a:endParaRPr>
          </a:p>
        </p:txBody>
      </p:sp>
      <p:pic>
        <p:nvPicPr>
          <p:cNvPr id="172" name="Google Shape;172;p6"/>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6025900" y="1649540"/>
            <a:ext cx="5644424" cy="3661016"/>
          </a:xfrm>
          <a:prstGeom prst="rect">
            <a:avLst/>
          </a:prstGeom>
          <a:noFill/>
          <a:ln>
            <a:noFill/>
          </a:ln>
        </p:spPr>
      </p:pic>
      <p:sp>
        <p:nvSpPr>
          <p:cNvPr id="7" name="Google Shape;95;p2">
            <a:extLst>
              <a:ext uri="{FF2B5EF4-FFF2-40B4-BE49-F238E27FC236}">
                <a16:creationId xmlns:a16="http://schemas.microsoft.com/office/drawing/2014/main" id="{15A6E420-2BB0-6B4E-BA38-8ABB3237EB45}"/>
              </a:ext>
            </a:extLst>
          </p:cNvPr>
          <p:cNvSpPr txBox="1">
            <a:spLocks/>
          </p:cNvSpPr>
          <p:nvPr/>
        </p:nvSpPr>
        <p:spPr>
          <a:xfrm>
            <a:off x="0" y="104416"/>
            <a:ext cx="12192000" cy="1126500"/>
          </a:xfrm>
          <a:prstGeom prst="rect">
            <a:avLst/>
          </a:prstGeom>
          <a:solidFill>
            <a:srgbClr val="18302C"/>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400"/>
            </a:pPr>
            <a:r>
              <a:rPr lang="en-US" b="1" dirty="0">
                <a:solidFill>
                  <a:schemeClr val="lt1"/>
                </a:solidFill>
              </a:rPr>
              <a:t>IPM Network</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8"/>
          <p:cNvSpPr txBox="1">
            <a:spLocks noGrp="1"/>
          </p:cNvSpPr>
          <p:nvPr>
            <p:ph type="body" idx="1"/>
          </p:nvPr>
        </p:nvSpPr>
        <p:spPr>
          <a:xfrm>
            <a:off x="293025" y="1435700"/>
            <a:ext cx="10515600" cy="5052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b="1"/>
              <a:t>Increased Funding:</a:t>
            </a:r>
            <a:r>
              <a:rPr lang="en-US" sz="2400"/>
              <a:t> Many states mention the need for more </a:t>
            </a:r>
            <a:br>
              <a:rPr lang="en-US" sz="2400"/>
            </a:br>
            <a:r>
              <a:rPr lang="en-US" sz="2400"/>
              <a:t>funding to support IPM programs, research, education, and </a:t>
            </a:r>
            <a:br>
              <a:rPr lang="en-US" sz="2400"/>
            </a:br>
            <a:r>
              <a:rPr lang="en-US" sz="2400"/>
              <a:t>outreach. Adequate funding is crucial for maintaining and </a:t>
            </a:r>
            <a:br>
              <a:rPr lang="en-US" sz="2400"/>
            </a:br>
            <a:r>
              <a:rPr lang="en-US" sz="2400"/>
              <a:t>expanding IPM initiatives, developing new strategies, and </a:t>
            </a:r>
            <a:br>
              <a:rPr lang="en-US" sz="2400"/>
            </a:br>
            <a:r>
              <a:rPr lang="en-US" sz="2400"/>
              <a:t>addressing emerging challenges.</a:t>
            </a:r>
            <a:endParaRPr sz="2400"/>
          </a:p>
          <a:p>
            <a:pPr marL="457200" lvl="0" indent="-381000" algn="l" rtl="0">
              <a:lnSpc>
                <a:spcPct val="100000"/>
              </a:lnSpc>
              <a:spcBef>
                <a:spcPts val="0"/>
              </a:spcBef>
              <a:spcAft>
                <a:spcPts val="0"/>
              </a:spcAft>
              <a:buSzPts val="2400"/>
              <a:buFont typeface="Calibri"/>
              <a:buChar char="•"/>
            </a:pPr>
            <a:r>
              <a:rPr lang="en-US" sz="2400" b="1"/>
              <a:t>Personnel and Expertise: </a:t>
            </a:r>
            <a:r>
              <a:rPr lang="en-US" sz="2400"/>
              <a:t>Several states highlight the need for </a:t>
            </a:r>
            <a:br>
              <a:rPr lang="en-US" sz="2400"/>
            </a:br>
            <a:r>
              <a:rPr lang="en-US" sz="2400"/>
              <a:t>more personnel, experts, and specialists in IPM. Replacement </a:t>
            </a:r>
            <a:br>
              <a:rPr lang="en-US" sz="2400"/>
            </a:br>
            <a:r>
              <a:rPr lang="en-US" sz="2400"/>
              <a:t>of retired or lost staff, as well as hiring experts in different </a:t>
            </a:r>
            <a:br>
              <a:rPr lang="en-US" sz="2400"/>
            </a:br>
            <a:r>
              <a:rPr lang="en-US" sz="2400"/>
              <a:t>pest-related fields, is essential to maintain and enhance the </a:t>
            </a:r>
            <a:br>
              <a:rPr lang="en-US" sz="2400"/>
            </a:br>
            <a:r>
              <a:rPr lang="en-US" sz="2400"/>
              <a:t>effectiveness of IPM programs.</a:t>
            </a:r>
            <a:endParaRPr sz="2400"/>
          </a:p>
          <a:p>
            <a:pPr marL="457200" lvl="0" indent="-381000" algn="l" rtl="0">
              <a:lnSpc>
                <a:spcPct val="100000"/>
              </a:lnSpc>
              <a:spcBef>
                <a:spcPts val="0"/>
              </a:spcBef>
              <a:spcAft>
                <a:spcPts val="0"/>
              </a:spcAft>
              <a:buSzPts val="2400"/>
              <a:buFont typeface="Calibri"/>
              <a:buChar char="•"/>
            </a:pPr>
            <a:r>
              <a:rPr lang="en-US" sz="2400" b="1"/>
              <a:t>Training and Education: </a:t>
            </a:r>
            <a:r>
              <a:rPr lang="en-US" sz="2400"/>
              <a:t>IPM personnel, extension agents, and growers need proper training and education on the latest pest management techniques, strategies, and technologies. Training efforts should encompass both traditional and emerging approaches to effectively address pest-related issues.</a:t>
            </a:r>
            <a:endParaRPr sz="2400" b="1">
              <a:solidFill>
                <a:srgbClr val="000000"/>
              </a:solidFill>
            </a:endParaRPr>
          </a:p>
        </p:txBody>
      </p:sp>
      <p:sp>
        <p:nvSpPr>
          <p:cNvPr id="327" name="Google Shape;327;p18"/>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Challenges</a:t>
            </a:r>
            <a:endParaRPr>
              <a:solidFill>
                <a:srgbClr val="28503B"/>
              </a:solidFill>
            </a:endParaRPr>
          </a:p>
        </p:txBody>
      </p:sp>
      <p:pic>
        <p:nvPicPr>
          <p:cNvPr id="328" name="Google Shape;328;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556625" y="1435700"/>
            <a:ext cx="3412575" cy="3493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8a1ea20acc_1_145"/>
          <p:cNvSpPr txBox="1">
            <a:spLocks noGrp="1"/>
          </p:cNvSpPr>
          <p:nvPr>
            <p:ph type="body" idx="1"/>
          </p:nvPr>
        </p:nvSpPr>
        <p:spPr>
          <a:xfrm>
            <a:off x="4940700" y="1444625"/>
            <a:ext cx="6834900" cy="4351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b="1"/>
              <a:t>Resistance Management:</a:t>
            </a:r>
            <a:r>
              <a:rPr lang="en-US" sz="2400"/>
              <a:t> Addressing pest resistance, whether to pesticides or other control methods, is a significant concern. Developing strategies to combat resistance and promoting alternative pest management techniques that minimize the risk of resistance is a priority.</a:t>
            </a:r>
            <a:endParaRPr sz="2400"/>
          </a:p>
          <a:p>
            <a:pPr marL="457200" lvl="0" indent="-381000" algn="l" rtl="0">
              <a:lnSpc>
                <a:spcPct val="100000"/>
              </a:lnSpc>
              <a:spcBef>
                <a:spcPts val="0"/>
              </a:spcBef>
              <a:spcAft>
                <a:spcPts val="0"/>
              </a:spcAft>
              <a:buSzPts val="2400"/>
              <a:buFont typeface="Calibri"/>
              <a:buChar char="•"/>
            </a:pPr>
            <a:r>
              <a:rPr lang="en-US" sz="2400" b="1"/>
              <a:t>Communication and Collaboration:</a:t>
            </a:r>
            <a:r>
              <a:rPr lang="en-US" sz="2400"/>
              <a:t> Improving communication and collaboration within the IPM community is crucial. Enhancing coordination between extension agents, researchers, stakeholders, and growers can lead to better knowledge sharing, increased adoption of IPM practices, and improved overall pest management outcomes.</a:t>
            </a:r>
            <a:endParaRPr sz="2400"/>
          </a:p>
          <a:p>
            <a:pPr marL="0" lvl="0" indent="0" algn="l" rtl="0">
              <a:lnSpc>
                <a:spcPct val="90000"/>
              </a:lnSpc>
              <a:spcBef>
                <a:spcPts val="1000"/>
              </a:spcBef>
              <a:spcAft>
                <a:spcPts val="0"/>
              </a:spcAft>
              <a:buNone/>
            </a:pPr>
            <a:endParaRPr sz="2400" b="1">
              <a:solidFill>
                <a:srgbClr val="000000"/>
              </a:solidFill>
            </a:endParaRPr>
          </a:p>
        </p:txBody>
      </p:sp>
      <p:sp>
        <p:nvSpPr>
          <p:cNvPr id="334" name="Google Shape;334;g28a1ea20acc_1_145"/>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Challenges</a:t>
            </a:r>
            <a:endParaRPr>
              <a:solidFill>
                <a:srgbClr val="28503B"/>
              </a:solidFill>
            </a:endParaRPr>
          </a:p>
        </p:txBody>
      </p:sp>
      <p:pic>
        <p:nvPicPr>
          <p:cNvPr id="335" name="Google Shape;335;g28a1ea20acc_1_145"/>
          <p:cNvPicPr preferRelativeResize="0"/>
          <p:nvPr/>
        </p:nvPicPr>
        <p:blipFill>
          <a:blip r:embed="rId3">
            <a:alphaModFix/>
          </a:blip>
          <a:stretch>
            <a:fillRect/>
          </a:stretch>
        </p:blipFill>
        <p:spPr>
          <a:xfrm>
            <a:off x="457200" y="1382472"/>
            <a:ext cx="4073775" cy="5310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28a1ea20acc_1_1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087550" y="4481200"/>
            <a:ext cx="3954499" cy="2224400"/>
          </a:xfrm>
          <a:prstGeom prst="rect">
            <a:avLst/>
          </a:prstGeom>
          <a:noFill/>
          <a:ln>
            <a:noFill/>
          </a:ln>
        </p:spPr>
      </p:pic>
      <p:sp>
        <p:nvSpPr>
          <p:cNvPr id="341" name="Google Shape;341;g28a1ea20acc_1_152"/>
          <p:cNvSpPr txBox="1">
            <a:spLocks noGrp="1"/>
          </p:cNvSpPr>
          <p:nvPr>
            <p:ph type="body" idx="1"/>
          </p:nvPr>
        </p:nvSpPr>
        <p:spPr>
          <a:xfrm>
            <a:off x="141125" y="1444625"/>
            <a:ext cx="6789000" cy="5249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b="1"/>
              <a:t>North Central Region: </a:t>
            </a:r>
            <a:r>
              <a:rPr lang="en-US" sz="2400"/>
              <a:t>Sudden oak death, boxwood blight, spotted wing drosophila, brown marmorated stink bug, jumping worms, emerald ash borer, spotted lanternfly, tar spot of corn, bacterial leaf streak of corn, soybean gall midge, kochia, sorghum aphid, hemp dogbane, and more.</a:t>
            </a:r>
            <a:endParaRPr sz="2400"/>
          </a:p>
          <a:p>
            <a:pPr marL="457200" lvl="0" indent="-381000" algn="l" rtl="0">
              <a:lnSpc>
                <a:spcPct val="100000"/>
              </a:lnSpc>
              <a:spcBef>
                <a:spcPts val="0"/>
              </a:spcBef>
              <a:spcAft>
                <a:spcPts val="0"/>
              </a:spcAft>
              <a:buSzPts val="2400"/>
              <a:buChar char="•"/>
            </a:pPr>
            <a:r>
              <a:rPr lang="en-US" sz="2400" b="1"/>
              <a:t>Northeastern Region: </a:t>
            </a:r>
            <a:r>
              <a:rPr lang="en-US" sz="2400"/>
              <a:t>Spotted lanternfly, sorghum aphid, Japanese beetles, brown marmorated stink bug, allium leafminer, herbicide-resistant weeds, beech leaf </a:t>
            </a:r>
            <a:br>
              <a:rPr lang="en-US" sz="2400"/>
            </a:br>
            <a:r>
              <a:rPr lang="en-US" sz="2400"/>
              <a:t>disease, European cherry fruit fly, box tree </a:t>
            </a:r>
            <a:br>
              <a:rPr lang="en-US" sz="2400"/>
            </a:br>
            <a:r>
              <a:rPr lang="en-US" sz="2400"/>
              <a:t>moth, and more.</a:t>
            </a:r>
            <a:endParaRPr sz="2400" b="1"/>
          </a:p>
        </p:txBody>
      </p:sp>
      <p:sp>
        <p:nvSpPr>
          <p:cNvPr id="342" name="Google Shape;342;g28a1ea20acc_1_152"/>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Invasive and Emerging Pests</a:t>
            </a:r>
            <a:endParaRPr>
              <a:solidFill>
                <a:srgbClr val="28503B"/>
              </a:solidFill>
            </a:endParaRPr>
          </a:p>
        </p:txBody>
      </p:sp>
      <p:pic>
        <p:nvPicPr>
          <p:cNvPr id="343" name="Google Shape;343;g28a1ea20acc_1_15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30125" y="1382478"/>
            <a:ext cx="3216123" cy="2412099"/>
          </a:xfrm>
          <a:prstGeom prst="rect">
            <a:avLst/>
          </a:prstGeom>
          <a:noFill/>
          <a:ln>
            <a:noFill/>
          </a:ln>
        </p:spPr>
      </p:pic>
      <p:pic>
        <p:nvPicPr>
          <p:cNvPr id="344" name="Google Shape;344;g28a1ea20acc_1_15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975850" y="3083975"/>
            <a:ext cx="3216141" cy="2412100"/>
          </a:xfrm>
          <a:prstGeom prst="rect">
            <a:avLst/>
          </a:prstGeom>
          <a:noFill/>
          <a:ln>
            <a:noFill/>
          </a:ln>
        </p:spPr>
      </p:pic>
      <p:sp>
        <p:nvSpPr>
          <p:cNvPr id="345" name="Google Shape;345;g28a1ea20acc_1_152"/>
          <p:cNvSpPr txBox="1"/>
          <p:nvPr/>
        </p:nvSpPr>
        <p:spPr>
          <a:xfrm>
            <a:off x="6087550" y="6305400"/>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European cherry fruit fly</a:t>
            </a:r>
            <a:endParaRPr>
              <a:solidFill>
                <a:schemeClr val="lt1"/>
              </a:solidFill>
              <a:latin typeface="Calibri"/>
              <a:ea typeface="Calibri"/>
              <a:cs typeface="Calibri"/>
              <a:sym typeface="Calibri"/>
            </a:endParaRPr>
          </a:p>
        </p:txBody>
      </p:sp>
      <p:sp>
        <p:nvSpPr>
          <p:cNvPr id="346" name="Google Shape;346;g28a1ea20acc_1_152"/>
          <p:cNvSpPr txBox="1"/>
          <p:nvPr/>
        </p:nvSpPr>
        <p:spPr>
          <a:xfrm>
            <a:off x="9602725" y="5095875"/>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Tar spot of corn</a:t>
            </a:r>
            <a:endParaRPr>
              <a:solidFill>
                <a:schemeClr val="lt1"/>
              </a:solidFill>
              <a:latin typeface="Calibri"/>
              <a:ea typeface="Calibri"/>
              <a:cs typeface="Calibri"/>
              <a:sym typeface="Calibri"/>
            </a:endParaRPr>
          </a:p>
        </p:txBody>
      </p:sp>
      <p:sp>
        <p:nvSpPr>
          <p:cNvPr id="347" name="Google Shape;347;g28a1ea20acc_1_152"/>
          <p:cNvSpPr txBox="1"/>
          <p:nvPr/>
        </p:nvSpPr>
        <p:spPr>
          <a:xfrm>
            <a:off x="6951050" y="3418475"/>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Emerald ash borer</a:t>
            </a:r>
            <a:endParaRPr>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g28a1ea20acc_1_16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937525" y="1318050"/>
            <a:ext cx="3075726" cy="3252568"/>
          </a:xfrm>
          <a:prstGeom prst="rect">
            <a:avLst/>
          </a:prstGeom>
          <a:noFill/>
          <a:ln>
            <a:noFill/>
          </a:ln>
        </p:spPr>
      </p:pic>
      <p:pic>
        <p:nvPicPr>
          <p:cNvPr id="353" name="Google Shape;353;g28a1ea20acc_1_16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549488" y="4705548"/>
            <a:ext cx="3468475" cy="1952750"/>
          </a:xfrm>
          <a:prstGeom prst="rect">
            <a:avLst/>
          </a:prstGeom>
          <a:noFill/>
          <a:ln>
            <a:noFill/>
          </a:ln>
        </p:spPr>
      </p:pic>
      <p:pic>
        <p:nvPicPr>
          <p:cNvPr id="354" name="Google Shape;354;g28a1ea20acc_1_164"/>
          <p:cNvPicPr preferRelativeResize="0"/>
          <p:nvPr/>
        </p:nvPicPr>
        <p:blipFill>
          <a:blip r:embed="rId5">
            <a:alphaModFix/>
          </a:blip>
          <a:stretch>
            <a:fillRect/>
          </a:stretch>
        </p:blipFill>
        <p:spPr>
          <a:xfrm>
            <a:off x="7058050" y="1508852"/>
            <a:ext cx="2075100" cy="2382130"/>
          </a:xfrm>
          <a:prstGeom prst="rect">
            <a:avLst/>
          </a:prstGeom>
          <a:noFill/>
          <a:ln>
            <a:noFill/>
          </a:ln>
        </p:spPr>
      </p:pic>
      <p:sp>
        <p:nvSpPr>
          <p:cNvPr id="355" name="Google Shape;355;g28a1ea20acc_1_164"/>
          <p:cNvSpPr txBox="1">
            <a:spLocks noGrp="1"/>
          </p:cNvSpPr>
          <p:nvPr>
            <p:ph type="body" idx="1"/>
          </p:nvPr>
        </p:nvSpPr>
        <p:spPr>
          <a:xfrm>
            <a:off x="42400" y="1241850"/>
            <a:ext cx="6157800" cy="5249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b="1"/>
              <a:t>Southern Region: </a:t>
            </a:r>
            <a:r>
              <a:rPr lang="en-US" sz="2400"/>
              <a:t>Red banded stink bug, Asian longhorned tick, Asian longhorned beetle, box tree moth, Laurel wilt disease, spotted lanternfly, herbicide-resistant pests, citrus canker, cotton leafroll dwarf virus, soybean rust, tar spot of corn, invasive aquatic species, and various pathogens.</a:t>
            </a:r>
            <a:endParaRPr sz="2400"/>
          </a:p>
          <a:p>
            <a:pPr marL="457200" lvl="0" indent="-381000" algn="l" rtl="0">
              <a:lnSpc>
                <a:spcPct val="100000"/>
              </a:lnSpc>
              <a:spcBef>
                <a:spcPts val="0"/>
              </a:spcBef>
              <a:spcAft>
                <a:spcPts val="0"/>
              </a:spcAft>
              <a:buSzPts val="2400"/>
              <a:buChar char="•"/>
            </a:pPr>
            <a:r>
              <a:rPr lang="en-US" sz="2400" b="1"/>
              <a:t>Western Region:</a:t>
            </a:r>
            <a:r>
              <a:rPr lang="en-US" sz="2400"/>
              <a:t> Herbicide-resistant </a:t>
            </a:r>
            <a:br>
              <a:rPr lang="en-US" sz="2400"/>
            </a:br>
            <a:r>
              <a:rPr lang="en-US" sz="2400"/>
              <a:t>weeds, emerald ash borer, spotted lanternfly, orange hawkweed, Asian citrus psyllid, nutria, brown marmorated stink </a:t>
            </a:r>
            <a:br>
              <a:rPr lang="en-US" sz="2400"/>
            </a:br>
            <a:r>
              <a:rPr lang="en-US" sz="2400"/>
              <a:t>bug, invasive aquatic species, tomato </a:t>
            </a:r>
            <a:br>
              <a:rPr lang="en-US" sz="2400"/>
            </a:br>
            <a:r>
              <a:rPr lang="en-US" sz="2400"/>
              <a:t>brown rugose fruit virus, yellow starthistle, and more.</a:t>
            </a:r>
            <a:endParaRPr sz="2400" b="1"/>
          </a:p>
        </p:txBody>
      </p:sp>
      <p:sp>
        <p:nvSpPr>
          <p:cNvPr id="356" name="Google Shape;356;g28a1ea20acc_1_164"/>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Invasive and Emerging Pests</a:t>
            </a:r>
            <a:endParaRPr>
              <a:solidFill>
                <a:srgbClr val="28503B"/>
              </a:solidFill>
            </a:endParaRPr>
          </a:p>
        </p:txBody>
      </p:sp>
      <p:sp>
        <p:nvSpPr>
          <p:cNvPr id="357" name="Google Shape;357;g28a1ea20acc_1_164"/>
          <p:cNvSpPr txBox="1"/>
          <p:nvPr/>
        </p:nvSpPr>
        <p:spPr>
          <a:xfrm>
            <a:off x="10551950" y="4669500"/>
            <a:ext cx="1640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Spotted lanternfly</a:t>
            </a:r>
            <a:endParaRPr>
              <a:solidFill>
                <a:srgbClr val="FFFFFF"/>
              </a:solidFill>
              <a:latin typeface="Calibri"/>
              <a:ea typeface="Calibri"/>
              <a:cs typeface="Calibri"/>
              <a:sym typeface="Calibri"/>
            </a:endParaRPr>
          </a:p>
        </p:txBody>
      </p:sp>
      <p:sp>
        <p:nvSpPr>
          <p:cNvPr id="358" name="Google Shape;358;g28a1ea20acc_1_164"/>
          <p:cNvSpPr txBox="1"/>
          <p:nvPr/>
        </p:nvSpPr>
        <p:spPr>
          <a:xfrm>
            <a:off x="9099950" y="4171988"/>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Yellow starthistle</a:t>
            </a:r>
            <a:endParaRPr>
              <a:solidFill>
                <a:schemeClr val="lt1"/>
              </a:solidFill>
              <a:latin typeface="Calibri"/>
              <a:ea typeface="Calibri"/>
              <a:cs typeface="Calibri"/>
              <a:sym typeface="Calibri"/>
            </a:endParaRPr>
          </a:p>
        </p:txBody>
      </p:sp>
      <p:sp>
        <p:nvSpPr>
          <p:cNvPr id="359" name="Google Shape;359;g28a1ea20acc_1_164"/>
          <p:cNvSpPr txBox="1"/>
          <p:nvPr/>
        </p:nvSpPr>
        <p:spPr>
          <a:xfrm>
            <a:off x="7058700" y="3528575"/>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Red banded stink bug</a:t>
            </a:r>
            <a:endParaRPr>
              <a:solidFill>
                <a:schemeClr val="lt1"/>
              </a:solidFill>
              <a:latin typeface="Calibri"/>
              <a:ea typeface="Calibri"/>
              <a:cs typeface="Calibri"/>
              <a:sym typeface="Calibri"/>
            </a:endParaRPr>
          </a:p>
        </p:txBody>
      </p:sp>
      <p:pic>
        <p:nvPicPr>
          <p:cNvPr id="360" name="Google Shape;360;g28a1ea20acc_1_16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031700" y="3874575"/>
            <a:ext cx="2724824" cy="2620924"/>
          </a:xfrm>
          <a:prstGeom prst="rect">
            <a:avLst/>
          </a:prstGeom>
          <a:noFill/>
          <a:ln>
            <a:noFill/>
          </a:ln>
        </p:spPr>
      </p:pic>
      <p:sp>
        <p:nvSpPr>
          <p:cNvPr id="361" name="Google Shape;361;g28a1ea20acc_1_164"/>
          <p:cNvSpPr txBox="1"/>
          <p:nvPr/>
        </p:nvSpPr>
        <p:spPr>
          <a:xfrm>
            <a:off x="6017200" y="6116688"/>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Cotton leafroll dwarf virus</a:t>
            </a:r>
            <a:endParaRPr>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8a1ea20acc_1_185"/>
          <p:cNvSpPr txBox="1">
            <a:spLocks noGrp="1"/>
          </p:cNvSpPr>
          <p:nvPr>
            <p:ph type="body" idx="1"/>
          </p:nvPr>
        </p:nvSpPr>
        <p:spPr>
          <a:xfrm>
            <a:off x="194800" y="2080050"/>
            <a:ext cx="7453200" cy="46176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a:t>Language barriers</a:t>
            </a:r>
            <a:endParaRPr sz="2400"/>
          </a:p>
          <a:p>
            <a:pPr marL="457200" lvl="0" indent="-381000" algn="l" rtl="0">
              <a:lnSpc>
                <a:spcPct val="100000"/>
              </a:lnSpc>
              <a:spcBef>
                <a:spcPts val="0"/>
              </a:spcBef>
              <a:spcAft>
                <a:spcPts val="0"/>
              </a:spcAft>
              <a:buSzPts val="2400"/>
              <a:buChar char="•"/>
            </a:pPr>
            <a:r>
              <a:rPr lang="en-US" sz="2400"/>
              <a:t>Limited resources (funding, personnel)</a:t>
            </a:r>
            <a:endParaRPr sz="2400"/>
          </a:p>
          <a:p>
            <a:pPr marL="457200" lvl="0" indent="-381000" algn="l" rtl="0">
              <a:lnSpc>
                <a:spcPct val="100000"/>
              </a:lnSpc>
              <a:spcBef>
                <a:spcPts val="0"/>
              </a:spcBef>
              <a:spcAft>
                <a:spcPts val="0"/>
              </a:spcAft>
              <a:buSzPts val="2400"/>
              <a:buChar char="•"/>
            </a:pPr>
            <a:r>
              <a:rPr lang="en-US" sz="2400"/>
              <a:t>Access to technology (including internet)</a:t>
            </a:r>
            <a:endParaRPr sz="2400"/>
          </a:p>
          <a:p>
            <a:pPr marL="457200" lvl="0" indent="-381000" algn="l" rtl="0">
              <a:lnSpc>
                <a:spcPct val="100000"/>
              </a:lnSpc>
              <a:spcBef>
                <a:spcPts val="0"/>
              </a:spcBef>
              <a:spcAft>
                <a:spcPts val="0"/>
              </a:spcAft>
              <a:buSzPts val="2400"/>
              <a:buChar char="•"/>
            </a:pPr>
            <a:r>
              <a:rPr lang="en-US" sz="2400"/>
              <a:t>Engagement and connection with underserved audiences</a:t>
            </a:r>
            <a:endParaRPr sz="2400"/>
          </a:p>
          <a:p>
            <a:pPr marL="457200" lvl="0" indent="-381000" algn="l" rtl="0">
              <a:lnSpc>
                <a:spcPct val="100000"/>
              </a:lnSpc>
              <a:spcBef>
                <a:spcPts val="0"/>
              </a:spcBef>
              <a:spcAft>
                <a:spcPts val="0"/>
              </a:spcAft>
              <a:buSzPts val="2400"/>
              <a:buChar char="•"/>
            </a:pPr>
            <a:r>
              <a:rPr lang="en-US" sz="2400"/>
              <a:t>Cultural relevance (lack of research and resources to tailor IPM information to culturally relevant crops and practices)</a:t>
            </a:r>
            <a:endParaRPr sz="2400"/>
          </a:p>
          <a:p>
            <a:pPr marL="457200" lvl="0" indent="-381000" algn="l" rtl="0">
              <a:lnSpc>
                <a:spcPct val="100000"/>
              </a:lnSpc>
              <a:spcBef>
                <a:spcPts val="0"/>
              </a:spcBef>
              <a:spcAft>
                <a:spcPts val="0"/>
              </a:spcAft>
              <a:buSzPts val="2400"/>
              <a:buChar char="•"/>
            </a:pPr>
            <a:r>
              <a:rPr lang="en-US" sz="2400"/>
              <a:t>Program accessibility (e.g., costs, transportation)</a:t>
            </a:r>
            <a:endParaRPr sz="2400"/>
          </a:p>
          <a:p>
            <a:pPr marL="457200" lvl="0" indent="-381000" algn="l" rtl="0">
              <a:lnSpc>
                <a:spcPct val="100000"/>
              </a:lnSpc>
              <a:spcBef>
                <a:spcPts val="0"/>
              </a:spcBef>
              <a:spcAft>
                <a:spcPts val="0"/>
              </a:spcAft>
              <a:buSzPts val="2400"/>
              <a:buChar char="•"/>
            </a:pPr>
            <a:r>
              <a:rPr lang="en-US" sz="2400"/>
              <a:t>Awareness and outreach (some are not aware of IPM programs or resources)</a:t>
            </a:r>
            <a:endParaRPr sz="2400"/>
          </a:p>
          <a:p>
            <a:pPr marL="457200" lvl="0" indent="-381000" algn="l" rtl="0">
              <a:lnSpc>
                <a:spcPct val="100000"/>
              </a:lnSpc>
              <a:spcBef>
                <a:spcPts val="0"/>
              </a:spcBef>
              <a:spcAft>
                <a:spcPts val="0"/>
              </a:spcAft>
              <a:buSzPts val="2400"/>
              <a:buChar char="•"/>
            </a:pPr>
            <a:r>
              <a:rPr lang="en-US" sz="2400"/>
              <a:t>Adaptation to changing needs</a:t>
            </a:r>
            <a:endParaRPr sz="2400"/>
          </a:p>
        </p:txBody>
      </p:sp>
      <p:sp>
        <p:nvSpPr>
          <p:cNvPr id="367" name="Google Shape;367;g28a1ea20acc_1_185"/>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DEIA Barriers</a:t>
            </a:r>
            <a:endParaRPr>
              <a:solidFill>
                <a:srgbClr val="28503B"/>
              </a:solidFill>
            </a:endParaRPr>
          </a:p>
        </p:txBody>
      </p:sp>
      <p:sp>
        <p:nvSpPr>
          <p:cNvPr id="368" name="Google Shape;368;g28a1ea20acc_1_185"/>
          <p:cNvSpPr txBox="1"/>
          <p:nvPr/>
        </p:nvSpPr>
        <p:spPr>
          <a:xfrm>
            <a:off x="6017200" y="6116688"/>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Cotton leafroll dwarf virus</a:t>
            </a:r>
            <a:endParaRPr>
              <a:solidFill>
                <a:schemeClr val="lt1"/>
              </a:solidFill>
              <a:latin typeface="Calibri"/>
              <a:ea typeface="Calibri"/>
              <a:cs typeface="Calibri"/>
              <a:sym typeface="Calibri"/>
            </a:endParaRPr>
          </a:p>
        </p:txBody>
      </p:sp>
      <p:pic>
        <p:nvPicPr>
          <p:cNvPr id="369" name="Google Shape;369;g28a1ea20acc_1_185"/>
          <p:cNvPicPr preferRelativeResize="0"/>
          <p:nvPr/>
        </p:nvPicPr>
        <p:blipFill>
          <a:blip r:embed="rId3">
            <a:alphaModFix/>
          </a:blip>
          <a:stretch>
            <a:fillRect/>
          </a:stretch>
        </p:blipFill>
        <p:spPr>
          <a:xfrm>
            <a:off x="7587050" y="4773970"/>
            <a:ext cx="4452300" cy="1869975"/>
          </a:xfrm>
          <a:prstGeom prst="rect">
            <a:avLst/>
          </a:prstGeom>
          <a:noFill/>
          <a:ln>
            <a:noFill/>
          </a:ln>
        </p:spPr>
      </p:pic>
      <p:sp>
        <p:nvSpPr>
          <p:cNvPr id="370" name="Google Shape;370;g28a1ea20acc_1_185"/>
          <p:cNvSpPr txBox="1"/>
          <p:nvPr/>
        </p:nvSpPr>
        <p:spPr>
          <a:xfrm>
            <a:off x="385900" y="1398100"/>
            <a:ext cx="114039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Several factors were identified as barriers for DEIA</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371" name="Google Shape;371;g28a1ea20acc_1_185"/>
          <p:cNvPicPr preferRelativeResize="0"/>
          <p:nvPr/>
        </p:nvPicPr>
        <p:blipFill>
          <a:blip r:embed="rId4">
            <a:alphaModFix/>
          </a:blip>
          <a:stretch>
            <a:fillRect/>
          </a:stretch>
        </p:blipFill>
        <p:spPr>
          <a:xfrm>
            <a:off x="7800400" y="2165175"/>
            <a:ext cx="4045450" cy="2286550"/>
          </a:xfrm>
          <a:prstGeom prst="rect">
            <a:avLst/>
          </a:prstGeom>
          <a:noFill/>
          <a:ln>
            <a:noFill/>
          </a:ln>
        </p:spPr>
      </p:pic>
      <p:sp>
        <p:nvSpPr>
          <p:cNvPr id="372" name="Google Shape;372;g28a1ea20acc_1_185"/>
          <p:cNvSpPr txBox="1"/>
          <p:nvPr/>
        </p:nvSpPr>
        <p:spPr>
          <a:xfrm>
            <a:off x="7821950" y="4127725"/>
            <a:ext cx="207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alibri"/>
                <a:ea typeface="Calibri"/>
                <a:cs typeface="Calibri"/>
                <a:sym typeface="Calibri"/>
              </a:rPr>
              <a:t>Asian longhorned beetle</a:t>
            </a:r>
            <a:endParaRPr>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0"/>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Our Conclusions</a:t>
            </a:r>
            <a:endParaRPr>
              <a:solidFill>
                <a:srgbClr val="28503B"/>
              </a:solidFill>
            </a:endParaRPr>
          </a:p>
        </p:txBody>
      </p:sp>
      <p:sp>
        <p:nvSpPr>
          <p:cNvPr id="378" name="Google Shape;378;p20"/>
          <p:cNvSpPr txBox="1">
            <a:spLocks noGrp="1"/>
          </p:cNvSpPr>
          <p:nvPr>
            <p:ph type="body" idx="1"/>
          </p:nvPr>
        </p:nvSpPr>
        <p:spPr>
          <a:xfrm>
            <a:off x="459475" y="1622725"/>
            <a:ext cx="5089800" cy="51702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Clr>
                <a:srgbClr val="000000"/>
              </a:buClr>
              <a:buSzPts val="2500"/>
              <a:buChar char="●"/>
            </a:pPr>
            <a:r>
              <a:rPr lang="en-US" sz="2500">
                <a:solidFill>
                  <a:srgbClr val="000000"/>
                </a:solidFill>
              </a:rPr>
              <a:t>We have been talking about these challenges for quite some time, they should not surprise anyone</a:t>
            </a:r>
            <a:endParaRPr sz="2500">
              <a:solidFill>
                <a:srgbClr val="000000"/>
              </a:solidFill>
            </a:endParaRPr>
          </a:p>
          <a:p>
            <a:pPr marL="457200" lvl="0" indent="-387350" algn="l" rtl="0">
              <a:lnSpc>
                <a:spcPct val="100000"/>
              </a:lnSpc>
              <a:spcBef>
                <a:spcPts val="0"/>
              </a:spcBef>
              <a:spcAft>
                <a:spcPts val="0"/>
              </a:spcAft>
              <a:buClr>
                <a:srgbClr val="000000"/>
              </a:buClr>
              <a:buSzPts val="2500"/>
              <a:buChar char="●"/>
            </a:pPr>
            <a:r>
              <a:rPr lang="en-US" sz="2500">
                <a:solidFill>
                  <a:srgbClr val="000000"/>
                </a:solidFill>
              </a:rPr>
              <a:t>IPM Network is still needed (YAY!)</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Existential IPM threats such as climate change and microbial resistance</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Endangered Species Act and regulatory changes are here </a:t>
            </a:r>
            <a:endParaRPr sz="250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a:solidFill>
                  <a:srgbClr val="000000"/>
                </a:solidFill>
              </a:rPr>
              <a:t>Fast moving technological changes need a strong foundation</a:t>
            </a:r>
            <a:endParaRPr sz="2500">
              <a:solidFill>
                <a:srgbClr val="000000"/>
              </a:solidFill>
            </a:endParaRPr>
          </a:p>
        </p:txBody>
      </p:sp>
      <p:pic>
        <p:nvPicPr>
          <p:cNvPr id="379" name="Google Shape;379;p20"/>
          <p:cNvPicPr preferRelativeResize="0"/>
          <p:nvPr/>
        </p:nvPicPr>
        <p:blipFill>
          <a:blip r:embed="rId3">
            <a:alphaModFix/>
          </a:blip>
          <a:stretch>
            <a:fillRect/>
          </a:stretch>
        </p:blipFill>
        <p:spPr>
          <a:xfrm>
            <a:off x="5442675" y="2030725"/>
            <a:ext cx="6590400" cy="4099226"/>
          </a:xfrm>
          <a:prstGeom prst="rect">
            <a:avLst/>
          </a:prstGeom>
          <a:noFill/>
          <a:ln>
            <a:noFill/>
          </a:ln>
        </p:spPr>
      </p:pic>
      <p:sp>
        <p:nvSpPr>
          <p:cNvPr id="380" name="Google Shape;380;p20"/>
          <p:cNvSpPr txBox="1"/>
          <p:nvPr/>
        </p:nvSpPr>
        <p:spPr>
          <a:xfrm>
            <a:off x="6111575" y="6034950"/>
            <a:ext cx="5220900" cy="338700"/>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2700"/>
              </a:spcAft>
              <a:buNone/>
            </a:pPr>
            <a:r>
              <a:rPr lang="en-US" sz="1000">
                <a:solidFill>
                  <a:srgbClr val="212529"/>
                </a:solidFill>
                <a:highlight>
                  <a:srgbClr val="FFFFFF"/>
                </a:highlight>
              </a:rPr>
              <a:t> Endangered species of the U.S. (by Alexander Vidal, licensed under CC BY-NC-ND 4.0</a:t>
            </a:r>
            <a:endParaRPr sz="1200">
              <a:solidFill>
                <a:srgbClr val="212529"/>
              </a:solidFill>
              <a:highlight>
                <a:srgbClr val="FFFFFF"/>
              </a:highlight>
              <a:latin typeface="Roboto"/>
              <a:ea typeface="Roboto"/>
              <a:cs typeface="Roboto"/>
              <a:sym typeface="Roboto"/>
            </a:endParaRPr>
          </a:p>
        </p:txBody>
      </p:sp>
      <p:sp>
        <p:nvSpPr>
          <p:cNvPr id="381" name="Google Shape;381;p20"/>
          <p:cNvSpPr txBox="1"/>
          <p:nvPr/>
        </p:nvSpPr>
        <p:spPr>
          <a:xfrm>
            <a:off x="459475" y="9750"/>
            <a:ext cx="555600" cy="83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8a1ea20acc_1_230"/>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Our Conclusions</a:t>
            </a:r>
            <a:endParaRPr>
              <a:solidFill>
                <a:srgbClr val="28503B"/>
              </a:solidFill>
            </a:endParaRPr>
          </a:p>
        </p:txBody>
      </p:sp>
      <p:sp>
        <p:nvSpPr>
          <p:cNvPr id="387" name="Google Shape;387;g28a1ea20acc_1_230"/>
          <p:cNvSpPr txBox="1">
            <a:spLocks noGrp="1"/>
          </p:cNvSpPr>
          <p:nvPr>
            <p:ph type="body" idx="1"/>
          </p:nvPr>
        </p:nvSpPr>
        <p:spPr>
          <a:xfrm>
            <a:off x="279125" y="1470325"/>
            <a:ext cx="10890300" cy="5170200"/>
          </a:xfrm>
          <a:prstGeom prst="rect">
            <a:avLst/>
          </a:prstGeom>
          <a:noFill/>
          <a:ln>
            <a:noFill/>
          </a:ln>
        </p:spPr>
        <p:txBody>
          <a:bodyPr spcFirstLastPara="1" wrap="square" lIns="91425" tIns="45700" rIns="91425" bIns="45700" anchor="t" anchorCtr="0">
            <a:noAutofit/>
          </a:bodyPr>
          <a:lstStyle/>
          <a:p>
            <a:pPr marL="457200" lvl="0" indent="-387350" algn="l" rtl="0">
              <a:lnSpc>
                <a:spcPct val="100000"/>
              </a:lnSpc>
              <a:spcBef>
                <a:spcPts val="0"/>
              </a:spcBef>
              <a:spcAft>
                <a:spcPts val="0"/>
              </a:spcAft>
              <a:buClr>
                <a:srgbClr val="000000"/>
              </a:buClr>
              <a:buSzPts val="2500"/>
              <a:buChar char="●"/>
            </a:pPr>
            <a:r>
              <a:rPr lang="en-US" sz="2500" dirty="0">
                <a:solidFill>
                  <a:srgbClr val="000000"/>
                </a:solidFill>
              </a:rPr>
              <a:t>Are we at an inflection point?  </a:t>
            </a:r>
            <a:endParaRPr sz="2500" dirty="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dirty="0">
                <a:solidFill>
                  <a:srgbClr val="000000"/>
                </a:solidFill>
              </a:rPr>
              <a:t>Diminished funding</a:t>
            </a:r>
            <a:endParaRPr sz="2500" dirty="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dirty="0">
                <a:solidFill>
                  <a:srgbClr val="000000"/>
                </a:solidFill>
              </a:rPr>
              <a:t>Weakening network; IPM programs are 15 years into the competitive funding model, but not all programs moving in the same direction</a:t>
            </a:r>
            <a:endParaRPr sz="2500" dirty="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dirty="0">
                <a:solidFill>
                  <a:srgbClr val="000000"/>
                </a:solidFill>
              </a:rPr>
              <a:t>Lack of cohesive guidance or strategic plan</a:t>
            </a:r>
            <a:endParaRPr sz="2500" dirty="0">
              <a:solidFill>
                <a:srgbClr val="000000"/>
              </a:solidFill>
            </a:endParaRPr>
          </a:p>
          <a:p>
            <a:pPr marL="914400" lvl="1" indent="-387350" algn="l" rtl="0">
              <a:lnSpc>
                <a:spcPct val="100000"/>
              </a:lnSpc>
              <a:spcBef>
                <a:spcPts val="0"/>
              </a:spcBef>
              <a:spcAft>
                <a:spcPts val="0"/>
              </a:spcAft>
              <a:buClr>
                <a:srgbClr val="000000"/>
              </a:buClr>
              <a:buSzPts val="2500"/>
              <a:buChar char="○"/>
            </a:pPr>
            <a:r>
              <a:rPr lang="en-US" sz="2500" dirty="0">
                <a:solidFill>
                  <a:srgbClr val="000000"/>
                </a:solidFill>
              </a:rPr>
              <a:t>Challenges in promoting IPM</a:t>
            </a:r>
            <a:endParaRPr sz="2500" dirty="0">
              <a:solidFill>
                <a:srgbClr val="000000"/>
              </a:solidFill>
            </a:endParaRPr>
          </a:p>
          <a:p>
            <a:pPr marL="457200" lvl="0" indent="-387350" algn="l" rtl="0">
              <a:lnSpc>
                <a:spcPct val="100000"/>
              </a:lnSpc>
              <a:spcBef>
                <a:spcPts val="0"/>
              </a:spcBef>
              <a:spcAft>
                <a:spcPts val="0"/>
              </a:spcAft>
              <a:buSzPts val="2500"/>
              <a:buChar char="●"/>
            </a:pPr>
            <a:r>
              <a:rPr lang="en-US" sz="2500" dirty="0"/>
              <a:t>There is more of a need for IPM now</a:t>
            </a:r>
            <a:endParaRPr sz="2500" dirty="0"/>
          </a:p>
          <a:p>
            <a:pPr marL="457200" lvl="0" indent="-387350" algn="l" rtl="0">
              <a:lnSpc>
                <a:spcPct val="100000"/>
              </a:lnSpc>
              <a:spcBef>
                <a:spcPts val="0"/>
              </a:spcBef>
              <a:spcAft>
                <a:spcPts val="0"/>
              </a:spcAft>
              <a:buSzPts val="2500"/>
              <a:buChar char="●"/>
            </a:pPr>
            <a:r>
              <a:rPr lang="en-US" sz="2500" dirty="0"/>
              <a:t>Next steps</a:t>
            </a:r>
            <a:endParaRPr sz="2500" dirty="0"/>
          </a:p>
          <a:p>
            <a:pPr marL="914400" lvl="1" indent="-387350" algn="l" rtl="0">
              <a:lnSpc>
                <a:spcPct val="100000"/>
              </a:lnSpc>
              <a:spcBef>
                <a:spcPts val="0"/>
              </a:spcBef>
              <a:spcAft>
                <a:spcPts val="0"/>
              </a:spcAft>
              <a:buSzPts val="2500"/>
              <a:buChar char="○"/>
            </a:pPr>
            <a:r>
              <a:rPr lang="en-US" sz="2500" dirty="0"/>
              <a:t>Journal article highlighting these results</a:t>
            </a:r>
            <a:endParaRPr sz="2500" dirty="0"/>
          </a:p>
          <a:p>
            <a:pPr marL="914400" lvl="1" indent="-387350" algn="l" rtl="0">
              <a:lnSpc>
                <a:spcPct val="100000"/>
              </a:lnSpc>
              <a:spcBef>
                <a:spcPts val="0"/>
              </a:spcBef>
              <a:spcAft>
                <a:spcPts val="0"/>
              </a:spcAft>
              <a:buSzPts val="2500"/>
              <a:buChar char="○"/>
            </a:pPr>
            <a:r>
              <a:rPr lang="en-US" sz="2500" dirty="0"/>
              <a:t>Develop strategic plan  </a:t>
            </a:r>
            <a:br>
              <a:rPr lang="en-US" sz="2500" dirty="0"/>
            </a:br>
            <a:endParaRPr sz="2500" dirty="0">
              <a:solidFill>
                <a:srgbClr val="000000"/>
              </a:solidFill>
            </a:endParaRPr>
          </a:p>
        </p:txBody>
      </p:sp>
      <p:pic>
        <p:nvPicPr>
          <p:cNvPr id="388" name="Google Shape;388;g28a1ea20acc_1_230"/>
          <p:cNvPicPr preferRelativeResize="0"/>
          <p:nvPr/>
        </p:nvPicPr>
        <p:blipFill>
          <a:blip r:embed="rId3">
            <a:alphaModFix/>
          </a:blip>
          <a:stretch>
            <a:fillRect/>
          </a:stretch>
        </p:blipFill>
        <p:spPr>
          <a:xfrm>
            <a:off x="6585950" y="3630692"/>
            <a:ext cx="5424875" cy="3009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4285"/>
            <a:ext cx="12192000" cy="6193147"/>
          </a:xfrm>
          <a:prstGeom prst="rect">
            <a:avLst/>
          </a:prstGeom>
          <a:noFill/>
          <a:ln>
            <a:noFill/>
          </a:ln>
        </p:spPr>
      </p:pic>
      <p:sp>
        <p:nvSpPr>
          <p:cNvPr id="394" name="Google Shape;394;p23"/>
          <p:cNvSpPr txBox="1">
            <a:spLocks noGrp="1"/>
          </p:cNvSpPr>
          <p:nvPr>
            <p:ph type="title"/>
          </p:nvPr>
        </p:nvSpPr>
        <p:spPr>
          <a:xfrm>
            <a:off x="0" y="100584"/>
            <a:ext cx="12192000" cy="1129500"/>
          </a:xfrm>
          <a:prstGeom prst="rect">
            <a:avLst/>
          </a:prstGeom>
          <a:solidFill>
            <a:srgbClr val="83C366"/>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rgbClr val="28503B"/>
                </a:solidFill>
              </a:rPr>
              <a:t>THANKS!</a:t>
            </a:r>
            <a:endParaRPr>
              <a:solidFill>
                <a:srgbClr val="28503B"/>
              </a:solidFill>
            </a:endParaRPr>
          </a:p>
        </p:txBody>
      </p:sp>
      <p:sp>
        <p:nvSpPr>
          <p:cNvPr id="395" name="Google Shape;395;p23"/>
          <p:cNvSpPr txBox="1"/>
          <p:nvPr/>
        </p:nvSpPr>
        <p:spPr>
          <a:xfrm>
            <a:off x="2100525" y="4528675"/>
            <a:ext cx="8272500" cy="1908600"/>
          </a:xfrm>
          <a:prstGeom prst="rect">
            <a:avLst/>
          </a:prstGeom>
          <a:solidFill>
            <a:schemeClr val="lt2"/>
          </a:solidFill>
          <a:ln>
            <a:noFill/>
          </a:ln>
        </p:spPr>
        <p:txBody>
          <a:bodyPr spcFirstLastPara="1" wrap="square" lIns="91425" tIns="91425" rIns="91425" bIns="91425" anchor="t" anchorCtr="0">
            <a:spAutoFit/>
          </a:bodyPr>
          <a:lstStyle/>
          <a:p>
            <a:pPr marL="457200" lvl="0" indent="-406400" algn="l" rtl="0">
              <a:spcBef>
                <a:spcPts val="0"/>
              </a:spcBef>
              <a:spcAft>
                <a:spcPts val="0"/>
              </a:spcAft>
              <a:buClr>
                <a:srgbClr val="0C343D"/>
              </a:buClr>
              <a:buSzPts val="2800"/>
              <a:buFont typeface="Calibri"/>
              <a:buChar char="●"/>
            </a:pPr>
            <a:r>
              <a:rPr lang="en-US" sz="2800" dirty="0">
                <a:solidFill>
                  <a:srgbClr val="0C343D"/>
                </a:solidFill>
                <a:latin typeface="Calibri"/>
                <a:ea typeface="Calibri"/>
                <a:cs typeface="Calibri"/>
                <a:sym typeface="Calibri"/>
              </a:rPr>
              <a:t>Everyone who filled out the survey and answered my countless questions</a:t>
            </a:r>
            <a:endParaRPr sz="2800" dirty="0">
              <a:solidFill>
                <a:srgbClr val="0C343D"/>
              </a:solidFill>
              <a:latin typeface="Calibri"/>
              <a:ea typeface="Calibri"/>
              <a:cs typeface="Calibri"/>
              <a:sym typeface="Calibri"/>
            </a:endParaRPr>
          </a:p>
          <a:p>
            <a:pPr marL="457200" lvl="0" indent="-406400" algn="l" rtl="0">
              <a:spcBef>
                <a:spcPts val="0"/>
              </a:spcBef>
              <a:spcAft>
                <a:spcPts val="0"/>
              </a:spcAft>
              <a:buClr>
                <a:srgbClr val="0C343D"/>
              </a:buClr>
              <a:buSzPts val="2800"/>
              <a:buFont typeface="Calibri"/>
              <a:buChar char="●"/>
            </a:pPr>
            <a:r>
              <a:rPr lang="en-US" sz="2800" dirty="0">
                <a:solidFill>
                  <a:srgbClr val="0C343D"/>
                </a:solidFill>
                <a:latin typeface="Calibri"/>
                <a:ea typeface="Calibri"/>
                <a:cs typeface="Calibri"/>
                <a:sym typeface="Calibri"/>
              </a:rPr>
              <a:t>Kelsey Mueller for entering and organizing all the data</a:t>
            </a:r>
            <a:endParaRPr sz="2800" dirty="0">
              <a:solidFill>
                <a:srgbClr val="0C343D"/>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0" y="104416"/>
            <a:ext cx="12192000" cy="1126507"/>
          </a:xfrm>
          <a:prstGeom prst="rect">
            <a:avLst/>
          </a:prstGeom>
          <a:solidFill>
            <a:srgbClr val="18302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Surveyed state IPM programs</a:t>
            </a:r>
            <a:endParaRPr/>
          </a:p>
        </p:txBody>
      </p:sp>
      <p:sp>
        <p:nvSpPr>
          <p:cNvPr id="101" name="Google Shape;101;p3"/>
          <p:cNvSpPr txBox="1">
            <a:spLocks noGrp="1"/>
          </p:cNvSpPr>
          <p:nvPr>
            <p:ph type="body" idx="1"/>
          </p:nvPr>
        </p:nvSpPr>
        <p:spPr>
          <a:xfrm>
            <a:off x="343400" y="1607000"/>
            <a:ext cx="52416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Questionnaire sent out in November 2022, closed August 2023</a:t>
            </a:r>
            <a:br>
              <a:rPr lang="en-US"/>
            </a:br>
            <a:endParaRPr/>
          </a:p>
          <a:p>
            <a:pPr marL="457200" lvl="0" indent="-342900" algn="l" rtl="0">
              <a:lnSpc>
                <a:spcPct val="90000"/>
              </a:lnSpc>
              <a:spcBef>
                <a:spcPts val="0"/>
              </a:spcBef>
              <a:spcAft>
                <a:spcPts val="0"/>
              </a:spcAft>
              <a:buSzPts val="1800"/>
              <a:buFont typeface="Calibri"/>
              <a:buChar char="●"/>
            </a:pPr>
            <a:r>
              <a:rPr lang="en-US">
                <a:latin typeface="Calibri"/>
                <a:ea typeface="Calibri"/>
                <a:cs typeface="Calibri"/>
                <a:sym typeface="Calibri"/>
              </a:rPr>
              <a:t>Received responses from 52 of 53 IPM programs</a:t>
            </a:r>
            <a:br>
              <a:rPr lang="en-US">
                <a:latin typeface="Calibri"/>
                <a:ea typeface="Calibri"/>
                <a:cs typeface="Calibri"/>
                <a:sym typeface="Calibri"/>
              </a:rPr>
            </a:br>
            <a:endParaRPr>
              <a:latin typeface="Calibri"/>
              <a:ea typeface="Calibri"/>
              <a:cs typeface="Calibri"/>
              <a:sym typeface="Calibri"/>
            </a:endParaRPr>
          </a:p>
          <a:p>
            <a:pPr marL="457200" lvl="0" indent="-342900" algn="l" rtl="0">
              <a:lnSpc>
                <a:spcPct val="90000"/>
              </a:lnSpc>
              <a:spcBef>
                <a:spcPts val="0"/>
              </a:spcBef>
              <a:spcAft>
                <a:spcPts val="0"/>
              </a:spcAft>
              <a:buSzPts val="1800"/>
              <a:buChar char="●"/>
            </a:pPr>
            <a:r>
              <a:rPr lang="en-US"/>
              <a:t>Gathered complementary data</a:t>
            </a:r>
            <a:endParaRPr/>
          </a:p>
        </p:txBody>
      </p:sp>
      <p:pic>
        <p:nvPicPr>
          <p:cNvPr id="102" name="Google Shape;102;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53750" y="1389675"/>
            <a:ext cx="5523200" cy="5397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8a1ea20acc_1_28"/>
          <p:cNvSpPr txBox="1"/>
          <p:nvPr/>
        </p:nvSpPr>
        <p:spPr>
          <a:xfrm>
            <a:off x="299725" y="1393225"/>
            <a:ext cx="59064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IPM Experts</a:t>
            </a:r>
            <a:endParaRPr sz="2400" b="1">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1,050 IPM specialists across network</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Average of 20 IPM specialists associated with each program</a:t>
            </a:r>
            <a:endParaRPr sz="2400">
              <a:latin typeface="Calibri"/>
              <a:ea typeface="Calibri"/>
              <a:cs typeface="Calibri"/>
              <a:sym typeface="Calibri"/>
            </a:endParaRPr>
          </a:p>
          <a:p>
            <a:pPr marL="914400" lvl="1" indent="-381000" algn="l" rtl="0">
              <a:spcBef>
                <a:spcPts val="0"/>
              </a:spcBef>
              <a:spcAft>
                <a:spcPts val="0"/>
              </a:spcAft>
              <a:buSzPts val="2400"/>
              <a:buFont typeface="Calibri"/>
              <a:buChar char="○"/>
            </a:pPr>
            <a:r>
              <a:rPr lang="en-US" sz="2400">
                <a:latin typeface="Calibri"/>
                <a:ea typeface="Calibri"/>
                <a:cs typeface="Calibri"/>
                <a:sym typeface="Calibri"/>
              </a:rPr>
              <a:t>~40% of specialists are listed as PI, Co-PI, or collaborator on EIP proposals</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IPM Support</a:t>
            </a:r>
            <a:endParaRPr sz="2400" b="1">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Only 31 communication specialists and 18 evaluation specialists “</a:t>
            </a:r>
            <a:r>
              <a:rPr lang="en-US" sz="2400">
                <a:solidFill>
                  <a:schemeClr val="dk1"/>
                </a:solidFill>
                <a:latin typeface="Calibri"/>
                <a:ea typeface="Calibri"/>
                <a:cs typeface="Calibri"/>
                <a:sym typeface="Calibri"/>
              </a:rPr>
              <a:t>with at least 25% of time designated towards IPM”</a:t>
            </a:r>
            <a:r>
              <a:rPr lang="en-US" sz="2400">
                <a:latin typeface="Calibri"/>
                <a:ea typeface="Calibri"/>
                <a:cs typeface="Calibri"/>
                <a:sym typeface="Calibri"/>
              </a:rPr>
              <a:t> </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69% of IPM programs with NO dedicated communication specialist; 80% of IPM programs with NO evaluation specialist</a:t>
            </a:r>
            <a:endParaRPr sz="2400">
              <a:latin typeface="Calibri"/>
              <a:ea typeface="Calibri"/>
              <a:cs typeface="Calibri"/>
              <a:sym typeface="Calibri"/>
            </a:endParaRPr>
          </a:p>
        </p:txBody>
      </p:sp>
      <p:pic>
        <p:nvPicPr>
          <p:cNvPr id="108" name="Google Shape;108;g28a1ea20acc_1_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070526" y="1383250"/>
            <a:ext cx="3969074" cy="5292099"/>
          </a:xfrm>
          <a:prstGeom prst="rect">
            <a:avLst/>
          </a:prstGeom>
          <a:noFill/>
          <a:ln>
            <a:noFill/>
          </a:ln>
        </p:spPr>
      </p:pic>
      <p:sp>
        <p:nvSpPr>
          <p:cNvPr id="109" name="Google Shape;109;g28a1ea20acc_1_28"/>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pic>
        <p:nvPicPr>
          <p:cNvPr id="110" name="Google Shape;110;g28a1ea20acc_1_2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99776" y="1383250"/>
            <a:ext cx="5739822" cy="529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Google Shape;115;g28a1ea20acc_1_9"/>
          <p:cNvGraphicFramePr/>
          <p:nvPr/>
        </p:nvGraphicFramePr>
        <p:xfrm>
          <a:off x="381000" y="1323400"/>
          <a:ext cx="9813800" cy="5150600"/>
        </p:xfrm>
        <a:graphic>
          <a:graphicData uri="http://schemas.openxmlformats.org/drawingml/2006/table">
            <a:tbl>
              <a:tblPr>
                <a:noFill/>
                <a:tableStyleId>{165584ED-AABF-49C1-B7B0-DCF84B7B7BE2}</a:tableStyleId>
              </a:tblPr>
              <a:tblGrid>
                <a:gridCol w="3261175">
                  <a:extLst>
                    <a:ext uri="{9D8B030D-6E8A-4147-A177-3AD203B41FA5}">
                      <a16:colId xmlns:a16="http://schemas.microsoft.com/office/drawing/2014/main" val="20000"/>
                    </a:ext>
                  </a:extLst>
                </a:gridCol>
                <a:gridCol w="1645725">
                  <a:extLst>
                    <a:ext uri="{9D8B030D-6E8A-4147-A177-3AD203B41FA5}">
                      <a16:colId xmlns:a16="http://schemas.microsoft.com/office/drawing/2014/main" val="20001"/>
                    </a:ext>
                  </a:extLst>
                </a:gridCol>
                <a:gridCol w="2453450">
                  <a:extLst>
                    <a:ext uri="{9D8B030D-6E8A-4147-A177-3AD203B41FA5}">
                      <a16:colId xmlns:a16="http://schemas.microsoft.com/office/drawing/2014/main" val="20002"/>
                    </a:ext>
                  </a:extLst>
                </a:gridCol>
                <a:gridCol w="2453450">
                  <a:extLst>
                    <a:ext uri="{9D8B030D-6E8A-4147-A177-3AD203B41FA5}">
                      <a16:colId xmlns:a16="http://schemas.microsoft.com/office/drawing/2014/main" val="20003"/>
                    </a:ext>
                  </a:extLst>
                </a:gridCol>
              </a:tblGrid>
              <a:tr h="345175">
                <a:tc>
                  <a:txBody>
                    <a:bodyPr/>
                    <a:lstStyle/>
                    <a:p>
                      <a:pPr marL="0" lvl="0" indent="0" algn="l" rtl="0">
                        <a:spcBef>
                          <a:spcPts val="0"/>
                        </a:spcBef>
                        <a:spcAft>
                          <a:spcPts val="0"/>
                        </a:spcAft>
                        <a:buNone/>
                      </a:pP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 states</a:t>
                      </a: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County Agents*</a:t>
                      </a: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IPM Specialists</a:t>
                      </a: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extLst>
                  <a:ext uri="{0D108BD9-81ED-4DB2-BD59-A6C34878D82A}">
                    <a16:rowId xmlns:a16="http://schemas.microsoft.com/office/drawing/2014/main" val="10000"/>
                  </a:ext>
                </a:extLst>
              </a:tr>
              <a:tr h="345175">
                <a:tc>
                  <a:txBody>
                    <a:bodyPr/>
                    <a:lstStyle/>
                    <a:p>
                      <a:pPr marL="0" lvl="0" indent="0" algn="l" rtl="0">
                        <a:spcBef>
                          <a:spcPts val="0"/>
                        </a:spcBef>
                        <a:spcAft>
                          <a:spcPts val="0"/>
                        </a:spcAft>
                        <a:buNone/>
                      </a:pPr>
                      <a:r>
                        <a:rPr lang="en-US" sz="2000" b="1">
                          <a:solidFill>
                            <a:srgbClr val="28503B"/>
                          </a:solidFill>
                          <a:latin typeface="Calibri"/>
                          <a:ea typeface="Calibri"/>
                          <a:cs typeface="Calibri"/>
                          <a:sym typeface="Calibri"/>
                        </a:rPr>
                        <a:t># Commodities</a:t>
                      </a: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r>
                        <a:rPr lang="en-US" sz="1800" b="1">
                          <a:solidFill>
                            <a:srgbClr val="28503B"/>
                          </a:solidFill>
                          <a:latin typeface="Calibri"/>
                          <a:ea typeface="Calibri"/>
                          <a:cs typeface="Calibri"/>
                          <a:sym typeface="Calibri"/>
                        </a:rPr>
                        <a:t>per program</a:t>
                      </a:r>
                      <a:endParaRPr sz="18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r>
                        <a:rPr lang="en-US" sz="1800" b="1">
                          <a:solidFill>
                            <a:srgbClr val="28503B"/>
                          </a:solidFill>
                          <a:latin typeface="Calibri"/>
                          <a:ea typeface="Calibri"/>
                          <a:cs typeface="Calibri"/>
                          <a:sym typeface="Calibri"/>
                        </a:rPr>
                        <a:t>per program</a:t>
                      </a:r>
                      <a:endParaRPr sz="18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extLst>
                  <a:ext uri="{0D108BD9-81ED-4DB2-BD59-A6C34878D82A}">
                    <a16:rowId xmlns:a16="http://schemas.microsoft.com/office/drawing/2014/main" val="10001"/>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3 to 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32.9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12.4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11 to 18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22</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43.8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19.7</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20 to 64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12</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63.9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35.8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45175">
                <a:tc>
                  <a:txBody>
                    <a:bodyPr/>
                    <a:lstStyle/>
                    <a:p>
                      <a:pPr marL="0" lvl="0" indent="0" algn="l" rtl="0">
                        <a:spcBef>
                          <a:spcPts val="0"/>
                        </a:spcBef>
                        <a:spcAft>
                          <a:spcPts val="0"/>
                        </a:spcAft>
                        <a:buNone/>
                      </a:pPr>
                      <a:r>
                        <a:rPr lang="en-US" sz="2000" b="1">
                          <a:solidFill>
                            <a:srgbClr val="28503B"/>
                          </a:solidFill>
                          <a:latin typeface="Calibri"/>
                          <a:ea typeface="Calibri"/>
                          <a:cs typeface="Calibri"/>
                          <a:sym typeface="Calibri"/>
                        </a:rPr>
                        <a:t># Farm Operations</a:t>
                      </a: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extLst>
                  <a:ext uri="{0D108BD9-81ED-4DB2-BD59-A6C34878D82A}">
                    <a16:rowId xmlns:a16="http://schemas.microsoft.com/office/drawing/2014/main" val="10005"/>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565 to 12,400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8.5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9.7</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6"/>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17,900 to 47,300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48.9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27.7</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7"/>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52,700 to 247,000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80.8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20.5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8"/>
                  </a:ext>
                </a:extLst>
              </a:tr>
              <a:tr h="117325">
                <a:tc>
                  <a:txBody>
                    <a:bodyPr/>
                    <a:lstStyle/>
                    <a:p>
                      <a:pPr marL="0" lvl="0" indent="0" algn="l" rtl="0">
                        <a:spcBef>
                          <a:spcPts val="0"/>
                        </a:spcBef>
                        <a:spcAft>
                          <a:spcPts val="0"/>
                        </a:spcAft>
                        <a:buNone/>
                      </a:pPr>
                      <a:r>
                        <a:rPr lang="en-US" sz="2000" b="1">
                          <a:solidFill>
                            <a:srgbClr val="28503B"/>
                          </a:solidFill>
                          <a:latin typeface="Calibri"/>
                          <a:ea typeface="Calibri"/>
                          <a:cs typeface="Calibri"/>
                          <a:sym typeface="Calibri"/>
                        </a:rPr>
                        <a:t>$ in Farm Sales (1,000s)</a:t>
                      </a: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extLst>
                  <a:ext uri="{0D108BD9-81ED-4DB2-BD59-A6C34878D82A}">
                    <a16:rowId xmlns:a16="http://schemas.microsoft.com/office/drawing/2014/main" val="10009"/>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3,335 to 1,838,610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9.4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9.3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2,472,805 to 7,758,884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53.6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23.7</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345175">
                <a:tc>
                  <a:txBody>
                    <a:bodyPr/>
                    <a:lstStyle/>
                    <a:p>
                      <a:pPr marL="0" lvl="0" indent="0" algn="l" rtl="0">
                        <a:spcBef>
                          <a:spcPts val="0"/>
                        </a:spcBef>
                        <a:spcAft>
                          <a:spcPts val="0"/>
                        </a:spcAft>
                        <a:buNone/>
                      </a:pPr>
                      <a:r>
                        <a:rPr lang="en-US" sz="2000">
                          <a:latin typeface="Calibri"/>
                          <a:ea typeface="Calibri"/>
                          <a:cs typeface="Calibri"/>
                          <a:sym typeface="Calibri"/>
                        </a:rPr>
                        <a:t>8,220,935 to 45,154,359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18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70.4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2000">
                          <a:latin typeface="Calibri"/>
                          <a:ea typeface="Calibri"/>
                          <a:cs typeface="Calibri"/>
                          <a:sym typeface="Calibri"/>
                        </a:rPr>
                        <a:t>27.6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bl>
          </a:graphicData>
        </a:graphic>
      </p:graphicFrame>
      <p:sp>
        <p:nvSpPr>
          <p:cNvPr id="116" name="Google Shape;116;g28a1ea20acc_1_9"/>
          <p:cNvSpPr txBox="1"/>
          <p:nvPr/>
        </p:nvSpPr>
        <p:spPr>
          <a:xfrm>
            <a:off x="10284150" y="4919975"/>
            <a:ext cx="1680900" cy="1693200"/>
          </a:xfrm>
          <a:prstGeom prst="rect">
            <a:avLst/>
          </a:prstGeom>
          <a:solidFill>
            <a:srgbClr val="63BF1F">
              <a:alpha val="150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 6% of county agents have specific IPM responsibilities; others cover IPM through broader agriculture or horticulture duties</a:t>
            </a:r>
            <a:endParaRPr>
              <a:latin typeface="Calibri"/>
              <a:ea typeface="Calibri"/>
              <a:cs typeface="Calibri"/>
              <a:sym typeface="Calibri"/>
            </a:endParaRPr>
          </a:p>
        </p:txBody>
      </p:sp>
      <p:sp>
        <p:nvSpPr>
          <p:cNvPr id="117" name="Google Shape;117;g28a1ea20acc_1_9"/>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aphicFrame>
        <p:nvGraphicFramePr>
          <p:cNvPr id="122" name="Google Shape;122;g28a1ea20acc_1_22"/>
          <p:cNvGraphicFramePr/>
          <p:nvPr>
            <p:extLst>
              <p:ext uri="{D42A27DB-BD31-4B8C-83A1-F6EECF244321}">
                <p14:modId xmlns:p14="http://schemas.microsoft.com/office/powerpoint/2010/main" val="2838270881"/>
              </p:ext>
            </p:extLst>
          </p:nvPr>
        </p:nvGraphicFramePr>
        <p:xfrm>
          <a:off x="384048" y="1301496"/>
          <a:ext cx="9819375" cy="5546800"/>
        </p:xfrm>
        <a:graphic>
          <a:graphicData uri="http://schemas.openxmlformats.org/drawingml/2006/table">
            <a:tbl>
              <a:tblPr>
                <a:noFill/>
                <a:tableStyleId>{165584ED-AABF-49C1-B7B0-DCF84B7B7BE2}</a:tableStyleId>
              </a:tblPr>
              <a:tblGrid>
                <a:gridCol w="3326900">
                  <a:extLst>
                    <a:ext uri="{9D8B030D-6E8A-4147-A177-3AD203B41FA5}">
                      <a16:colId xmlns:a16="http://schemas.microsoft.com/office/drawing/2014/main" val="20000"/>
                    </a:ext>
                  </a:extLst>
                </a:gridCol>
                <a:gridCol w="1552025">
                  <a:extLst>
                    <a:ext uri="{9D8B030D-6E8A-4147-A177-3AD203B41FA5}">
                      <a16:colId xmlns:a16="http://schemas.microsoft.com/office/drawing/2014/main" val="20001"/>
                    </a:ext>
                  </a:extLst>
                </a:gridCol>
                <a:gridCol w="2388050">
                  <a:extLst>
                    <a:ext uri="{9D8B030D-6E8A-4147-A177-3AD203B41FA5}">
                      <a16:colId xmlns:a16="http://schemas.microsoft.com/office/drawing/2014/main" val="20002"/>
                    </a:ext>
                  </a:extLst>
                </a:gridCol>
                <a:gridCol w="2552400">
                  <a:extLst>
                    <a:ext uri="{9D8B030D-6E8A-4147-A177-3AD203B41FA5}">
                      <a16:colId xmlns:a16="http://schemas.microsoft.com/office/drawing/2014/main" val="20003"/>
                    </a:ext>
                  </a:extLst>
                </a:gridCol>
              </a:tblGrid>
              <a:tr h="395850">
                <a:tc>
                  <a:txBody>
                    <a:bodyPr/>
                    <a:lstStyle/>
                    <a:p>
                      <a:pPr marL="0" lvl="0" indent="0" algn="l" rtl="0">
                        <a:spcBef>
                          <a:spcPts val="0"/>
                        </a:spcBef>
                        <a:spcAft>
                          <a:spcPts val="0"/>
                        </a:spcAft>
                        <a:buNone/>
                      </a:pPr>
                      <a:endParaRPr sz="2000" dirty="0">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 states</a:t>
                      </a: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County Agents*</a:t>
                      </a: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IPM Specialists</a:t>
                      </a:r>
                      <a:endParaRPr sz="2000" b="1">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28503B"/>
                    </a:solidFill>
                  </a:tcPr>
                </a:tc>
                <a:extLst>
                  <a:ext uri="{0D108BD9-81ED-4DB2-BD59-A6C34878D82A}">
                    <a16:rowId xmlns:a16="http://schemas.microsoft.com/office/drawing/2014/main" val="10000"/>
                  </a:ext>
                </a:extLst>
              </a:tr>
              <a:tr h="395850">
                <a:tc>
                  <a:txBody>
                    <a:bodyPr/>
                    <a:lstStyle/>
                    <a:p>
                      <a:pPr marL="0" lvl="0" indent="0" algn="l" rtl="0">
                        <a:spcBef>
                          <a:spcPts val="0"/>
                        </a:spcBef>
                        <a:spcAft>
                          <a:spcPts val="0"/>
                        </a:spcAft>
                        <a:buNone/>
                      </a:pPr>
                      <a:r>
                        <a:rPr lang="en-US" sz="2000" b="1">
                          <a:solidFill>
                            <a:srgbClr val="28503B"/>
                          </a:solidFill>
                          <a:latin typeface="Calibri"/>
                          <a:ea typeface="Calibri"/>
                          <a:cs typeface="Calibri"/>
                          <a:sym typeface="Calibri"/>
                        </a:rPr>
                        <a:t>Farm Size (Acres)</a:t>
                      </a: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r>
                        <a:rPr lang="en-US" sz="1800" b="1">
                          <a:solidFill>
                            <a:srgbClr val="28503B"/>
                          </a:solidFill>
                          <a:latin typeface="Calibri"/>
                          <a:ea typeface="Calibri"/>
                          <a:cs typeface="Calibri"/>
                          <a:sym typeface="Calibri"/>
                        </a:rPr>
                        <a:t>per program</a:t>
                      </a:r>
                      <a:endParaRPr sz="18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r>
                        <a:rPr lang="en-US" sz="1800" b="1">
                          <a:solidFill>
                            <a:srgbClr val="28503B"/>
                          </a:solidFill>
                          <a:latin typeface="Calibri"/>
                          <a:ea typeface="Calibri"/>
                          <a:cs typeface="Calibri"/>
                          <a:sym typeface="Calibri"/>
                        </a:rPr>
                        <a:t>per program</a:t>
                      </a:r>
                      <a:endParaRPr sz="18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extLst>
                  <a:ext uri="{0D108BD9-81ED-4DB2-BD59-A6C34878D82A}">
                    <a16:rowId xmlns:a16="http://schemas.microsoft.com/office/drawing/2014/main" val="10001"/>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55-191</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17</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42.5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16.0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2"/>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204-372</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51.9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29.2</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3"/>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410-2430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17</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48.5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18.9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4"/>
                  </a:ext>
                </a:extLst>
              </a:tr>
              <a:tr h="395850">
                <a:tc>
                  <a:txBody>
                    <a:bodyPr/>
                    <a:lstStyle/>
                    <a:p>
                      <a:pPr marL="0" lvl="0" indent="0" algn="l" rtl="0">
                        <a:spcBef>
                          <a:spcPts val="0"/>
                        </a:spcBef>
                        <a:spcAft>
                          <a:spcPts val="0"/>
                        </a:spcAft>
                        <a:buNone/>
                      </a:pPr>
                      <a:r>
                        <a:rPr lang="en-US" sz="2000" b="1">
                          <a:solidFill>
                            <a:srgbClr val="28503B"/>
                          </a:solidFill>
                          <a:latin typeface="Calibri"/>
                          <a:ea typeface="Calibri"/>
                          <a:cs typeface="Calibri"/>
                          <a:sym typeface="Calibri"/>
                        </a:rPr>
                        <a:t>Land in Farms (millions)</a:t>
                      </a: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extLst>
                  <a:ext uri="{0D108BD9-81ED-4DB2-BD59-A6C34878D82A}">
                    <a16:rowId xmlns:a16="http://schemas.microsoft.com/office/drawing/2014/main" val="10005"/>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0.06-8.0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18</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13.1</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6"/>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8.4-16.0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66.6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30.4</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7"/>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24.5-127.0</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57.3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21.1</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08"/>
                  </a:ext>
                </a:extLst>
              </a:tr>
              <a:tr h="395850">
                <a:tc>
                  <a:txBody>
                    <a:bodyPr/>
                    <a:lstStyle/>
                    <a:p>
                      <a:pPr marL="0" lvl="0" indent="0" algn="l" rtl="0">
                        <a:spcBef>
                          <a:spcPts val="0"/>
                        </a:spcBef>
                        <a:spcAft>
                          <a:spcPts val="0"/>
                        </a:spcAft>
                        <a:buNone/>
                      </a:pPr>
                      <a:r>
                        <a:rPr lang="en-US" sz="2000" b="1">
                          <a:solidFill>
                            <a:srgbClr val="28503B"/>
                          </a:solidFill>
                          <a:latin typeface="Calibri"/>
                          <a:ea typeface="Calibri"/>
                          <a:cs typeface="Calibri"/>
                          <a:sym typeface="Calibri"/>
                        </a:rPr>
                        <a:t>Region</a:t>
                      </a:r>
                      <a:endParaRPr sz="2000" b="1">
                        <a:solidFill>
                          <a:srgbClr val="28503B"/>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tc>
                  <a:txBody>
                    <a:bodyPr/>
                    <a:lstStyle/>
                    <a:p>
                      <a:pPr marL="0" lvl="0" indent="0" algn="ctr" rtl="0">
                        <a:spcBef>
                          <a:spcPts val="0"/>
                        </a:spcBef>
                        <a:spcAft>
                          <a:spcPts val="0"/>
                        </a:spcAft>
                        <a:buNone/>
                      </a:pPr>
                      <a:endParaRPr sz="2000">
                        <a:solidFill>
                          <a:schemeClr val="lt1"/>
                        </a:solidFill>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solidFill>
                      <a:srgbClr val="83C366"/>
                    </a:solidFill>
                  </a:tcPr>
                </a:tc>
                <a:extLst>
                  <a:ext uri="{0D108BD9-81ED-4DB2-BD59-A6C34878D82A}">
                    <a16:rowId xmlns:a16="http://schemas.microsoft.com/office/drawing/2014/main" val="10009"/>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North Central</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12</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41.6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22.9</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10"/>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Northeastern</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12</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16.3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12.6</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11"/>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Southern</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86.3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32.5</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12"/>
                  </a:ext>
                </a:extLst>
              </a:tr>
              <a:tr h="395850">
                <a:tc>
                  <a:txBody>
                    <a:bodyPr/>
                    <a:lstStyle/>
                    <a:p>
                      <a:pPr marL="0" lvl="0" indent="0" algn="l" rtl="0">
                        <a:spcBef>
                          <a:spcPts val="0"/>
                        </a:spcBef>
                        <a:spcAft>
                          <a:spcPts val="0"/>
                        </a:spcAft>
                        <a:buNone/>
                      </a:pPr>
                      <a:r>
                        <a:rPr lang="en-US" sz="2000">
                          <a:latin typeface="Calibri"/>
                          <a:ea typeface="Calibri"/>
                          <a:cs typeface="Calibri"/>
                          <a:sym typeface="Calibri"/>
                        </a:rPr>
                        <a:t>Western</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13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a:latin typeface="Calibri"/>
                          <a:ea typeface="Calibri"/>
                          <a:cs typeface="Calibri"/>
                          <a:sym typeface="Calibri"/>
                        </a:rPr>
                        <a:t>29.3</a:t>
                      </a:r>
                      <a:endParaRPr sz="200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tc>
                  <a:txBody>
                    <a:bodyPr/>
                    <a:lstStyle/>
                    <a:p>
                      <a:pPr marL="0" lvl="0" indent="0" algn="ctr" rtl="0">
                        <a:spcBef>
                          <a:spcPts val="0"/>
                        </a:spcBef>
                        <a:spcAft>
                          <a:spcPts val="0"/>
                        </a:spcAft>
                        <a:buNone/>
                      </a:pPr>
                      <a:r>
                        <a:rPr lang="en-US" sz="2000" dirty="0">
                          <a:latin typeface="Calibri"/>
                          <a:ea typeface="Calibri"/>
                          <a:cs typeface="Calibri"/>
                          <a:sym typeface="Calibri"/>
                        </a:rPr>
                        <a:t>12.2</a:t>
                      </a:r>
                      <a:endParaRPr sz="2000" dirty="0">
                        <a:latin typeface="Calibri"/>
                        <a:ea typeface="Calibri"/>
                        <a:cs typeface="Calibri"/>
                        <a:sym typeface="Calibri"/>
                      </a:endParaRPr>
                    </a:p>
                  </a:txBody>
                  <a:tcPr marL="45700" marR="45700" marT="45700" marB="45700">
                    <a:lnL w="9525" cap="flat" cmpd="sng">
                      <a:solidFill>
                        <a:srgbClr val="28503B"/>
                      </a:solidFill>
                      <a:prstDash val="solid"/>
                      <a:round/>
                      <a:headEnd type="none" w="sm" len="sm"/>
                      <a:tailEnd type="none" w="sm" len="sm"/>
                    </a:lnL>
                    <a:lnR w="9525" cap="flat" cmpd="sng">
                      <a:solidFill>
                        <a:srgbClr val="28503B"/>
                      </a:solidFill>
                      <a:prstDash val="solid"/>
                      <a:round/>
                      <a:headEnd type="none" w="sm" len="sm"/>
                      <a:tailEnd type="none" w="sm" len="sm"/>
                    </a:lnR>
                    <a:lnT w="9525" cap="flat" cmpd="sng">
                      <a:solidFill>
                        <a:srgbClr val="28503B"/>
                      </a:solidFill>
                      <a:prstDash val="solid"/>
                      <a:round/>
                      <a:headEnd type="none" w="sm" len="sm"/>
                      <a:tailEnd type="none" w="sm" len="sm"/>
                    </a:lnT>
                    <a:lnB w="9525" cap="flat" cmpd="sng">
                      <a:solidFill>
                        <a:srgbClr val="28503B"/>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123" name="Google Shape;123;g28a1ea20acc_1_22"/>
          <p:cNvSpPr txBox="1"/>
          <p:nvPr/>
        </p:nvSpPr>
        <p:spPr>
          <a:xfrm>
            <a:off x="10272650" y="4927775"/>
            <a:ext cx="1735200" cy="1693200"/>
          </a:xfrm>
          <a:prstGeom prst="rect">
            <a:avLst/>
          </a:prstGeom>
          <a:solidFill>
            <a:srgbClr val="63BF1F">
              <a:alpha val="150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 6% of county agents have specific IPM responsibilities; others cover IPM through broader agriculture or horticulture duties</a:t>
            </a:r>
            <a:endParaRPr>
              <a:latin typeface="Calibri"/>
              <a:ea typeface="Calibri"/>
              <a:cs typeface="Calibri"/>
              <a:sym typeface="Calibri"/>
            </a:endParaRPr>
          </a:p>
        </p:txBody>
      </p:sp>
      <p:sp>
        <p:nvSpPr>
          <p:cNvPr id="124" name="Google Shape;124;g28a1ea20acc_1_22"/>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body" idx="1"/>
          </p:nvPr>
        </p:nvSpPr>
        <p:spPr>
          <a:xfrm>
            <a:off x="268425" y="1487225"/>
            <a:ext cx="3339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SzPts val="2400"/>
              <a:buChar char="•"/>
            </a:pPr>
            <a:r>
              <a:rPr lang="en-US" sz="2400"/>
              <a:t>EIP funds range from $17,500 to $281,500 per year</a:t>
            </a:r>
            <a:endParaRPr sz="2400"/>
          </a:p>
          <a:p>
            <a:pPr marL="457200" lvl="0" indent="-381000" algn="l" rtl="0">
              <a:lnSpc>
                <a:spcPct val="90000"/>
              </a:lnSpc>
              <a:spcBef>
                <a:spcPts val="0"/>
              </a:spcBef>
              <a:spcAft>
                <a:spcPts val="0"/>
              </a:spcAft>
              <a:buSzPts val="2400"/>
              <a:buChar char="•"/>
            </a:pPr>
            <a:r>
              <a:rPr lang="en-US" sz="2400"/>
              <a:t>Wide range of legislative support</a:t>
            </a:r>
            <a:endParaRPr sz="2400"/>
          </a:p>
          <a:p>
            <a:pPr marL="457200" lvl="0" indent="-381000" algn="l" rtl="0">
              <a:lnSpc>
                <a:spcPct val="90000"/>
              </a:lnSpc>
              <a:spcBef>
                <a:spcPts val="0"/>
              </a:spcBef>
              <a:spcAft>
                <a:spcPts val="0"/>
              </a:spcAft>
              <a:buSzPts val="2400"/>
              <a:buChar char="•"/>
            </a:pPr>
            <a:r>
              <a:rPr lang="en-US" sz="2400"/>
              <a:t>Programs with more external support tend to receive more EIP funds</a:t>
            </a:r>
            <a:endParaRPr sz="2400"/>
          </a:p>
        </p:txBody>
      </p:sp>
      <p:graphicFrame>
        <p:nvGraphicFramePr>
          <p:cNvPr id="130" name="Google Shape;130;p4"/>
          <p:cNvGraphicFramePr/>
          <p:nvPr/>
        </p:nvGraphicFramePr>
        <p:xfrm>
          <a:off x="4515525" y="4387000"/>
          <a:ext cx="7296600" cy="2255400"/>
        </p:xfrm>
        <a:graphic>
          <a:graphicData uri="http://schemas.openxmlformats.org/drawingml/2006/table">
            <a:tbl>
              <a:tblPr>
                <a:noFill/>
                <a:tableStyleId>{165584ED-AABF-49C1-B7B0-DCF84B7B7BE2}</a:tableStyleId>
              </a:tblPr>
              <a:tblGrid>
                <a:gridCol w="1710300">
                  <a:extLst>
                    <a:ext uri="{9D8B030D-6E8A-4147-A177-3AD203B41FA5}">
                      <a16:colId xmlns:a16="http://schemas.microsoft.com/office/drawing/2014/main" val="20000"/>
                    </a:ext>
                  </a:extLst>
                </a:gridCol>
                <a:gridCol w="2736750">
                  <a:extLst>
                    <a:ext uri="{9D8B030D-6E8A-4147-A177-3AD203B41FA5}">
                      <a16:colId xmlns:a16="http://schemas.microsoft.com/office/drawing/2014/main" val="20001"/>
                    </a:ext>
                  </a:extLst>
                </a:gridCol>
                <a:gridCol w="2849550">
                  <a:extLst>
                    <a:ext uri="{9D8B030D-6E8A-4147-A177-3AD203B41FA5}">
                      <a16:colId xmlns:a16="http://schemas.microsoft.com/office/drawing/2014/main" val="20002"/>
                    </a:ext>
                  </a:extLst>
                </a:gridCol>
              </a:tblGrid>
              <a:tr h="751575">
                <a:tc>
                  <a:txBody>
                    <a:bodyPr/>
                    <a:lstStyle/>
                    <a:p>
                      <a:pPr marL="0" lvl="0" indent="0" algn="l" rtl="0">
                        <a:spcBef>
                          <a:spcPts val="0"/>
                        </a:spcBef>
                        <a:spcAft>
                          <a:spcPts val="0"/>
                        </a:spcAft>
                        <a:buNone/>
                      </a:pPr>
                      <a:r>
                        <a:rPr lang="en-US" sz="2000" b="1">
                          <a:solidFill>
                            <a:schemeClr val="lt1"/>
                          </a:solidFill>
                          <a:latin typeface="Calibri"/>
                          <a:ea typeface="Calibri"/>
                          <a:cs typeface="Calibri"/>
                          <a:sym typeface="Calibri"/>
                        </a:rPr>
                        <a:t>Average annual funds</a:t>
                      </a:r>
                      <a:endParaRPr sz="2000" b="1">
                        <a:solidFill>
                          <a:schemeClr val="lt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Lower EIP funding levels (25 programs)</a:t>
                      </a:r>
                      <a:endParaRPr sz="2000" b="1">
                        <a:solidFill>
                          <a:schemeClr val="lt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28503B"/>
                    </a:solidFill>
                  </a:tcPr>
                </a:tc>
                <a:tc>
                  <a:txBody>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Higher EIP funding levels (26 programs)</a:t>
                      </a:r>
                      <a:endParaRPr sz="2000" b="1">
                        <a:solidFill>
                          <a:schemeClr val="lt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28503B"/>
                    </a:solidFill>
                  </a:tcPr>
                </a:tc>
                <a:extLst>
                  <a:ext uri="{0D108BD9-81ED-4DB2-BD59-A6C34878D82A}">
                    <a16:rowId xmlns:a16="http://schemas.microsoft.com/office/drawing/2014/main" val="10000"/>
                  </a:ext>
                </a:extLst>
              </a:tr>
              <a:tr h="469700">
                <a:tc>
                  <a:txBody>
                    <a:bodyPr/>
                    <a:lstStyle/>
                    <a:p>
                      <a:pPr marL="0" lvl="0" indent="0" algn="l" rtl="0">
                        <a:spcBef>
                          <a:spcPts val="0"/>
                        </a:spcBef>
                        <a:spcAft>
                          <a:spcPts val="0"/>
                        </a:spcAft>
                        <a:buNone/>
                      </a:pPr>
                      <a:r>
                        <a:rPr lang="en-US" sz="2000">
                          <a:latin typeface="Calibri"/>
                          <a:ea typeface="Calibri"/>
                          <a:cs typeface="Calibri"/>
                          <a:sym typeface="Calibri"/>
                        </a:rPr>
                        <a:t>EIP</a:t>
                      </a:r>
                      <a:endParaRPr sz="2000">
                        <a:latin typeface="Calibri"/>
                        <a:ea typeface="Calibri"/>
                        <a:cs typeface="Calibri"/>
                        <a:sym typeface="Calibri"/>
                      </a:endParaRPr>
                    </a:p>
                  </a:txBody>
                  <a:tcPr marL="91425" marR="91425" marT="91425" marB="91425">
                    <a:lnT w="9525" cap="flat" cmpd="sng">
                      <a:solidFill>
                        <a:schemeClr val="dk1"/>
                      </a:solidFill>
                      <a:prstDash val="solid"/>
                      <a:round/>
                      <a:headEnd type="none" w="sm" len="sm"/>
                      <a:tailEnd type="none" w="sm" len="sm"/>
                    </a:lnT>
                  </a:tcPr>
                </a:tc>
                <a:tc>
                  <a:txBody>
                    <a:bodyPr/>
                    <a:lstStyle/>
                    <a:p>
                      <a:pPr marL="0" lvl="0" indent="0" algn="ctr" rtl="0">
                        <a:spcBef>
                          <a:spcPts val="0"/>
                        </a:spcBef>
                        <a:spcAft>
                          <a:spcPts val="0"/>
                        </a:spcAft>
                        <a:buNone/>
                      </a:pPr>
                      <a:r>
                        <a:rPr lang="en-US" sz="2000">
                          <a:latin typeface="Calibri"/>
                          <a:ea typeface="Calibri"/>
                          <a:cs typeface="Calibri"/>
                          <a:sym typeface="Calibri"/>
                        </a:rPr>
                        <a:t>$150,940</a:t>
                      </a:r>
                      <a:endParaRPr sz="2000">
                        <a:latin typeface="Calibri"/>
                        <a:ea typeface="Calibri"/>
                        <a:cs typeface="Calibri"/>
                        <a:sym typeface="Calibri"/>
                      </a:endParaRPr>
                    </a:p>
                  </a:txBody>
                  <a:tcPr marL="91425" marR="91425" marT="91425" marB="91425">
                    <a:lnT w="9525" cap="flat" cmpd="sng">
                      <a:solidFill>
                        <a:schemeClr val="dk1"/>
                      </a:solidFill>
                      <a:prstDash val="solid"/>
                      <a:round/>
                      <a:headEnd type="none" w="sm" len="sm"/>
                      <a:tailEnd type="none" w="sm" len="sm"/>
                    </a:lnT>
                  </a:tcPr>
                </a:tc>
                <a:tc>
                  <a:txBody>
                    <a:bodyPr/>
                    <a:lstStyle/>
                    <a:p>
                      <a:pPr marL="0" lvl="0" indent="0" algn="ctr" rtl="0">
                        <a:spcBef>
                          <a:spcPts val="0"/>
                        </a:spcBef>
                        <a:spcAft>
                          <a:spcPts val="0"/>
                        </a:spcAft>
                        <a:buNone/>
                      </a:pPr>
                      <a:r>
                        <a:rPr lang="en-US" sz="2000">
                          <a:latin typeface="Calibri"/>
                          <a:ea typeface="Calibri"/>
                          <a:cs typeface="Calibri"/>
                          <a:sym typeface="Calibri"/>
                        </a:rPr>
                        <a:t>$236,036</a:t>
                      </a:r>
                      <a:endParaRPr sz="2000">
                        <a:latin typeface="Calibri"/>
                        <a:ea typeface="Calibri"/>
                        <a:cs typeface="Calibri"/>
                        <a:sym typeface="Calibri"/>
                      </a:endParaRPr>
                    </a:p>
                  </a:txBody>
                  <a:tcPr marL="91425" marR="91425" marT="91425" marB="91425">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r h="469700">
                <a:tc>
                  <a:txBody>
                    <a:bodyPr/>
                    <a:lstStyle/>
                    <a:p>
                      <a:pPr marL="0" lvl="0" indent="0" algn="l" rtl="0">
                        <a:spcBef>
                          <a:spcPts val="0"/>
                        </a:spcBef>
                        <a:spcAft>
                          <a:spcPts val="0"/>
                        </a:spcAft>
                        <a:buNone/>
                      </a:pPr>
                      <a:r>
                        <a:rPr lang="en-US" sz="2000">
                          <a:latin typeface="Calibri"/>
                          <a:ea typeface="Calibri"/>
                          <a:cs typeface="Calibri"/>
                          <a:sym typeface="Calibri"/>
                        </a:rPr>
                        <a:t>Legislative</a:t>
                      </a:r>
                      <a:endParaRPr sz="2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a:latin typeface="Calibri"/>
                          <a:ea typeface="Calibri"/>
                          <a:cs typeface="Calibri"/>
                          <a:sym typeface="Calibri"/>
                        </a:rPr>
                        <a:t>$164,435</a:t>
                      </a:r>
                      <a:endParaRPr sz="2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a:latin typeface="Calibri"/>
                          <a:ea typeface="Calibri"/>
                          <a:cs typeface="Calibri"/>
                          <a:sym typeface="Calibri"/>
                        </a:rPr>
                        <a:t>$607,683</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69700">
                <a:tc>
                  <a:txBody>
                    <a:bodyPr/>
                    <a:lstStyle/>
                    <a:p>
                      <a:pPr marL="0" lvl="0" indent="0" algn="l" rtl="0">
                        <a:spcBef>
                          <a:spcPts val="0"/>
                        </a:spcBef>
                        <a:spcAft>
                          <a:spcPts val="0"/>
                        </a:spcAft>
                        <a:buNone/>
                      </a:pPr>
                      <a:r>
                        <a:rPr lang="en-US" sz="2000">
                          <a:latin typeface="Calibri"/>
                          <a:ea typeface="Calibri"/>
                          <a:cs typeface="Calibri"/>
                          <a:sym typeface="Calibri"/>
                        </a:rPr>
                        <a:t>Other</a:t>
                      </a:r>
                      <a:endParaRPr sz="2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a:latin typeface="Calibri"/>
                          <a:ea typeface="Calibri"/>
                          <a:cs typeface="Calibri"/>
                          <a:sym typeface="Calibri"/>
                        </a:rPr>
                        <a:t>  $10,208</a:t>
                      </a:r>
                      <a:endParaRPr sz="20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US" sz="2000">
                          <a:latin typeface="Calibri"/>
                          <a:ea typeface="Calibri"/>
                          <a:cs typeface="Calibri"/>
                          <a:sym typeface="Calibri"/>
                        </a:rPr>
                        <a:t>  $68,194</a:t>
                      </a:r>
                      <a:endParaRPr sz="20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131" name="Google Shape;131;p4"/>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pic>
        <p:nvPicPr>
          <p:cNvPr id="132" name="Google Shape;132;p4" title="Chart"/>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065225" y="1383250"/>
            <a:ext cx="7775718" cy="2851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8" title="Chart"/>
          <p:cNvPicPr preferRelativeResize="0"/>
          <p:nvPr/>
        </p:nvPicPr>
        <p:blipFill>
          <a:blip r:embed="rId3">
            <a:alphaModFix/>
          </a:blip>
          <a:stretch>
            <a:fillRect/>
          </a:stretch>
        </p:blipFill>
        <p:spPr>
          <a:xfrm>
            <a:off x="1908800" y="2143925"/>
            <a:ext cx="7423699" cy="4596376"/>
          </a:xfrm>
          <a:prstGeom prst="rect">
            <a:avLst/>
          </a:prstGeom>
          <a:noFill/>
          <a:ln>
            <a:noFill/>
          </a:ln>
        </p:spPr>
      </p:pic>
      <p:sp>
        <p:nvSpPr>
          <p:cNvPr id="138" name="Google Shape;138;p8"/>
          <p:cNvSpPr txBox="1"/>
          <p:nvPr/>
        </p:nvSpPr>
        <p:spPr>
          <a:xfrm>
            <a:off x="1374900" y="1449550"/>
            <a:ext cx="9373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Average annual funding per program within each region</a:t>
            </a:r>
            <a:endParaRPr sz="2800">
              <a:latin typeface="Calibri"/>
              <a:ea typeface="Calibri"/>
              <a:cs typeface="Calibri"/>
              <a:sym typeface="Calibri"/>
            </a:endParaRPr>
          </a:p>
        </p:txBody>
      </p:sp>
      <p:sp>
        <p:nvSpPr>
          <p:cNvPr id="139" name="Google Shape;139;p8"/>
          <p:cNvSpPr txBox="1"/>
          <p:nvPr/>
        </p:nvSpPr>
        <p:spPr>
          <a:xfrm>
            <a:off x="9281650" y="3708425"/>
            <a:ext cx="2770500" cy="615600"/>
          </a:xfrm>
          <a:prstGeom prst="rect">
            <a:avLst/>
          </a:prstGeom>
          <a:solidFill>
            <a:srgbClr val="63BF1F">
              <a:alpha val="1500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Discrepancy largely driven by a few programs (e.g., NY, GA, TX, CA, WA)</a:t>
            </a:r>
            <a:endParaRPr>
              <a:latin typeface="Calibri"/>
              <a:ea typeface="Calibri"/>
              <a:cs typeface="Calibri"/>
              <a:sym typeface="Calibri"/>
            </a:endParaRPr>
          </a:p>
        </p:txBody>
      </p:sp>
      <p:sp>
        <p:nvSpPr>
          <p:cNvPr id="140" name="Google Shape;140;p8"/>
          <p:cNvSpPr/>
          <p:nvPr/>
        </p:nvSpPr>
        <p:spPr>
          <a:xfrm>
            <a:off x="3099625" y="3355475"/>
            <a:ext cx="5883000" cy="1242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rgbClr val="FF0000"/>
              </a:highlight>
              <a:latin typeface="Calibri"/>
              <a:ea typeface="Calibri"/>
              <a:cs typeface="Calibri"/>
              <a:sym typeface="Calibri"/>
            </a:endParaRPr>
          </a:p>
        </p:txBody>
      </p:sp>
      <p:sp>
        <p:nvSpPr>
          <p:cNvPr id="141" name="Google Shape;141;p8"/>
          <p:cNvSpPr txBox="1">
            <a:spLocks noGrp="1"/>
          </p:cNvSpPr>
          <p:nvPr>
            <p:ph type="title"/>
          </p:nvPr>
        </p:nvSpPr>
        <p:spPr>
          <a:xfrm>
            <a:off x="0" y="101350"/>
            <a:ext cx="12192000" cy="1129500"/>
          </a:xfrm>
          <a:prstGeom prst="rect">
            <a:avLst/>
          </a:prstGeom>
          <a:solidFill>
            <a:srgbClr val="28503B"/>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People and Funding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2846</Words>
  <Application>Microsoft Macintosh PowerPoint</Application>
  <PresentationFormat>Widescreen</PresentationFormat>
  <Paragraphs>362</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Roboto</vt:lpstr>
      <vt:lpstr>Calibri</vt:lpstr>
      <vt:lpstr>Office Theme</vt:lpstr>
      <vt:lpstr>Identifying the Foundation of the IPM Network – Laying the Groundwork for Growth</vt:lpstr>
      <vt:lpstr>A nation where everyone can access the IPM information, tools and services they need to protect their health, home and livelihood. </vt:lpstr>
      <vt:lpstr>PowerPoint Presentation</vt:lpstr>
      <vt:lpstr>Surveyed state IPM programs</vt:lpstr>
      <vt:lpstr>People and Funding</vt:lpstr>
      <vt:lpstr>People and Funding</vt:lpstr>
      <vt:lpstr>People and Funding</vt:lpstr>
      <vt:lpstr>People and Funding</vt:lpstr>
      <vt:lpstr>People and Funding</vt:lpstr>
      <vt:lpstr>People and Funding</vt:lpstr>
      <vt:lpstr>People and Funding</vt:lpstr>
      <vt:lpstr>People and Funding</vt:lpstr>
      <vt:lpstr>Networks and Stakeholders</vt:lpstr>
      <vt:lpstr>Networks and Stakeholders</vt:lpstr>
      <vt:lpstr>Networks and Stakeholders</vt:lpstr>
      <vt:lpstr>Plant Diagnostic Clinics</vt:lpstr>
      <vt:lpstr>Plant Diagnostic Clinics</vt:lpstr>
      <vt:lpstr>Master Gardeners (MGs)</vt:lpstr>
      <vt:lpstr>Master Naturalists</vt:lpstr>
      <vt:lpstr>Certified Crop Advisers</vt:lpstr>
      <vt:lpstr>Networks and Stakeholders</vt:lpstr>
      <vt:lpstr>Tools, Education, Promotion</vt:lpstr>
      <vt:lpstr>Tools, Education, Promotion</vt:lpstr>
      <vt:lpstr>Tools, Education, Promotion</vt:lpstr>
      <vt:lpstr>Tools, Education, Promotion</vt:lpstr>
      <vt:lpstr>Tools, Education, Promotion</vt:lpstr>
      <vt:lpstr>Tools, Education, Promotion</vt:lpstr>
      <vt:lpstr>Tools, Education, Promotion</vt:lpstr>
      <vt:lpstr>Tools, Education, Promotion</vt:lpstr>
      <vt:lpstr>Challenges</vt:lpstr>
      <vt:lpstr>Challenges</vt:lpstr>
      <vt:lpstr>Invasive and Emerging Pests</vt:lpstr>
      <vt:lpstr>Invasive and Emerging Pests</vt:lpstr>
      <vt:lpstr>DEIA Barriers</vt:lpstr>
      <vt:lpstr>Our Conclusions</vt:lpstr>
      <vt:lpstr>Our Conclusions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the Foundation of the IPM Network – Laying the Groundwork for Growth</dc:title>
  <dc:creator>Mueller, Daren S [PPEM]</dc:creator>
  <cp:lastModifiedBy>Alejandro A Calixto</cp:lastModifiedBy>
  <cp:revision>7</cp:revision>
  <dcterms:created xsi:type="dcterms:W3CDTF">2023-10-09T13:42:44Z</dcterms:created>
  <dcterms:modified xsi:type="dcterms:W3CDTF">2023-10-17T15:02:58Z</dcterms:modified>
</cp:coreProperties>
</file>