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2" r:id="rId5"/>
  </p:sldMasterIdLst>
  <p:notesMasterIdLst>
    <p:notesMasterId r:id="rId38"/>
  </p:notesMasterIdLst>
  <p:sldIdLst>
    <p:sldId id="290" r:id="rId6"/>
    <p:sldId id="2273" r:id="rId7"/>
    <p:sldId id="1467" r:id="rId8"/>
    <p:sldId id="265" r:id="rId9"/>
    <p:sldId id="278" r:id="rId10"/>
    <p:sldId id="2147377001" r:id="rId11"/>
    <p:sldId id="866" r:id="rId12"/>
    <p:sldId id="2147377022" r:id="rId13"/>
    <p:sldId id="284" r:id="rId14"/>
    <p:sldId id="2147377009" r:id="rId15"/>
    <p:sldId id="2147377024" r:id="rId16"/>
    <p:sldId id="283" r:id="rId17"/>
    <p:sldId id="282" r:id="rId18"/>
    <p:sldId id="2147377005" r:id="rId19"/>
    <p:sldId id="277" r:id="rId20"/>
    <p:sldId id="2147377004" r:id="rId21"/>
    <p:sldId id="2147377023" r:id="rId22"/>
    <p:sldId id="2291" r:id="rId23"/>
    <p:sldId id="2264" r:id="rId24"/>
    <p:sldId id="2269" r:id="rId25"/>
    <p:sldId id="2275" r:id="rId26"/>
    <p:sldId id="2276" r:id="rId27"/>
    <p:sldId id="2310" r:id="rId28"/>
    <p:sldId id="2294" r:id="rId29"/>
    <p:sldId id="2147377029" r:id="rId30"/>
    <p:sldId id="2147377030" r:id="rId31"/>
    <p:sldId id="2268" r:id="rId32"/>
    <p:sldId id="2265" r:id="rId33"/>
    <p:sldId id="2267" r:id="rId34"/>
    <p:sldId id="756" r:id="rId35"/>
    <p:sldId id="1824" r:id="rId36"/>
    <p:sldId id="2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29285-37CA-EA9A-F9DF-B2960D52CCEC}" name="Byamukama, Emmanuel - REE-NIFA, Brookings, SD" initials="BERNBS" userId="S::Emmanuel.Byamukama@usda.gov::8a80dcc1-95ce-447f-9c7b-5f8e6165703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088" autoAdjust="0"/>
  </p:normalViewPr>
  <p:slideViewPr>
    <p:cSldViewPr snapToGrid="0">
      <p:cViewPr varScale="1">
        <p:scale>
          <a:sx n="98" d="100"/>
          <a:sy n="98" d="100"/>
        </p:scale>
        <p:origin x="1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NIFA Program Types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6D0-4AE4-A3C3-3DDC9A66B93C}"/>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6D0-4AE4-A3C3-3DDC9A66B93C}"/>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6D0-4AE4-A3C3-3DDC9A66B93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Competitive</c:v>
                </c:pt>
                <c:pt idx="1">
                  <c:v>Capacity</c:v>
                </c:pt>
                <c:pt idx="2">
                  <c:v>Noncompetitive Awards and Agreements</c:v>
                </c:pt>
              </c:strCache>
            </c:strRef>
          </c:cat>
          <c:val>
            <c:numRef>
              <c:f>Sheet1!$B$2:$B$4</c:f>
              <c:numCache>
                <c:formatCode>General</c:formatCode>
                <c:ptCount val="3"/>
                <c:pt idx="0">
                  <c:v>47</c:v>
                </c:pt>
                <c:pt idx="1">
                  <c:v>44</c:v>
                </c:pt>
                <c:pt idx="2">
                  <c:v>9</c:v>
                </c:pt>
              </c:numCache>
            </c:numRef>
          </c:val>
          <c:extLst>
            <c:ext xmlns:c16="http://schemas.microsoft.com/office/drawing/2014/chart" uri="{C3380CC4-5D6E-409C-BE32-E72D297353CC}">
              <c16:uniqueId val="{00000006-56D0-4AE4-A3C3-3DDC9A66B93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C4068-34B8-449F-94EB-9B811CCA10A1}"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F23BA-3E88-4204-A0B3-AE12C4550CEE}" type="slidenum">
              <a:rPr lang="en-US" smtClean="0"/>
              <a:t>‹#›</a:t>
            </a:fld>
            <a:endParaRPr lang="en-US"/>
          </a:p>
        </p:txBody>
      </p:sp>
    </p:spTree>
    <p:extLst>
      <p:ext uri="{BB962C8B-B14F-4D97-AF65-F5344CB8AC3E}">
        <p14:creationId xmlns:p14="http://schemas.microsoft.com/office/powerpoint/2010/main" val="176287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9F2A0-2F4A-4AAF-B729-D6BF98977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43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12</a:t>
            </a:fld>
            <a:endParaRPr lang="en-US"/>
          </a:p>
        </p:txBody>
      </p:sp>
    </p:spTree>
    <p:extLst>
      <p:ext uri="{BB962C8B-B14F-4D97-AF65-F5344CB8AC3E}">
        <p14:creationId xmlns:p14="http://schemas.microsoft.com/office/powerpoint/2010/main" val="323073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13</a:t>
            </a:fld>
            <a:endParaRPr lang="en-US"/>
          </a:p>
        </p:txBody>
      </p:sp>
    </p:spTree>
    <p:extLst>
      <p:ext uri="{BB962C8B-B14F-4D97-AF65-F5344CB8AC3E}">
        <p14:creationId xmlns:p14="http://schemas.microsoft.com/office/powerpoint/2010/main" val="223007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39816-F46C-43D1-9601-3B9D5346E050}" type="slidenum">
              <a:rPr lang="en-US" smtClean="0"/>
              <a:t>14</a:t>
            </a:fld>
            <a:endParaRPr lang="en-US"/>
          </a:p>
        </p:txBody>
      </p:sp>
    </p:spTree>
    <p:extLst>
      <p:ext uri="{BB962C8B-B14F-4D97-AF65-F5344CB8AC3E}">
        <p14:creationId xmlns:p14="http://schemas.microsoft.com/office/powerpoint/2010/main" val="189420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15</a:t>
            </a:fld>
            <a:endParaRPr lang="en-US" dirty="0"/>
          </a:p>
        </p:txBody>
      </p:sp>
    </p:spTree>
    <p:extLst>
      <p:ext uri="{BB962C8B-B14F-4D97-AF65-F5344CB8AC3E}">
        <p14:creationId xmlns:p14="http://schemas.microsoft.com/office/powerpoint/2010/main" val="426930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17</a:t>
            </a:fld>
            <a:endParaRPr lang="en-US" dirty="0"/>
          </a:p>
        </p:txBody>
      </p:sp>
    </p:spTree>
    <p:extLst>
      <p:ext uri="{BB962C8B-B14F-4D97-AF65-F5344CB8AC3E}">
        <p14:creationId xmlns:p14="http://schemas.microsoft.com/office/powerpoint/2010/main" val="4010035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18</a:t>
            </a:fld>
            <a:endParaRPr lang="en-US"/>
          </a:p>
        </p:txBody>
      </p:sp>
    </p:spTree>
    <p:extLst>
      <p:ext uri="{BB962C8B-B14F-4D97-AF65-F5344CB8AC3E}">
        <p14:creationId xmlns:p14="http://schemas.microsoft.com/office/powerpoint/2010/main" val="4242411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CF23BA-3E88-4204-A0B3-AE12C4550CEE}" type="slidenum">
              <a:rPr lang="en-US" smtClean="0"/>
              <a:t>20</a:t>
            </a:fld>
            <a:endParaRPr lang="en-US"/>
          </a:p>
        </p:txBody>
      </p:sp>
    </p:spTree>
    <p:extLst>
      <p:ext uri="{BB962C8B-B14F-4D97-AF65-F5344CB8AC3E}">
        <p14:creationId xmlns:p14="http://schemas.microsoft.com/office/powerpoint/2010/main" val="9171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22</a:t>
            </a:fld>
            <a:endParaRPr lang="en-US"/>
          </a:p>
        </p:txBody>
      </p:sp>
    </p:spTree>
    <p:extLst>
      <p:ext uri="{BB962C8B-B14F-4D97-AF65-F5344CB8AC3E}">
        <p14:creationId xmlns:p14="http://schemas.microsoft.com/office/powerpoint/2010/main" val="186288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25</a:t>
            </a:fld>
            <a:endParaRPr lang="en-US"/>
          </a:p>
        </p:txBody>
      </p:sp>
    </p:spTree>
    <p:extLst>
      <p:ext uri="{BB962C8B-B14F-4D97-AF65-F5344CB8AC3E}">
        <p14:creationId xmlns:p14="http://schemas.microsoft.com/office/powerpoint/2010/main" val="3453080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26</a:t>
            </a:fld>
            <a:endParaRPr lang="en-US"/>
          </a:p>
        </p:txBody>
      </p:sp>
    </p:spTree>
    <p:extLst>
      <p:ext uri="{BB962C8B-B14F-4D97-AF65-F5344CB8AC3E}">
        <p14:creationId xmlns:p14="http://schemas.microsoft.com/office/powerpoint/2010/main" val="296904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3</a:t>
            </a:fld>
            <a:endParaRPr lang="en-US"/>
          </a:p>
        </p:txBody>
      </p:sp>
    </p:spTree>
    <p:extLst>
      <p:ext uri="{BB962C8B-B14F-4D97-AF65-F5344CB8AC3E}">
        <p14:creationId xmlns:p14="http://schemas.microsoft.com/office/powerpoint/2010/main" val="2770023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CF23BA-3E88-4204-A0B3-AE12C4550CEE}" type="slidenum">
              <a:rPr lang="en-US" smtClean="0"/>
              <a:t>27</a:t>
            </a:fld>
            <a:endParaRPr lang="en-US"/>
          </a:p>
        </p:txBody>
      </p:sp>
    </p:spTree>
    <p:extLst>
      <p:ext uri="{BB962C8B-B14F-4D97-AF65-F5344CB8AC3E}">
        <p14:creationId xmlns:p14="http://schemas.microsoft.com/office/powerpoint/2010/main" val="1700261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CF23BA-3E88-4204-A0B3-AE12C4550CEE}" type="slidenum">
              <a:rPr lang="en-US" smtClean="0"/>
              <a:t>29</a:t>
            </a:fld>
            <a:endParaRPr lang="en-US"/>
          </a:p>
        </p:txBody>
      </p:sp>
    </p:spTree>
    <p:extLst>
      <p:ext uri="{BB962C8B-B14F-4D97-AF65-F5344CB8AC3E}">
        <p14:creationId xmlns:p14="http://schemas.microsoft.com/office/powerpoint/2010/main" val="43820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CF23BA-3E88-4204-A0B3-AE12C4550CEE}" type="slidenum">
              <a:rPr lang="en-US" smtClean="0"/>
              <a:t>30</a:t>
            </a:fld>
            <a:endParaRPr lang="en-US"/>
          </a:p>
        </p:txBody>
      </p:sp>
    </p:spTree>
    <p:extLst>
      <p:ext uri="{BB962C8B-B14F-4D97-AF65-F5344CB8AC3E}">
        <p14:creationId xmlns:p14="http://schemas.microsoft.com/office/powerpoint/2010/main" val="3271835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But engaging with NIFA is easy.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programs I mentioned earlier are easily searchable on our website—nifa.usda.gov. We invite HSIs to engage with us by visiting our website, reaching out to agency staff, serving on our peer-review panels,  following our social media accounts, and by subscribing to our NIFA Update newsletter, which provides weekly updates from the agency.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We look forward to enable your institutions find ways to change agriculture and your student lives with the support of NIFA programs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Thank you.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9F2A0-2F4A-4AAF-B729-D6BF98977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07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32</a:t>
            </a:fld>
            <a:endParaRPr lang="en-US"/>
          </a:p>
        </p:txBody>
      </p:sp>
    </p:spTree>
    <p:extLst>
      <p:ext uri="{BB962C8B-B14F-4D97-AF65-F5344CB8AC3E}">
        <p14:creationId xmlns:p14="http://schemas.microsoft.com/office/powerpoint/2010/main" val="331188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4</a:t>
            </a:fld>
            <a:endParaRPr lang="en-US"/>
          </a:p>
        </p:txBody>
      </p:sp>
    </p:spTree>
    <p:extLst>
      <p:ext uri="{BB962C8B-B14F-4D97-AF65-F5344CB8AC3E}">
        <p14:creationId xmlns:p14="http://schemas.microsoft.com/office/powerpoint/2010/main" val="74453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F23BA-3E88-4204-A0B3-AE12C4550CEE}" type="slidenum">
              <a:rPr lang="en-US" smtClean="0"/>
              <a:t>5</a:t>
            </a:fld>
            <a:endParaRPr lang="en-US"/>
          </a:p>
        </p:txBody>
      </p:sp>
    </p:spTree>
    <p:extLst>
      <p:ext uri="{BB962C8B-B14F-4D97-AF65-F5344CB8AC3E}">
        <p14:creationId xmlns:p14="http://schemas.microsoft.com/office/powerpoint/2010/main" val="394152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federal research projects and programming.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7</a:t>
            </a:fld>
            <a:endParaRPr lang="en-US"/>
          </a:p>
        </p:txBody>
      </p:sp>
    </p:spTree>
    <p:extLst>
      <p:ext uri="{BB962C8B-B14F-4D97-AF65-F5344CB8AC3E}">
        <p14:creationId xmlns:p14="http://schemas.microsoft.com/office/powerpoint/2010/main" val="74453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CF23BA-3E88-4204-A0B3-AE12C4550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5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CF23BA-3E88-4204-A0B3-AE12C4550CEE}" type="slidenum">
              <a:rPr lang="en-US" smtClean="0"/>
              <a:t>9</a:t>
            </a:fld>
            <a:endParaRPr lang="en-US"/>
          </a:p>
        </p:txBody>
      </p:sp>
    </p:spTree>
    <p:extLst>
      <p:ext uri="{BB962C8B-B14F-4D97-AF65-F5344CB8AC3E}">
        <p14:creationId xmlns:p14="http://schemas.microsoft.com/office/powerpoint/2010/main" val="134568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39816-F46C-43D1-9601-3B9D5346E050}" type="slidenum">
              <a:rPr lang="en-US" smtClean="0"/>
              <a:t>10</a:t>
            </a:fld>
            <a:endParaRPr lang="en-US"/>
          </a:p>
        </p:txBody>
      </p:sp>
    </p:spTree>
    <p:extLst>
      <p:ext uri="{BB962C8B-B14F-4D97-AF65-F5344CB8AC3E}">
        <p14:creationId xmlns:p14="http://schemas.microsoft.com/office/powerpoint/2010/main" val="337675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9F2A0-2F4A-4AAF-B729-D6BF98977A65}" type="slidenum">
              <a:rPr lang="en-US" smtClean="0"/>
              <a:t>11</a:t>
            </a:fld>
            <a:endParaRPr lang="en-US"/>
          </a:p>
        </p:txBody>
      </p:sp>
    </p:spTree>
    <p:extLst>
      <p:ext uri="{BB962C8B-B14F-4D97-AF65-F5344CB8AC3E}">
        <p14:creationId xmlns:p14="http://schemas.microsoft.com/office/powerpoint/2010/main" val="3098030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4E49912E-3969-4BE0-83D7-7E1FEA52C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91558C3-5676-456A-AD18-0774992F6F4B}"/>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f U.S. Department of Agriculture, National Institute of Food and Agriculture">
            <a:extLst>
              <a:ext uri="{FF2B5EF4-FFF2-40B4-BE49-F238E27FC236}">
                <a16:creationId xmlns:a16="http://schemas.microsoft.com/office/drawing/2014/main" id="{746CB240-FE00-4095-ADA5-9550C8085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spTree>
    <p:extLst>
      <p:ext uri="{BB962C8B-B14F-4D97-AF65-F5344CB8AC3E}">
        <p14:creationId xmlns:p14="http://schemas.microsoft.com/office/powerpoint/2010/main" val="2590141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E075-3C3C-43C2-AAE4-D5B5FBF8B5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8C5BB0-C99F-4F95-A01E-D725F91B2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1CB40D-80A0-4304-B074-AFCA91C8C3D2}"/>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F4802915-AE3C-4329-AE7B-8494B3E11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9AB96-53C9-4370-9DBD-2E650AD7F284}"/>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67399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61C79563-D5E5-4AC9-B721-B4D5D5F0C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D7F24E-DE58-493E-87A9-8975CB1324FF}" type="slidenum">
              <a:rPr lang="en-US" smtClean="0"/>
              <a:pPr/>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of U.S. Department of Agriculture, National Institute of Food and Agriculture">
            <a:extLst>
              <a:ext uri="{FF2B5EF4-FFF2-40B4-BE49-F238E27FC236}">
                <a16:creationId xmlns:a16="http://schemas.microsoft.com/office/drawing/2014/main" id="{C7216B0C-8456-4827-AD87-4239B5DD8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spTree>
    <p:extLst>
      <p:ext uri="{BB962C8B-B14F-4D97-AF65-F5344CB8AC3E}">
        <p14:creationId xmlns:p14="http://schemas.microsoft.com/office/powerpoint/2010/main" val="339317289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E075-3C3C-43C2-AAE4-D5B5FBF8B51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F8C5BB0-C99F-4F95-A01E-D725F91B2D2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1CB40D-80A0-4304-B074-AFCA91C8C3D2}"/>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F4802915-AE3C-4329-AE7B-8494B3E11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9AB96-53C9-4370-9DBD-2E650AD7F284}"/>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3374483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AC94-EA20-42D7-B290-91A965C00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868D4-6DC4-49FF-9F48-1AC4A6670C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F46A5-EF5B-4877-917A-37B012A8CE26}"/>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F615CEFC-648C-42E4-8192-80AD2E2E9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AE6AD-87AF-41C1-AD25-A542568D4157}"/>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365503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15AC-6CF8-4BEF-A894-8D560CB0E69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0477D9-2659-4695-A246-243B7076615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72664-3F8C-4F1C-9296-6FBC1F7CB13B}"/>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AEF623C0-3455-4345-9707-1E90E04B2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4CACF-02DB-40A9-AB82-4BCE6A6DDF2E}"/>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258331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B43B-21BF-4CCA-A20A-DDF2F3DDE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E7E09-3E4D-4271-95F0-0DBDE1D1D2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924B79-C168-417E-8D3F-030131E98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7DCC0E-2572-41C1-9F03-56516B8F079E}"/>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6" name="Footer Placeholder 5">
            <a:extLst>
              <a:ext uri="{FF2B5EF4-FFF2-40B4-BE49-F238E27FC236}">
                <a16:creationId xmlns:a16="http://schemas.microsoft.com/office/drawing/2014/main" id="{4D7D038F-721B-42A5-9076-84E066CFC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8A4E8-0AB5-4082-81B8-378890230A96}"/>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78446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CF38-8B13-46A5-A88A-412459B65E6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8A9DDC-1922-48AD-B06A-30E84AE29E5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C6B3D03-C36B-49B0-8436-ED5A20A6A30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56CA7-1C43-4A57-A529-5979042504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D50DA-2A4C-4F6A-A3CB-6052B240707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DBC2A1-FF63-4CE0-A8ED-CDA820998028}"/>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8" name="Footer Placeholder 7">
            <a:extLst>
              <a:ext uri="{FF2B5EF4-FFF2-40B4-BE49-F238E27FC236}">
                <a16:creationId xmlns:a16="http://schemas.microsoft.com/office/drawing/2014/main" id="{55AF15AB-2F0C-461D-A326-E623EDB7F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C1B027-B982-44C1-8D38-EFBCDACE3E17}"/>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45578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A99C-7505-4BA7-BB57-23EDE03AC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C52DC-6142-414C-8EF5-3BD869E0C899}"/>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4" name="Footer Placeholder 3">
            <a:extLst>
              <a:ext uri="{FF2B5EF4-FFF2-40B4-BE49-F238E27FC236}">
                <a16:creationId xmlns:a16="http://schemas.microsoft.com/office/drawing/2014/main" id="{0D4C8BA2-2C75-419F-8C9A-F02CFD6100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481437-7B02-4EE3-8345-21B2982D92BB}"/>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1030607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FFA4D3-82E8-4E80-85F2-49DC670B5D19}"/>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3" name="Footer Placeholder 2">
            <a:extLst>
              <a:ext uri="{FF2B5EF4-FFF2-40B4-BE49-F238E27FC236}">
                <a16:creationId xmlns:a16="http://schemas.microsoft.com/office/drawing/2014/main" id="{99B704E3-C225-4555-9365-19615B3EA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A3C1E-95E5-4A15-A9A4-D40DC18F1493}"/>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199486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8181-76F3-46E9-8760-D940579759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102A9A-8692-4EBD-8492-21EE7AA056D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150A3E-0F88-4F24-9EF5-FE07A8A5F5E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0E253D3-E6F4-4938-8B40-14ABF5B78611}"/>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6" name="Footer Placeholder 5">
            <a:extLst>
              <a:ext uri="{FF2B5EF4-FFF2-40B4-BE49-F238E27FC236}">
                <a16:creationId xmlns:a16="http://schemas.microsoft.com/office/drawing/2014/main" id="{E2A7A74F-97B1-4855-9DEB-9741CB658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9E53E5-7DC1-4A6D-A80B-34DFBDB454D6}"/>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28234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96C30039-D99E-4429-BB45-6B229B0BD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53" y="404948"/>
            <a:ext cx="12192000" cy="6858000"/>
          </a:xfrm>
          <a:prstGeom prst="rect">
            <a:avLst/>
          </a:prstGeom>
        </p:spPr>
      </p:pic>
      <p:sp>
        <p:nvSpPr>
          <p:cNvPr id="2" name="Rectangle 1">
            <a:extLst>
              <a:ext uri="{FF2B5EF4-FFF2-40B4-BE49-F238E27FC236}">
                <a16:creationId xmlns:a16="http://schemas.microsoft.com/office/drawing/2014/main" id="{991558C3-5676-456A-AD18-0774992F6F4B}"/>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of U.S. Department of Agriculture, National Institute of Food and Agriculture">
            <a:extLst>
              <a:ext uri="{FF2B5EF4-FFF2-40B4-BE49-F238E27FC236}">
                <a16:creationId xmlns:a16="http://schemas.microsoft.com/office/drawing/2014/main" id="{746CB240-FE00-4095-ADA5-9550C8085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007" y="189925"/>
            <a:ext cx="7482787" cy="694657"/>
          </a:xfrm>
          <a:prstGeom prst="rect">
            <a:avLst/>
          </a:prstGeom>
          <a:solidFill>
            <a:schemeClr val="bg1"/>
          </a:solidFill>
        </p:spPr>
      </p:pic>
    </p:spTree>
    <p:extLst>
      <p:ext uri="{BB962C8B-B14F-4D97-AF65-F5344CB8AC3E}">
        <p14:creationId xmlns:p14="http://schemas.microsoft.com/office/powerpoint/2010/main" val="2376051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2DC4-8466-4346-967B-AFB3F88567A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699ACB5-1FE6-4126-AEC9-1D9F37DDA2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963469-970D-419C-A301-121CA384EA2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555C84-A53F-455D-8FC8-B7C73D2BD657}"/>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6" name="Footer Placeholder 5">
            <a:extLst>
              <a:ext uri="{FF2B5EF4-FFF2-40B4-BE49-F238E27FC236}">
                <a16:creationId xmlns:a16="http://schemas.microsoft.com/office/drawing/2014/main" id="{35BBF0C3-5727-4EB4-B72E-BBAC367D0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B4BC2-1670-4B28-A880-6E00DA1EDDC8}"/>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957389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771C-1503-48C7-AE33-5B9DC5BEBD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9EFBF5-B48D-473C-81A0-65B330508F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ABAEA-3118-4034-A7B4-83E75C23A9F3}"/>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654627A8-8A96-4B0D-AEB2-0B764754F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7DA8-1442-4D98-8E6D-C78267E149B8}"/>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3104346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0A6CC-18AD-408E-B331-D9801E708E0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BB191-A1E2-4C9B-8267-CF73788F08B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91B9C-AEAF-4B79-B0D7-D039C13C41FC}"/>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0BBC34E0-113B-473B-A471-10D4DF0C8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24E34-F907-4C02-9FB2-FEFEAEBF3A93}"/>
              </a:ext>
            </a:extLst>
          </p:cNvPr>
          <p:cNvSpPr>
            <a:spLocks noGrp="1"/>
          </p:cNvSpPr>
          <p:nvPr>
            <p:ph type="sldNum" sz="quarter" idx="12"/>
          </p:nvPr>
        </p:nvSpPr>
        <p:spPr/>
        <p:txBody>
          <a:bodyPr/>
          <a:lstStyle/>
          <a:p>
            <a:fld id="{E988A93E-66E5-48B8-9EDD-003C2D2E9EC0}" type="slidenum">
              <a:rPr lang="en-US" smtClean="0"/>
              <a:t>‹#›</a:t>
            </a:fld>
            <a:endParaRPr lang="en-US"/>
          </a:p>
        </p:txBody>
      </p:sp>
    </p:spTree>
    <p:extLst>
      <p:ext uri="{BB962C8B-B14F-4D97-AF65-F5344CB8AC3E}">
        <p14:creationId xmlns:p14="http://schemas.microsoft.com/office/powerpoint/2010/main" val="2100602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AA7A0EC-3D1A-4ACA-94E2-F1800EE42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of U.S. Department of Agriculture, National Institute of Food and Agriculture">
            <a:extLst>
              <a:ext uri="{FF2B5EF4-FFF2-40B4-BE49-F238E27FC236}">
                <a16:creationId xmlns:a16="http://schemas.microsoft.com/office/drawing/2014/main" id="{0494FE50-1DFF-4840-84F3-89E2EF9EB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7315" y="196982"/>
            <a:ext cx="4632399" cy="430044"/>
          </a:xfrm>
          <a:prstGeom prst="rect">
            <a:avLst/>
          </a:prstGeom>
          <a:solidFill>
            <a:schemeClr val="bg1"/>
          </a:solidFill>
        </p:spPr>
      </p:pic>
    </p:spTree>
    <p:extLst>
      <p:ext uri="{BB962C8B-B14F-4D97-AF65-F5344CB8AC3E}">
        <p14:creationId xmlns:p14="http://schemas.microsoft.com/office/powerpoint/2010/main" val="178868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46EF-C942-47C6-B832-D8FAB0B8A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346485-7ECD-4B50-852D-C9216E33F28E}"/>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4" name="Footer Placeholder 3">
            <a:extLst>
              <a:ext uri="{FF2B5EF4-FFF2-40B4-BE49-F238E27FC236}">
                <a16:creationId xmlns:a16="http://schemas.microsoft.com/office/drawing/2014/main" id="{DD419173-1AC5-4CE6-87BF-93243F82D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C2683D-774B-4FB4-B4E4-028C9C89DD58}"/>
              </a:ext>
            </a:extLst>
          </p:cNvPr>
          <p:cNvSpPr>
            <a:spLocks noGrp="1"/>
          </p:cNvSpPr>
          <p:nvPr>
            <p:ph type="sldNum" sz="quarter" idx="12"/>
          </p:nvPr>
        </p:nvSpPr>
        <p:spPr/>
        <p:txBody>
          <a:bodyPr/>
          <a:lstStyle/>
          <a:p>
            <a:fld id="{E988A93E-66E5-48B8-9EDD-003C2D2E9EC0}"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EE65926C-A35B-493A-8B69-B66161E16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8682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91D1-9C9A-4ABE-BB0E-6A37FADB73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50730-FA6A-4487-920C-B274290B69F6}"/>
              </a:ext>
            </a:extLst>
          </p:cNvPr>
          <p:cNvSpPr>
            <a:spLocks noGrp="1"/>
          </p:cNvSpPr>
          <p:nvPr>
            <p:ph type="dt" sz="half" idx="10"/>
          </p:nvPr>
        </p:nvSpPr>
        <p:spPr/>
        <p:txBody>
          <a:bodyPr/>
          <a:lstStyle/>
          <a:p>
            <a:fld id="{FAD114DA-CA1A-4B36-A2F4-CD9D07C8E029}" type="datetimeFigureOut">
              <a:rPr lang="en-US" smtClean="0"/>
              <a:t>10/16/23</a:t>
            </a:fld>
            <a:endParaRPr lang="en-US"/>
          </a:p>
        </p:txBody>
      </p:sp>
      <p:sp>
        <p:nvSpPr>
          <p:cNvPr id="4" name="Footer Placeholder 3">
            <a:extLst>
              <a:ext uri="{FF2B5EF4-FFF2-40B4-BE49-F238E27FC236}">
                <a16:creationId xmlns:a16="http://schemas.microsoft.com/office/drawing/2014/main" id="{D0142AE5-07D9-4F6D-9155-DCF1394A77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DE754-74B8-4096-A5F2-547CC3BBF232}"/>
              </a:ext>
            </a:extLst>
          </p:cNvPr>
          <p:cNvSpPr>
            <a:spLocks noGrp="1"/>
          </p:cNvSpPr>
          <p:nvPr>
            <p:ph type="sldNum" sz="quarter" idx="12"/>
          </p:nvPr>
        </p:nvSpPr>
        <p:spPr/>
        <p:txBody>
          <a:bodyPr/>
          <a:lstStyle/>
          <a:p>
            <a:fld id="{E988A93E-66E5-48B8-9EDD-003C2D2E9EC0}"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E1FC1615-94BB-43AE-9134-36FF624E4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3179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3" name="Picture 2" descr="Letter&#10;&#10;Description automatically generated with medium confidence">
            <a:extLst>
              <a:ext uri="{FF2B5EF4-FFF2-40B4-BE49-F238E27FC236}">
                <a16:creationId xmlns:a16="http://schemas.microsoft.com/office/drawing/2014/main" id="{92A8D35F-07CE-45EF-A167-9E1DEE870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69B6568D-9C5E-4BC3-8EC4-8DB95E69C4E7}"/>
              </a:ext>
            </a:extLst>
          </p:cNvPr>
          <p:cNvSpPr>
            <a:spLocks noGrp="1"/>
          </p:cNvSpPr>
          <p:nvPr>
            <p:ph idx="1" hasCustomPrompt="1"/>
          </p:nvPr>
        </p:nvSpPr>
        <p:spPr>
          <a:xfrm>
            <a:off x="1219200" y="1594887"/>
            <a:ext cx="10134600" cy="4582079"/>
          </a:xfrm>
          <a:prstGeom prst="rect">
            <a:avLst/>
          </a:prstGeom>
        </p:spPr>
        <p:txBody>
          <a:bodyPr vert="horz" lIns="91440" tIns="45720" rIns="91440" bIns="45720" rtlCol="0">
            <a:norm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87477B2-9A2D-4D92-9805-DD526EB07FA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D7F24E-DE58-493E-87A9-8975CB1324FF}" type="slidenum">
              <a:rPr lang="en-US" smtClean="0"/>
              <a:t>‹#›</a:t>
            </a:fld>
            <a:endParaRPr lang="en-US"/>
          </a:p>
        </p:txBody>
      </p:sp>
      <p:pic>
        <p:nvPicPr>
          <p:cNvPr id="5" name="Picture 4" descr="Logo of U.S. Department of Agriculture, National Institute of Food and Agriculture">
            <a:extLst>
              <a:ext uri="{FF2B5EF4-FFF2-40B4-BE49-F238E27FC236}">
                <a16:creationId xmlns:a16="http://schemas.microsoft.com/office/drawing/2014/main" id="{C223A0E9-689C-47C8-B6BF-2080FC4D76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003" y="223107"/>
            <a:ext cx="5309319" cy="369664"/>
          </a:xfrm>
          <a:prstGeom prst="rect">
            <a:avLst/>
          </a:prstGeom>
          <a:solidFill>
            <a:schemeClr val="bg1"/>
          </a:solidFill>
        </p:spPr>
      </p:pic>
    </p:spTree>
    <p:extLst>
      <p:ext uri="{BB962C8B-B14F-4D97-AF65-F5344CB8AC3E}">
        <p14:creationId xmlns:p14="http://schemas.microsoft.com/office/powerpoint/2010/main" val="570084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61C79563-D5E5-4AC9-B721-B4D5D5F0C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p:txBody>
          <a:bodyPr/>
          <a:lstStyle/>
          <a:p>
            <a:fld id="{2BD7F24E-DE58-493E-87A9-8975CB1324FF}" type="slidenum">
              <a:rPr lang="en-US" smtClean="0"/>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2"/>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Logo of U.S. Department of Agriculture, National Institute of Food and Agriculture">
            <a:extLst>
              <a:ext uri="{FF2B5EF4-FFF2-40B4-BE49-F238E27FC236}">
                <a16:creationId xmlns:a16="http://schemas.microsoft.com/office/drawing/2014/main" id="{C7216B0C-8456-4827-AD87-4239B5DD8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9" cy="430044"/>
          </a:xfrm>
          <a:prstGeom prst="rect">
            <a:avLst/>
          </a:prstGeom>
          <a:solidFill>
            <a:schemeClr val="bg1"/>
          </a:solidFill>
        </p:spPr>
      </p:pic>
    </p:spTree>
    <p:extLst>
      <p:ext uri="{BB962C8B-B14F-4D97-AF65-F5344CB8AC3E}">
        <p14:creationId xmlns:p14="http://schemas.microsoft.com/office/powerpoint/2010/main" val="280185239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5" name="Picture 4" descr="Letter&#10;&#10;Description automatically generated with medium confidence">
            <a:extLst>
              <a:ext uri="{FF2B5EF4-FFF2-40B4-BE49-F238E27FC236}">
                <a16:creationId xmlns:a16="http://schemas.microsoft.com/office/drawing/2014/main" id="{DB059220-9DCE-4336-A393-1DB1E0E9A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69B6568D-9C5E-4BC3-8EC4-8DB95E69C4E7}"/>
              </a:ext>
            </a:extLst>
          </p:cNvPr>
          <p:cNvSpPr>
            <a:spLocks noGrp="1"/>
          </p:cNvSpPr>
          <p:nvPr>
            <p:ph idx="1" hasCustomPrompt="1"/>
          </p:nvPr>
        </p:nvSpPr>
        <p:spPr>
          <a:xfrm>
            <a:off x="495301" y="2373043"/>
            <a:ext cx="11201400" cy="3853190"/>
          </a:xfrm>
          <a:prstGeom prst="rect">
            <a:avLst/>
          </a:prstGeom>
        </p:spPr>
        <p:txBody>
          <a:bodyPr vert="horz" lIns="91440" tIns="45720" rIns="91440" bIns="45720" rtlCol="0">
            <a:norm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726223F-E7E6-4041-9DC5-C4446925E995}"/>
              </a:ext>
            </a:extLst>
          </p:cNvPr>
          <p:cNvSpPr>
            <a:spLocks noGrp="1"/>
          </p:cNvSpPr>
          <p:nvPr>
            <p:ph type="title"/>
          </p:nvPr>
        </p:nvSpPr>
        <p:spPr>
          <a:xfrm>
            <a:off x="495301" y="1079863"/>
            <a:ext cx="11201400" cy="806088"/>
          </a:xfrm>
        </p:spPr>
        <p:txBody>
          <a:bodyPr>
            <a:normAutofit/>
          </a:bodyPr>
          <a:lstStyle>
            <a:lvl1pPr>
              <a:defRPr sz="3600"/>
            </a:lvl1pPr>
          </a:lstStyle>
          <a:p>
            <a:r>
              <a:rPr lang="en-US"/>
              <a:t>Click to edit Master title style</a:t>
            </a:r>
          </a:p>
        </p:txBody>
      </p:sp>
      <p:pic>
        <p:nvPicPr>
          <p:cNvPr id="7" name="Picture 6" descr="Logo of U.S. Department of Agriculture, National Institute of Food and Agriculture">
            <a:extLst>
              <a:ext uri="{FF2B5EF4-FFF2-40B4-BE49-F238E27FC236}">
                <a16:creationId xmlns:a16="http://schemas.microsoft.com/office/drawing/2014/main" id="{C522A986-6DFC-4B0E-B381-1ADC69CDA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003" y="223107"/>
            <a:ext cx="3450038" cy="369664"/>
          </a:xfrm>
          <a:prstGeom prst="rect">
            <a:avLst/>
          </a:prstGeom>
          <a:solidFill>
            <a:schemeClr val="bg1"/>
          </a:solidFill>
        </p:spPr>
      </p:pic>
    </p:spTree>
    <p:extLst>
      <p:ext uri="{BB962C8B-B14F-4D97-AF65-F5344CB8AC3E}">
        <p14:creationId xmlns:p14="http://schemas.microsoft.com/office/powerpoint/2010/main" val="1551256431"/>
      </p:ext>
    </p:extLst>
  </p:cSld>
  <p:clrMapOvr>
    <a:masterClrMapping/>
  </p:clrMapOvr>
  <p:extLst>
    <p:ext uri="{DCECCB84-F9BA-43D5-87BE-67443E8EF086}">
      <p15:sldGuideLst xmlns:p15="http://schemas.microsoft.com/office/powerpoint/2012/main">
        <p15:guide id="1" orient="horz" pos="672">
          <p15:clr>
            <a:srgbClr val="FBAE40"/>
          </p15:clr>
        </p15:guide>
        <p15:guide id="2" pos="7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61C79563-D5E5-4AC9-B721-B4D5D5F0C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69B6568D-9C5E-4BC3-8EC4-8DB95E69C4E7}"/>
              </a:ext>
            </a:extLst>
          </p:cNvPr>
          <p:cNvSpPr>
            <a:spLocks noGrp="1"/>
          </p:cNvSpPr>
          <p:nvPr>
            <p:ph idx="1" hasCustomPrompt="1"/>
          </p:nvPr>
        </p:nvSpPr>
        <p:spPr>
          <a:xfrm>
            <a:off x="1219200" y="1594887"/>
            <a:ext cx="10134600" cy="4582079"/>
          </a:xfrm>
          <a:prstGeom prst="rect">
            <a:avLst/>
          </a:prstGeom>
        </p:spPr>
        <p:txBody>
          <a:bodyPr vert="horz" lIns="91440" tIns="45720" rIns="91440" bIns="45720" rtlCol="0">
            <a:norm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p:txBody>
          <a:bodyPr/>
          <a:lstStyle/>
          <a:p>
            <a:fld id="{2BD7F24E-DE58-493E-87A9-8975CB1324FF}" type="slidenum">
              <a:rPr lang="en-US" smtClean="0"/>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of U.S. Department of Agriculture, National Institute of Food and Agriculture">
            <a:extLst>
              <a:ext uri="{FF2B5EF4-FFF2-40B4-BE49-F238E27FC236}">
                <a16:creationId xmlns:a16="http://schemas.microsoft.com/office/drawing/2014/main" id="{C7216B0C-8456-4827-AD87-4239B5DD8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spTree>
    <p:extLst>
      <p:ext uri="{BB962C8B-B14F-4D97-AF65-F5344CB8AC3E}">
        <p14:creationId xmlns:p14="http://schemas.microsoft.com/office/powerpoint/2010/main" val="14070945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5EF29DD6-7006-4AC9-9A1B-CD47676EF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637" y="0"/>
            <a:ext cx="12192000" cy="6858000"/>
          </a:xfrm>
          <a:prstGeom prst="rect">
            <a:avLst/>
          </a:prstGeom>
        </p:spPr>
      </p:pic>
      <p:pic>
        <p:nvPicPr>
          <p:cNvPr id="5" name="Picture 4" descr="Logo of U.S. Department of Agriculture, National Institute of Food and Agriculture">
            <a:extLst>
              <a:ext uri="{FF2B5EF4-FFF2-40B4-BE49-F238E27FC236}">
                <a16:creationId xmlns:a16="http://schemas.microsoft.com/office/drawing/2014/main" id="{EE7C249C-E36C-4B99-9E37-5B07A0786F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87" y="1082761"/>
            <a:ext cx="9878807" cy="917089"/>
          </a:xfrm>
          <a:prstGeom prst="rect">
            <a:avLst/>
          </a:prstGeom>
          <a:solidFill>
            <a:schemeClr val="bg1"/>
          </a:solidFill>
        </p:spPr>
      </p:pic>
      <p:sp>
        <p:nvSpPr>
          <p:cNvPr id="9" name="Slide Number Placeholder 8">
            <a:extLst>
              <a:ext uri="{FF2B5EF4-FFF2-40B4-BE49-F238E27FC236}">
                <a16:creationId xmlns:a16="http://schemas.microsoft.com/office/drawing/2014/main" id="{72B523F4-E753-4FB8-B1FE-0D76B34D4197}"/>
              </a:ext>
            </a:extLst>
          </p:cNvPr>
          <p:cNvSpPr>
            <a:spLocks noGrp="1"/>
          </p:cNvSpPr>
          <p:nvPr>
            <p:ph type="sldNum" sz="quarter" idx="12"/>
          </p:nvPr>
        </p:nvSpPr>
        <p:spPr/>
        <p:txBody>
          <a:bodyPr/>
          <a:lstStyle/>
          <a:p>
            <a:fld id="{2BD7F24E-DE58-493E-87A9-8975CB1324FF}" type="slidenum">
              <a:rPr lang="en-US" smtClean="0"/>
              <a:t>‹#›</a:t>
            </a:fld>
            <a:endParaRPr lang="en-US"/>
          </a:p>
        </p:txBody>
      </p:sp>
      <p:grpSp>
        <p:nvGrpSpPr>
          <p:cNvPr id="2" name="Group 1">
            <a:extLst>
              <a:ext uri="{FF2B5EF4-FFF2-40B4-BE49-F238E27FC236}">
                <a16:creationId xmlns:a16="http://schemas.microsoft.com/office/drawing/2014/main" id="{ABFF6F35-E2CD-4378-AE66-612C01BE0DE5}"/>
              </a:ext>
            </a:extLst>
          </p:cNvPr>
          <p:cNvGrpSpPr/>
          <p:nvPr userDrawn="1"/>
        </p:nvGrpSpPr>
        <p:grpSpPr>
          <a:xfrm>
            <a:off x="1291625" y="2125513"/>
            <a:ext cx="9573769" cy="3701099"/>
            <a:chOff x="621196" y="1632901"/>
            <a:chExt cx="9573769" cy="3701099"/>
          </a:xfrm>
        </p:grpSpPr>
        <p:pic>
          <p:nvPicPr>
            <p:cNvPr id="1026" name="Picture 2" descr="USDA National Institute of Food and Agriculture | LinkedIn">
              <a:extLst>
                <a:ext uri="{FF2B5EF4-FFF2-40B4-BE49-F238E27FC236}">
                  <a16:creationId xmlns:a16="http://schemas.microsoft.com/office/drawing/2014/main" id="{F09386C9-0CA3-463A-8A1E-90DACD5F7E3F}"/>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621196" y="168029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SDA National Institute of Food and Agriculture | LinkedIn">
              <a:extLst>
                <a:ext uri="{FF2B5EF4-FFF2-40B4-BE49-F238E27FC236}">
                  <a16:creationId xmlns:a16="http://schemas.microsoft.com/office/drawing/2014/main" id="{5EC12E4B-965F-4315-B2E7-6E5BBBC9AF7B}"/>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2480412" y="166903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SDA National Institute of Food and Agriculture | LinkedIn">
              <a:extLst>
                <a:ext uri="{FF2B5EF4-FFF2-40B4-BE49-F238E27FC236}">
                  <a16:creationId xmlns:a16="http://schemas.microsoft.com/office/drawing/2014/main" id="{2799AF6F-F1C3-4C7C-85CC-C90FE8C4DE00}"/>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4501413" y="163290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SDA National Institute of Food and Agriculture | LinkedIn">
              <a:extLst>
                <a:ext uri="{FF2B5EF4-FFF2-40B4-BE49-F238E27FC236}">
                  <a16:creationId xmlns:a16="http://schemas.microsoft.com/office/drawing/2014/main" id="{1F97897B-1245-4A21-8FC3-955B54F11D74}"/>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6481930" y="166903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SDA National Institute of Food and Agriculture | LinkedIn">
              <a:extLst>
                <a:ext uri="{FF2B5EF4-FFF2-40B4-BE49-F238E27FC236}">
                  <a16:creationId xmlns:a16="http://schemas.microsoft.com/office/drawing/2014/main" id="{A7D86887-DE6F-4941-A692-077A67FF2040}"/>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8289965" y="176031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SDA National Institute of Food and Agriculture | LinkedIn">
              <a:extLst>
                <a:ext uri="{FF2B5EF4-FFF2-40B4-BE49-F238E27FC236}">
                  <a16:creationId xmlns:a16="http://schemas.microsoft.com/office/drawing/2014/main" id="{925EB474-0B81-4373-9E12-AD0A077A5FFC}"/>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621196" y="3429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SDA National Institute of Food and Agriculture | LinkedIn">
              <a:extLst>
                <a:ext uri="{FF2B5EF4-FFF2-40B4-BE49-F238E27FC236}">
                  <a16:creationId xmlns:a16="http://schemas.microsoft.com/office/drawing/2014/main" id="{0D335BE5-5232-4AEF-B5CF-97BB349A80FC}"/>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2480412" y="34177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SDA National Institute of Food and Agriculture | LinkedIn">
              <a:extLst>
                <a:ext uri="{FF2B5EF4-FFF2-40B4-BE49-F238E27FC236}">
                  <a16:creationId xmlns:a16="http://schemas.microsoft.com/office/drawing/2014/main" id="{48DEDC1C-EC07-4F13-9A80-A69362ECC5B0}"/>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4513999" y="3429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SDA National Institute of Food and Agriculture | LinkedIn">
              <a:extLst>
                <a:ext uri="{FF2B5EF4-FFF2-40B4-BE49-F238E27FC236}">
                  <a16:creationId xmlns:a16="http://schemas.microsoft.com/office/drawing/2014/main" id="{BA6B74E5-88ED-4754-BA6C-9C3D9F79368D}"/>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6469344" y="34177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SDA National Institute of Food and Agriculture | LinkedIn">
              <a:extLst>
                <a:ext uri="{FF2B5EF4-FFF2-40B4-BE49-F238E27FC236}">
                  <a16:creationId xmlns:a16="http://schemas.microsoft.com/office/drawing/2014/main" id="{CF1A0D68-7455-4A4E-8C6C-C7B339FD6A81}"/>
                </a:ext>
              </a:extLst>
            </p:cNvPr>
            <p:cNvPicPr>
              <a:picLocks noChangeAspect="1" noChangeArrowheads="1"/>
            </p:cNvPicPr>
            <p:nvPr userDrawn="1"/>
          </p:nvPicPr>
          <p:blipFill>
            <a:blip r:embed="rId4">
              <a:alphaModFix amt="28000"/>
              <a:extLst>
                <a:ext uri="{28A0092B-C50C-407E-A947-70E740481C1C}">
                  <a14:useLocalDpi xmlns:a14="http://schemas.microsoft.com/office/drawing/2010/main" val="0"/>
                </a:ext>
              </a:extLst>
            </a:blip>
            <a:srcRect/>
            <a:stretch>
              <a:fillRect/>
            </a:stretch>
          </p:blipFill>
          <p:spPr bwMode="auto">
            <a:xfrm>
              <a:off x="8267606" y="342900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344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F269CC-A819-4287-B220-2FD9ECAD3177}"/>
              </a:ext>
            </a:extLst>
          </p:cNvPr>
          <p:cNvSpPr>
            <a:spLocks noGrp="1"/>
          </p:cNvSpPr>
          <p:nvPr>
            <p:ph type="sldNum" sz="quarter" idx="12"/>
          </p:nvPr>
        </p:nvSpPr>
        <p:spPr/>
        <p:txBody>
          <a:bodyPr/>
          <a:lstStyle/>
          <a:p>
            <a:fld id="{2BD7F24E-DE58-493E-87A9-8975CB1324FF}" type="slidenum">
              <a:rPr lang="en-US" smtClean="0"/>
              <a:t>‹#›</a:t>
            </a:fld>
            <a:endParaRPr lang="en-US"/>
          </a:p>
        </p:txBody>
      </p:sp>
    </p:spTree>
    <p:extLst>
      <p:ext uri="{BB962C8B-B14F-4D97-AF65-F5344CB8AC3E}">
        <p14:creationId xmlns:p14="http://schemas.microsoft.com/office/powerpoint/2010/main" val="22571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 No Line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69B6568D-9C5E-4BC3-8EC4-8DB95E69C4E7}"/>
              </a:ext>
            </a:extLst>
          </p:cNvPr>
          <p:cNvSpPr>
            <a:spLocks noGrp="1"/>
          </p:cNvSpPr>
          <p:nvPr>
            <p:ph idx="1" hasCustomPrompt="1"/>
          </p:nvPr>
        </p:nvSpPr>
        <p:spPr>
          <a:xfrm>
            <a:off x="1219200" y="1594887"/>
            <a:ext cx="10134600" cy="4582079"/>
          </a:xfrm>
          <a:prstGeom prst="rect">
            <a:avLst/>
          </a:prstGeom>
        </p:spPr>
        <p:txBody>
          <a:bodyPr vert="horz" lIns="91440" tIns="45720" rIns="91440" bIns="45720" rtlCol="0">
            <a:norm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p:txBody>
          <a:bodyPr/>
          <a:lstStyle/>
          <a:p>
            <a:fld id="{2BD7F24E-DE58-493E-87A9-8975CB1324FF}" type="slidenum">
              <a:rPr lang="en-US" smtClean="0"/>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of U.S. Department of Agriculture, National Institute of Food and Agriculture">
            <a:extLst>
              <a:ext uri="{FF2B5EF4-FFF2-40B4-BE49-F238E27FC236}">
                <a16:creationId xmlns:a16="http://schemas.microsoft.com/office/drawing/2014/main" id="{C4357B09-AC41-4145-A723-5EEE57EFA2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cxnSp>
        <p:nvCxnSpPr>
          <p:cNvPr id="9" name="Straight Connector 8">
            <a:extLst>
              <a:ext uri="{FF2B5EF4-FFF2-40B4-BE49-F238E27FC236}">
                <a16:creationId xmlns:a16="http://schemas.microsoft.com/office/drawing/2014/main" id="{7A1CF2D7-30B4-498B-B062-E38380132A7F}"/>
              </a:ext>
            </a:extLst>
          </p:cNvPr>
          <p:cNvCxnSpPr>
            <a:cxnSpLocks/>
          </p:cNvCxnSpPr>
          <p:nvPr userDrawn="1"/>
        </p:nvCxnSpPr>
        <p:spPr>
          <a:xfrm>
            <a:off x="216431" y="809897"/>
            <a:ext cx="11759137"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90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 Lines">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61C79563-D5E5-4AC9-B721-B4D5D5F0C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p:txBody>
          <a:bodyPr/>
          <a:lstStyle/>
          <a:p>
            <a:fld id="{2BD7F24E-DE58-493E-87A9-8975CB1324FF}" type="slidenum">
              <a:rPr lang="en-US" smtClean="0"/>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of U.S. Department of Agriculture, National Institute of Food and Agriculture">
            <a:extLst>
              <a:ext uri="{FF2B5EF4-FFF2-40B4-BE49-F238E27FC236}">
                <a16:creationId xmlns:a16="http://schemas.microsoft.com/office/drawing/2014/main" id="{C7216B0C-8456-4827-AD87-4239B5DD8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spTree>
    <p:extLst>
      <p:ext uri="{BB962C8B-B14F-4D97-AF65-F5344CB8AC3E}">
        <p14:creationId xmlns:p14="http://schemas.microsoft.com/office/powerpoint/2010/main" val="81738805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 Lines">
    <p:spTree>
      <p:nvGrpSpPr>
        <p:cNvPr id="1" name=""/>
        <p:cNvGrpSpPr/>
        <p:nvPr/>
      </p:nvGrpSpPr>
      <p:grpSpPr>
        <a:xfrm>
          <a:off x="0" y="0"/>
          <a:ext cx="0" cy="0"/>
          <a:chOff x="0" y="0"/>
          <a:chExt cx="0" cy="0"/>
        </a:xfrm>
      </p:grpSpPr>
      <p:pic>
        <p:nvPicPr>
          <p:cNvPr id="4" name="Picture 3" descr="Application&#10;&#10;Description automatically generated with low confidence">
            <a:extLst>
              <a:ext uri="{FF2B5EF4-FFF2-40B4-BE49-F238E27FC236}">
                <a16:creationId xmlns:a16="http://schemas.microsoft.com/office/drawing/2014/main" id="{61C79563-D5E5-4AC9-B721-B4D5D5F0C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69B6568D-9C5E-4BC3-8EC4-8DB95E69C4E7}"/>
              </a:ext>
            </a:extLst>
          </p:cNvPr>
          <p:cNvSpPr>
            <a:spLocks noGrp="1"/>
          </p:cNvSpPr>
          <p:nvPr>
            <p:ph idx="1" hasCustomPrompt="1"/>
          </p:nvPr>
        </p:nvSpPr>
        <p:spPr>
          <a:xfrm>
            <a:off x="1219200" y="1594887"/>
            <a:ext cx="10134600" cy="4582079"/>
          </a:xfrm>
          <a:prstGeom prst="rect">
            <a:avLst/>
          </a:prstGeom>
        </p:spPr>
        <p:txBody>
          <a:bodyPr vert="horz" lIns="91440" tIns="45720" rIns="91440" bIns="45720" rtlCol="0">
            <a:norm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C837B368-4D47-4C26-A4F0-A7E3E7C0A964}"/>
              </a:ext>
            </a:extLst>
          </p:cNvPr>
          <p:cNvSpPr>
            <a:spLocks noGrp="1"/>
          </p:cNvSpPr>
          <p:nvPr>
            <p:ph type="sldNum" sz="quarter" idx="12"/>
          </p:nvPr>
        </p:nvSpPr>
        <p:spPr/>
        <p:txBody>
          <a:bodyPr/>
          <a:lstStyle/>
          <a:p>
            <a:fld id="{2BD7F24E-DE58-493E-87A9-8975CB1324FF}" type="slidenum">
              <a:rPr lang="en-US" smtClean="0"/>
              <a:t>‹#›</a:t>
            </a:fld>
            <a:endParaRPr lang="en-US"/>
          </a:p>
        </p:txBody>
      </p:sp>
      <p:sp>
        <p:nvSpPr>
          <p:cNvPr id="5" name="Rectangle 4">
            <a:extLst>
              <a:ext uri="{FF2B5EF4-FFF2-40B4-BE49-F238E27FC236}">
                <a16:creationId xmlns:a16="http://schemas.microsoft.com/office/drawing/2014/main" id="{BC5B0FEC-5370-440B-9BA6-426EE7BA6237}"/>
              </a:ext>
            </a:extLst>
          </p:cNvPr>
          <p:cNvSpPr/>
          <p:nvPr userDrawn="1"/>
        </p:nvSpPr>
        <p:spPr>
          <a:xfrm>
            <a:off x="0" y="0"/>
            <a:ext cx="12192000" cy="8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of U.S. Department of Agriculture, National Institute of Food and Agriculture">
            <a:extLst>
              <a:ext uri="{FF2B5EF4-FFF2-40B4-BE49-F238E27FC236}">
                <a16:creationId xmlns:a16="http://schemas.microsoft.com/office/drawing/2014/main" id="{C7216B0C-8456-4827-AD87-4239B5DD83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90" y="189926"/>
            <a:ext cx="4632398" cy="430044"/>
          </a:xfrm>
          <a:prstGeom prst="rect">
            <a:avLst/>
          </a:prstGeom>
          <a:solidFill>
            <a:schemeClr val="bg1"/>
          </a:solidFill>
        </p:spPr>
      </p:pic>
    </p:spTree>
    <p:extLst>
      <p:ext uri="{BB962C8B-B14F-4D97-AF65-F5344CB8AC3E}">
        <p14:creationId xmlns:p14="http://schemas.microsoft.com/office/powerpoint/2010/main" val="341605678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Lines">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33999346-766F-4003-8468-15CC15DDC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 of U.S. Department of Agriculture, National Institute of Food and Agriculture">
            <a:extLst>
              <a:ext uri="{FF2B5EF4-FFF2-40B4-BE49-F238E27FC236}">
                <a16:creationId xmlns:a16="http://schemas.microsoft.com/office/drawing/2014/main" id="{AF6EECDF-80F2-4769-BC94-C67564359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002" y="223107"/>
            <a:ext cx="5309319" cy="369664"/>
          </a:xfrm>
          <a:prstGeom prst="rect">
            <a:avLst/>
          </a:prstGeom>
          <a:solidFill>
            <a:schemeClr val="bg1"/>
          </a:solidFill>
        </p:spPr>
      </p:pic>
    </p:spTree>
    <p:extLst>
      <p:ext uri="{BB962C8B-B14F-4D97-AF65-F5344CB8AC3E}">
        <p14:creationId xmlns:p14="http://schemas.microsoft.com/office/powerpoint/2010/main" val="160491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AADE-DBBD-4752-A35E-EDC3C06946F9}" type="datetimeFigureOut">
              <a:rPr lang="en-US" smtClean="0"/>
              <a:t>10/16/23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7F24E-DE58-493E-87A9-8975CB1324FF}" type="slidenum">
              <a:rPr lang="en-US" smtClean="0"/>
              <a:t>‹#›</a:t>
            </a:fld>
            <a:endParaRPr lang="en-US"/>
          </a:p>
        </p:txBody>
      </p:sp>
    </p:spTree>
    <p:extLst>
      <p:ext uri="{BB962C8B-B14F-4D97-AF65-F5344CB8AC3E}">
        <p14:creationId xmlns:p14="http://schemas.microsoft.com/office/powerpoint/2010/main" val="1695891640"/>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7" r:id="rId5"/>
    <p:sldLayoutId id="2147483671" r:id="rId6"/>
    <p:sldLayoutId id="2147483672" r:id="rId7"/>
    <p:sldLayoutId id="2147483699" r:id="rId8"/>
    <p:sldLayoutId id="2147483700"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25A10-C4B5-414D-8471-DE77650D9B8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32535C-6309-4A1C-B76A-C4836179A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78368-F071-49E9-A732-9CC090E128D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D114DA-CA1A-4B36-A2F4-CD9D07C8E029}" type="datetimeFigureOut">
              <a:rPr lang="en-US" smtClean="0"/>
              <a:t>10/16/23</a:t>
            </a:fld>
            <a:endParaRPr lang="en-US"/>
          </a:p>
        </p:txBody>
      </p:sp>
      <p:sp>
        <p:nvSpPr>
          <p:cNvPr id="5" name="Footer Placeholder 4">
            <a:extLst>
              <a:ext uri="{FF2B5EF4-FFF2-40B4-BE49-F238E27FC236}">
                <a16:creationId xmlns:a16="http://schemas.microsoft.com/office/drawing/2014/main" id="{D2B93B7D-1FD7-4104-978C-C114BE59F89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7691E0-2C31-4E0A-A10B-99312D3ADD2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88A93E-66E5-48B8-9EDD-003C2D2E9EC0}" type="slidenum">
              <a:rPr lang="en-US" smtClean="0"/>
              <a:t>‹#›</a:t>
            </a:fld>
            <a:endParaRPr lang="en-US"/>
          </a:p>
        </p:txBody>
      </p:sp>
    </p:spTree>
    <p:extLst>
      <p:ext uri="{BB962C8B-B14F-4D97-AF65-F5344CB8AC3E}">
        <p14:creationId xmlns:p14="http://schemas.microsoft.com/office/powerpoint/2010/main" val="18001052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0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usda.gov/sites/default/files/documents/2024-usda-budget-summary.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usda.gov/sites/default/files/documents/22-2024-NIFA.pdf" TargetMode="External"/><Relationship Id="rId5" Type="http://schemas.openxmlformats.org/officeDocument/2006/relationships/hyperlink" Target="https://www.nifa.usda.gov/archived-budget-information%20(2024" TargetMode="External"/><Relationship Id="rId4" Type="http://schemas.openxmlformats.org/officeDocument/2006/relationships/hyperlink" Target="https://www.usda.gov/cj"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usda.gov/non-discrimination-statemen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vijay.nandula@usda.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Emmanuel.Byamukama@usda.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vijay.nandula@usda.gov" TargetMode="External"/><Relationship Id="rId2" Type="http://schemas.openxmlformats.org/officeDocument/2006/relationships/hyperlink" Target="mailto:Emmanuel.Byamukama@usda.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vijay.nandula@usda.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mailto:Emmanuel.Byamukama@usda.gov"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mailto:CPPM.NIFA@usda.gov"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hyperlink" Target="mailto:amer.fayad@usda.gov"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james.dobrowolski@usda.gov" TargetMode="External"/><Relationship Id="rId2" Type="http://schemas.openxmlformats.org/officeDocument/2006/relationships/hyperlink" Target="mailto:vijay.nandula@usda.gov"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amer.fayad@usda.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mailto:michelle.Colby@usda.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mailto:carlos.ortiz@usda.gov" TargetMode="External"/><Relationship Id="rId7" Type="http://schemas.openxmlformats.org/officeDocument/2006/relationships/hyperlink" Target="https://www.wikidoc.org/index.php/Mass_spectrometr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hyperlink" Target="mailto:mallory.koenings@usda.gov"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nifa.usda.gov/about-nifa/what-we-do/panelist-information" TargetMode="External"/><Relationship Id="rId3" Type="http://schemas.openxmlformats.org/officeDocument/2006/relationships/hyperlink" Target="http://www.nifa.usda.gov/" TargetMode="External"/><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hyperlink" Target="https://www.nifa.usda.gov/grants/upcoming-request-applications-calendar" TargetMode="External"/><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hyperlink" Target="https://public.govdelivery.com/accounts/USDANIFA/subscriber/new?qsp=USDANIFA_2" TargetMode="External"/><Relationship Id="rId4" Type="http://schemas.openxmlformats.org/officeDocument/2006/relationships/hyperlink" Target="https://www.nifa.usda.gov/grants/programs/competitive-agriculture-and-food-research-initiative-AFRI" TargetMode="External"/><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Together_On_A_Mission" TargetMode="External"/><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en.wikipedia.org/wiki/Hurricane_Fr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822AE3-189B-F3E7-36B9-15D1F077B9B2}"/>
              </a:ext>
            </a:extLst>
          </p:cNvPr>
          <p:cNvSpPr txBox="1"/>
          <p:nvPr/>
        </p:nvSpPr>
        <p:spPr>
          <a:xfrm>
            <a:off x="5624945" y="3362037"/>
            <a:ext cx="6751782" cy="1015663"/>
          </a:xfrm>
          <a:prstGeom prst="rect">
            <a:avLst/>
          </a:prstGeom>
          <a:noFill/>
        </p:spPr>
        <p:txBody>
          <a:bodyPr wrap="square">
            <a:spAutoFit/>
          </a:bodyPr>
          <a:lstStyle/>
          <a:p>
            <a:r>
              <a:rPr kumimoji="0" lang="en-US" sz="6000" b="1" i="0" u="none" strike="noStrike" kern="1200" cap="none" spc="0" normalizeH="0" baseline="0" noProof="0">
                <a:ln>
                  <a:noFill/>
                </a:ln>
                <a:effectLst/>
                <a:uLnTx/>
                <a:uFillTx/>
                <a:latin typeface="+mj-lt"/>
                <a:ea typeface="+mj-ea"/>
                <a:cs typeface="+mj-cs"/>
              </a:rPr>
              <a:t>Update  |  Fall 2023</a:t>
            </a:r>
            <a:endParaRPr lang="en-US" sz="6000" b="1"/>
          </a:p>
        </p:txBody>
      </p:sp>
      <p:sp>
        <p:nvSpPr>
          <p:cNvPr id="2" name="TextBox 1">
            <a:extLst>
              <a:ext uri="{FF2B5EF4-FFF2-40B4-BE49-F238E27FC236}">
                <a16:creationId xmlns:a16="http://schemas.microsoft.com/office/drawing/2014/main" id="{3A952A81-A904-D559-2C46-1F9A5306D247}"/>
              </a:ext>
            </a:extLst>
          </p:cNvPr>
          <p:cNvSpPr txBox="1"/>
          <p:nvPr/>
        </p:nvSpPr>
        <p:spPr>
          <a:xfrm>
            <a:off x="2249714" y="4978301"/>
            <a:ext cx="7508766" cy="1015663"/>
          </a:xfrm>
          <a:prstGeom prst="rect">
            <a:avLst/>
          </a:prstGeom>
          <a:noFill/>
        </p:spPr>
        <p:txBody>
          <a:bodyPr wrap="square" lIns="91440" tIns="45720" rIns="91440" bIns="45720" rtlCol="0" anchor="t">
            <a:spAutoFit/>
          </a:bodyPr>
          <a:lstStyle/>
          <a:p>
            <a:r>
              <a:rPr lang="en-US" sz="2000" b="1" dirty="0"/>
              <a:t>Rubella Goswami, </a:t>
            </a:r>
            <a:r>
              <a:rPr lang="en-US" sz="2000" dirty="0"/>
              <a:t>Ph.D., Director, Division of Plant Systems-Protection</a:t>
            </a:r>
          </a:p>
          <a:p>
            <a:r>
              <a:rPr lang="en-US" sz="2000" b="1" dirty="0"/>
              <a:t>Emmanuel Byamukama, </a:t>
            </a:r>
            <a:r>
              <a:rPr lang="en-US" sz="2000" dirty="0"/>
              <a:t>Ph.D., NPL, Plant Systems-Protection</a:t>
            </a:r>
            <a:endParaRPr lang="en-US" sz="2000" dirty="0">
              <a:ea typeface="Calibri"/>
              <a:cs typeface="Calibri"/>
            </a:endParaRPr>
          </a:p>
          <a:p>
            <a:r>
              <a:rPr lang="en-US" sz="2000" b="1" dirty="0"/>
              <a:t>Vijay Nandula</a:t>
            </a:r>
            <a:r>
              <a:rPr lang="en-US" sz="2000" dirty="0"/>
              <a:t>, Ph.D., NPL, Plant Systems-Protection</a:t>
            </a:r>
            <a:endParaRPr lang="en-US" sz="2000" dirty="0">
              <a:ea typeface="Calibri"/>
              <a:cs typeface="Calibri"/>
            </a:endParaRPr>
          </a:p>
        </p:txBody>
      </p:sp>
    </p:spTree>
    <p:extLst>
      <p:ext uri="{BB962C8B-B14F-4D97-AF65-F5344CB8AC3E}">
        <p14:creationId xmlns:p14="http://schemas.microsoft.com/office/powerpoint/2010/main" val="207134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1F07B6-ABCB-4119-96E9-3321EB1F5B40}"/>
              </a:ext>
            </a:extLst>
          </p:cNvPr>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D7F24E-DE58-493E-87A9-8975CB1324FF}" type="slidenum">
              <a:rPr lang="en-US" smtClean="0"/>
              <a:pPr/>
              <a:t>10</a:t>
            </a:fld>
            <a:endParaRPr lang="en-US"/>
          </a:p>
        </p:txBody>
      </p:sp>
      <p:sp>
        <p:nvSpPr>
          <p:cNvPr id="4" name="Rectangle 3">
            <a:extLst>
              <a:ext uri="{FF2B5EF4-FFF2-40B4-BE49-F238E27FC236}">
                <a16:creationId xmlns:a16="http://schemas.microsoft.com/office/drawing/2014/main" id="{793DC490-73D9-40F7-B902-E1EFF45DBA20}"/>
              </a:ext>
            </a:extLst>
          </p:cNvPr>
          <p:cNvSpPr/>
          <p:nvPr/>
        </p:nvSpPr>
        <p:spPr>
          <a:xfrm>
            <a:off x="-1" y="1104900"/>
            <a:ext cx="12192001" cy="5738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5E9F0D-BDC6-1600-B314-2C4EAD8DAAE4}"/>
              </a:ext>
            </a:extLst>
          </p:cNvPr>
          <p:cNvSpPr txBox="1">
            <a:spLocks/>
          </p:cNvSpPr>
          <p:nvPr/>
        </p:nvSpPr>
        <p:spPr>
          <a:xfrm>
            <a:off x="533400" y="1016000"/>
            <a:ext cx="10515600" cy="674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solidFill>
                <a:latin typeface="+mn-lt"/>
                <a:ea typeface="Yu Gothic Light" panose="020B0300000000000000" pitchFamily="34" charset="-128"/>
                <a:cs typeface="Times New Roman" panose="02020603050405020304" pitchFamily="18" charset="0"/>
              </a:rPr>
              <a:t>NIFA Support for Responding to Emergencies</a:t>
            </a:r>
            <a:endParaRPr lang="en-US" sz="4000" dirty="0">
              <a:solidFill>
                <a:schemeClr val="accent1"/>
              </a:solidFill>
              <a:latin typeface="+mn-lt"/>
            </a:endParaRPr>
          </a:p>
        </p:txBody>
      </p:sp>
      <p:sp>
        <p:nvSpPr>
          <p:cNvPr id="5" name="TextBox 4">
            <a:extLst>
              <a:ext uri="{FF2B5EF4-FFF2-40B4-BE49-F238E27FC236}">
                <a16:creationId xmlns:a16="http://schemas.microsoft.com/office/drawing/2014/main" id="{3ADD2E00-3899-9392-9D61-344BE12B0390}"/>
              </a:ext>
            </a:extLst>
          </p:cNvPr>
          <p:cNvSpPr txBox="1"/>
          <p:nvPr/>
        </p:nvSpPr>
        <p:spPr>
          <a:xfrm>
            <a:off x="533400" y="1690688"/>
            <a:ext cx="10655300" cy="1689309"/>
          </a:xfrm>
          <a:prstGeom prst="rect">
            <a:avLst/>
          </a:prstGeom>
          <a:noFill/>
        </p:spPr>
        <p:txBody>
          <a:bodyPr wrap="square">
            <a:spAutoFit/>
          </a:bodyPr>
          <a:lstStyle/>
          <a:p>
            <a:pPr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AFRI A1712 Rapid Response to Extreme Weather Events, </a:t>
            </a:r>
          </a:p>
          <a:p>
            <a:pPr marL="571500" marR="0" indent="-571500">
              <a:lnSpc>
                <a:spcPct val="107000"/>
              </a:lnSpc>
              <a:spcBef>
                <a:spcPts val="0"/>
              </a:spcBef>
              <a:spcAft>
                <a:spcPts val="80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Arial" panose="020B0604020202020204" pitchFamily="34" charset="0"/>
              </a:rPr>
              <a:t>Supports urgent solutions in rapid response to extreme weather; rolling letter of intent deadline</a:t>
            </a:r>
          </a:p>
        </p:txBody>
      </p:sp>
      <p:sp>
        <p:nvSpPr>
          <p:cNvPr id="6" name="Content Placeholder 1">
            <a:extLst>
              <a:ext uri="{FF2B5EF4-FFF2-40B4-BE49-F238E27FC236}">
                <a16:creationId xmlns:a16="http://schemas.microsoft.com/office/drawing/2014/main" id="{01BADFA9-7FDA-0E0B-AA99-ABBBA9575277}"/>
              </a:ext>
            </a:extLst>
          </p:cNvPr>
          <p:cNvSpPr>
            <a:spLocks noGrp="1"/>
          </p:cNvSpPr>
          <p:nvPr>
            <p:ph idx="1"/>
          </p:nvPr>
        </p:nvSpPr>
        <p:spPr>
          <a:xfrm>
            <a:off x="911860" y="3478004"/>
            <a:ext cx="10847324" cy="2943311"/>
          </a:xfrm>
        </p:spPr>
        <p:txBody>
          <a:bodyPr vert="horz" lIns="91440" tIns="45720" rIns="91440" bIns="45720" rtlCol="0" anchor="t">
            <a:normAutofit fontScale="85000" lnSpcReduction="20000"/>
          </a:bodyPr>
          <a:lstStyle/>
          <a:p>
            <a:r>
              <a:rPr lang="en-US" b="1" dirty="0">
                <a:ea typeface="+mn-lt"/>
                <a:cs typeface="+mn-lt"/>
              </a:rPr>
              <a:t>Kentucky State University </a:t>
            </a:r>
            <a:r>
              <a:rPr lang="en-US" dirty="0">
                <a:ea typeface="+mn-lt"/>
                <a:cs typeface="+mn-lt"/>
              </a:rPr>
              <a:t>(A. Bernard), </a:t>
            </a:r>
            <a:r>
              <a:rPr lang="en-US" i="1" dirty="0">
                <a:ea typeface="+mn-lt"/>
                <a:cs typeface="+mn-lt"/>
              </a:rPr>
              <a:t>Mitigating Health Disparities Among Flood Victims: The Case of Eastern Kentucky</a:t>
            </a:r>
            <a:r>
              <a:rPr lang="en-US" dirty="0">
                <a:ea typeface="+mn-lt"/>
                <a:cs typeface="+mn-lt"/>
              </a:rPr>
              <a:t> </a:t>
            </a:r>
          </a:p>
          <a:p>
            <a:pPr marL="0" indent="0">
              <a:buNone/>
            </a:pPr>
            <a:endParaRPr lang="en-US" sz="2000" dirty="0">
              <a:ea typeface="+mn-lt"/>
              <a:cs typeface="+mn-lt"/>
            </a:endParaRPr>
          </a:p>
          <a:p>
            <a:r>
              <a:rPr lang="en-US" b="1" dirty="0">
                <a:ea typeface="+mn-lt"/>
                <a:cs typeface="+mn-lt"/>
              </a:rPr>
              <a:t>New Mexico State University </a:t>
            </a:r>
            <a:r>
              <a:rPr lang="en-US" dirty="0">
                <a:ea typeface="+mn-lt"/>
                <a:cs typeface="+mn-lt"/>
              </a:rPr>
              <a:t>(C. Gifford), </a:t>
            </a:r>
            <a:r>
              <a:rPr lang="en-US" i="1" dirty="0">
                <a:ea typeface="+mn-lt"/>
                <a:cs typeface="+mn-lt"/>
              </a:rPr>
              <a:t>Implementation of Virtual Fencing Technology to Build Resiliency of Agriculture Systems Impacted by Wildfire and Subsequent Flooding</a:t>
            </a:r>
            <a:endParaRPr lang="en-US" dirty="0">
              <a:ea typeface="+mn-lt"/>
              <a:cs typeface="+mn-lt"/>
            </a:endParaRPr>
          </a:p>
          <a:p>
            <a:pPr marL="0" indent="0">
              <a:buNone/>
            </a:pPr>
            <a:endParaRPr lang="en-US" sz="2000" dirty="0">
              <a:ea typeface="+mn-lt"/>
              <a:cs typeface="+mn-lt"/>
            </a:endParaRPr>
          </a:p>
          <a:p>
            <a:r>
              <a:rPr lang="en-US" b="1" dirty="0">
                <a:ea typeface="+mn-lt"/>
                <a:cs typeface="+mn-lt"/>
              </a:rPr>
              <a:t>Louisiana State University </a:t>
            </a:r>
            <a:r>
              <a:rPr lang="en-US" dirty="0">
                <a:ea typeface="+mn-lt"/>
                <a:cs typeface="+mn-lt"/>
              </a:rPr>
              <a:t>(S. L. Conger), </a:t>
            </a:r>
            <a:r>
              <a:rPr lang="en-US" i="1" dirty="0">
                <a:ea typeface="+mn-lt"/>
                <a:cs typeface="+mn-lt"/>
              </a:rPr>
              <a:t>Decision Support, Education, and Outreach for Managing Agricultural Drought</a:t>
            </a:r>
            <a:endParaRPr lang="en-US" dirty="0">
              <a:ea typeface="+mn-lt"/>
              <a:cs typeface="+mn-lt"/>
            </a:endParaRPr>
          </a:p>
        </p:txBody>
      </p:sp>
    </p:spTree>
    <p:extLst>
      <p:ext uri="{BB962C8B-B14F-4D97-AF65-F5344CB8AC3E}">
        <p14:creationId xmlns:p14="http://schemas.microsoft.com/office/powerpoint/2010/main" val="388723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FADDBDF-828C-473A-8C13-46C8096F7BFC}"/>
              </a:ext>
            </a:extLst>
          </p:cNvPr>
          <p:cNvSpPr txBox="1">
            <a:spLocks noGrp="1"/>
          </p:cNvSpPr>
          <p:nvPr>
            <p:ph type="title" idx="4294967295"/>
          </p:nvPr>
        </p:nvSpPr>
        <p:spPr>
          <a:xfrm>
            <a:off x="859536" y="918894"/>
            <a:ext cx="8206091" cy="4333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dirty="0">
                <a:solidFill>
                  <a:schemeClr val="accent1"/>
                </a:solidFill>
                <a:latin typeface="+mn-lt"/>
              </a:rPr>
              <a:t>FY 2024 President’s Budget Request</a:t>
            </a:r>
          </a:p>
        </p:txBody>
      </p:sp>
      <p:sp>
        <p:nvSpPr>
          <p:cNvPr id="4" name="Content Placeholder 3">
            <a:extLst>
              <a:ext uri="{FF2B5EF4-FFF2-40B4-BE49-F238E27FC236}">
                <a16:creationId xmlns:a16="http://schemas.microsoft.com/office/drawing/2014/main" id="{0176C40A-D484-BA28-CB52-E7E685BA7E7D}"/>
              </a:ext>
            </a:extLst>
          </p:cNvPr>
          <p:cNvSpPr>
            <a:spLocks noGrp="1"/>
          </p:cNvSpPr>
          <p:nvPr>
            <p:ph idx="1"/>
          </p:nvPr>
        </p:nvSpPr>
        <p:spPr>
          <a:xfrm>
            <a:off x="859536" y="1718042"/>
            <a:ext cx="11155680" cy="4774198"/>
          </a:xfrm>
        </p:spPr>
        <p:txBody>
          <a:bodyPr>
            <a:normAutofit fontScale="85000" lnSpcReduction="10000"/>
          </a:bodyPr>
          <a:lstStyle/>
          <a:p>
            <a:r>
              <a:rPr lang="en-US" u="sng" dirty="0"/>
              <a:t>2024 USDA Budget Summary: </a:t>
            </a:r>
          </a:p>
          <a:p>
            <a:pPr marL="0" indent="0">
              <a:buNone/>
            </a:pPr>
            <a:r>
              <a:rPr lang="en-US" dirty="0">
                <a:hlinkClick r:id="rId3"/>
              </a:rPr>
              <a:t>https://www.usda.gov/sites/default/files/documents/2024-usda-budget-summary.pdf</a:t>
            </a:r>
            <a:endParaRPr lang="en-US" dirty="0"/>
          </a:p>
          <a:p>
            <a:pPr marL="0" indent="0">
              <a:buNone/>
            </a:pPr>
            <a:endParaRPr lang="en-US" dirty="0"/>
          </a:p>
          <a:p>
            <a:r>
              <a:rPr lang="en-US" u="sng" dirty="0"/>
              <a:t>USDA Congressional Justifications (Explanatory Notes): </a:t>
            </a:r>
          </a:p>
          <a:p>
            <a:pPr marL="0" indent="0">
              <a:buNone/>
            </a:pPr>
            <a:r>
              <a:rPr lang="en-US" u="sng" dirty="0">
                <a:solidFill>
                  <a:srgbClr val="0563C1"/>
                </a:solidFill>
                <a:hlinkClick r:id="rId4">
                  <a:extLst>
                    <a:ext uri="{A12FA001-AC4F-418D-AE19-62706E023703}">
                      <ahyp:hlinkClr xmlns:ahyp="http://schemas.microsoft.com/office/drawing/2018/hyperlinkcolor" val="tx"/>
                    </a:ext>
                  </a:extLst>
                </a:hlinkClick>
              </a:rPr>
              <a:t>https://www.usda.gov/cj</a:t>
            </a:r>
            <a:endParaRPr lang="en-US" u="sng" dirty="0">
              <a:solidFill>
                <a:srgbClr val="0563C1"/>
              </a:solidFill>
            </a:endParaRPr>
          </a:p>
          <a:p>
            <a:pPr marL="0" indent="0">
              <a:buNone/>
            </a:pPr>
            <a:endParaRPr lang="en-US" u="sng" dirty="0"/>
          </a:p>
          <a:p>
            <a:r>
              <a:rPr lang="en-US" u="sng" dirty="0"/>
              <a:t>NIFA 2024 Budget Brochure:</a:t>
            </a:r>
          </a:p>
          <a:p>
            <a:pPr marL="0" indent="0">
              <a:lnSpc>
                <a:spcPct val="100000"/>
              </a:lnSpc>
              <a:buNone/>
            </a:pPr>
            <a:r>
              <a:rPr lang="en-US" dirty="0">
                <a:solidFill>
                  <a:srgbClr val="0563C1"/>
                </a:solidFill>
                <a:hlinkClick r:id="rId5"/>
              </a:rPr>
              <a:t>https://www.nifa.usda.gov/archived-budget-information </a:t>
            </a:r>
            <a:r>
              <a:rPr lang="en-US" dirty="0"/>
              <a:t> (2024 not yet published)</a:t>
            </a:r>
          </a:p>
          <a:p>
            <a:pPr marL="0" indent="0">
              <a:lnSpc>
                <a:spcPct val="100000"/>
              </a:lnSpc>
              <a:buNone/>
            </a:pPr>
            <a:endParaRPr lang="en-US" dirty="0"/>
          </a:p>
          <a:p>
            <a:pPr>
              <a:lnSpc>
                <a:spcPct val="100000"/>
              </a:lnSpc>
            </a:pPr>
            <a:r>
              <a:rPr lang="en-US" dirty="0">
                <a:ea typeface="Calibri" panose="020F0502020204030204" pitchFamily="34" charset="0"/>
              </a:rPr>
              <a:t>NIFA Congressional Justifications (Explanatory Notes)</a:t>
            </a:r>
            <a:r>
              <a:rPr lang="en-US" dirty="0">
                <a:effectLst/>
                <a:ea typeface="Calibri" panose="020F0502020204030204" pitchFamily="34" charset="0"/>
              </a:rPr>
              <a:t>:  </a:t>
            </a:r>
          </a:p>
          <a:p>
            <a:pPr marL="0" indent="0">
              <a:lnSpc>
                <a:spcPct val="100000"/>
              </a:lnSpc>
              <a:buNone/>
            </a:pPr>
            <a:r>
              <a:rPr lang="en-US" dirty="0">
                <a:hlinkClick r:id="rId6"/>
              </a:rPr>
              <a:t>https://www.usda.gov/sites/default/files/documents/22-2024-NIFA.pdf</a:t>
            </a:r>
            <a:endParaRPr lang="en-US" dirty="0"/>
          </a:p>
          <a:p>
            <a:pPr>
              <a:lnSpc>
                <a:spcPct val="100000"/>
              </a:lnSpc>
            </a:pPr>
            <a:endParaRPr lang="en-US" dirty="0">
              <a:effectLst/>
              <a:ea typeface="Calibri" panose="020F0502020204030204" pitchFamily="34" charset="0"/>
            </a:endParaRPr>
          </a:p>
          <a:p>
            <a:pPr marL="0" indent="0">
              <a:lnSpc>
                <a:spcPct val="100000"/>
              </a:lnSpc>
              <a:buNone/>
            </a:pPr>
            <a:endParaRPr lang="en-US" dirty="0"/>
          </a:p>
          <a:p>
            <a:pPr marL="0" indent="0">
              <a:buNone/>
            </a:pPr>
            <a:endParaRPr lang="en-US" dirty="0"/>
          </a:p>
        </p:txBody>
      </p:sp>
    </p:spTree>
    <p:extLst>
      <p:ext uri="{BB962C8B-B14F-4D97-AF65-F5344CB8AC3E}">
        <p14:creationId xmlns:p14="http://schemas.microsoft.com/office/powerpoint/2010/main" val="207901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914400" y="2138765"/>
            <a:ext cx="10795334" cy="4352469"/>
          </a:xfrm>
        </p:spPr>
        <p:txBody>
          <a:bodyPr numCol="1" spcCol="274320">
            <a:normAutofit/>
          </a:bodyPr>
          <a:lstStyle/>
          <a:p>
            <a:pPr lvl="1">
              <a:spcBef>
                <a:spcPts val="1100"/>
              </a:spcBef>
              <a:spcAft>
                <a:spcPts val="1200"/>
              </a:spcAft>
            </a:pPr>
            <a:r>
              <a:rPr lang="en-US" sz="2800"/>
              <a:t>Funding collaborative projects that </a:t>
            </a:r>
            <a:r>
              <a:rPr lang="en-US" sz="2800" b="1"/>
              <a:t>deliver solutions</a:t>
            </a:r>
          </a:p>
          <a:p>
            <a:pPr lvl="1">
              <a:spcBef>
                <a:spcPts val="1100"/>
              </a:spcBef>
              <a:spcAft>
                <a:spcPts val="1200"/>
              </a:spcAft>
            </a:pPr>
            <a:r>
              <a:rPr lang="en-US" sz="2800"/>
              <a:t>Listening through input sessions</a:t>
            </a:r>
          </a:p>
          <a:p>
            <a:pPr lvl="1">
              <a:spcBef>
                <a:spcPts val="1100"/>
              </a:spcBef>
              <a:spcAft>
                <a:spcPts val="1200"/>
              </a:spcAft>
            </a:pPr>
            <a:r>
              <a:rPr lang="en-US" sz="2800"/>
              <a:t>Adding more webinars and feedback sessions</a:t>
            </a:r>
          </a:p>
          <a:p>
            <a:pPr lvl="1">
              <a:spcBef>
                <a:spcPts val="1100"/>
              </a:spcBef>
              <a:spcAft>
                <a:spcPts val="1200"/>
              </a:spcAft>
            </a:pPr>
            <a:r>
              <a:rPr lang="en-US" sz="2800"/>
              <a:t>Focusing on high-quality customer service </a:t>
            </a:r>
          </a:p>
          <a:p>
            <a:pPr lvl="1">
              <a:spcBef>
                <a:spcPts val="1100"/>
              </a:spcBef>
              <a:spcAft>
                <a:spcPts val="1200"/>
              </a:spcAft>
            </a:pPr>
            <a:r>
              <a:rPr lang="en-US" sz="2800"/>
              <a:t>Enhancing the 4-H Headquarters with strong, experienced leaders and new science advisors at LGUs</a:t>
            </a:r>
          </a:p>
          <a:p>
            <a:pPr lvl="1">
              <a:spcBef>
                <a:spcPts val="1100"/>
              </a:spcBef>
              <a:spcAft>
                <a:spcPts val="1200"/>
              </a:spcAft>
            </a:pPr>
            <a:r>
              <a:rPr lang="en-US" sz="2800"/>
              <a:t>Hiring strategically to provide for better support</a:t>
            </a:r>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1047054"/>
            <a:ext cx="1122746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C05D28"/>
                </a:solidFill>
              </a:rPr>
              <a:t>Addressing needs of partners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17721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628073" y="2138765"/>
            <a:ext cx="11081661" cy="4352469"/>
          </a:xfrm>
        </p:spPr>
        <p:txBody>
          <a:bodyPr vert="horz" lIns="91440" tIns="45720" rIns="91440" bIns="45720" numCol="1" spcCol="274320" rtlCol="0" anchor="t">
            <a:normAutofit/>
          </a:bodyPr>
          <a:lstStyle/>
          <a:p>
            <a:pPr marL="0" indent="0" algn="l" rtl="0" fontAlgn="base">
              <a:buNone/>
            </a:pPr>
            <a:r>
              <a:rPr lang="en-US" sz="2800">
                <a:solidFill>
                  <a:srgbClr val="000000"/>
                </a:solidFill>
                <a:latin typeface="Calibri" panose="020F0502020204030204" pitchFamily="34" charset="0"/>
              </a:rPr>
              <a:t>A</a:t>
            </a:r>
            <a:r>
              <a:rPr lang="en-US" sz="2800" b="0" i="0" u="none" strike="noStrike">
                <a:solidFill>
                  <a:srgbClr val="000000"/>
                </a:solidFill>
                <a:effectLst/>
                <a:latin typeface="Calibri" panose="020F0502020204030204" pitchFamily="34" charset="0"/>
              </a:rPr>
              <a:t>ssess current practices and develop action items to advance diversity, equity, inclusion and accessibility across the agency.</a:t>
            </a:r>
            <a:r>
              <a:rPr lang="en-US" sz="2800" b="0" i="0">
                <a:solidFill>
                  <a:srgbClr val="000000"/>
                </a:solidFill>
                <a:effectLst/>
                <a:latin typeface="Calibri" panose="020F0502020204030204" pitchFamily="34" charset="0"/>
              </a:rPr>
              <a:t>​</a:t>
            </a:r>
          </a:p>
          <a:p>
            <a:pPr marL="1200150" lvl="2" indent="-285750" fontAlgn="base">
              <a:spcBef>
                <a:spcPts val="600"/>
              </a:spcBef>
              <a:spcAft>
                <a:spcPts val="600"/>
              </a:spcAft>
              <a:buFont typeface="Arial" panose="020B0604020202020204" pitchFamily="34" charset="0"/>
              <a:buChar char="•"/>
            </a:pPr>
            <a:endParaRPr lang="en-US" sz="2800">
              <a:solidFill>
                <a:srgbClr val="000000"/>
              </a:solidFill>
              <a:latin typeface="Calibri" panose="020F0502020204030204" pitchFamily="34" charset="0"/>
            </a:endParaRPr>
          </a:p>
          <a:p>
            <a:pPr marL="1200150" lvl="2" indent="-285750" fontAlgn="base">
              <a:spcBef>
                <a:spcPts val="600"/>
              </a:spcBef>
              <a:spcAft>
                <a:spcPts val="600"/>
              </a:spcAft>
              <a:buFont typeface="Arial" panose="020B0604020202020204" pitchFamily="34" charset="0"/>
              <a:buChar char="•"/>
            </a:pPr>
            <a:r>
              <a:rPr lang="en-US" sz="2800">
                <a:solidFill>
                  <a:srgbClr val="000000"/>
                </a:solidFill>
                <a:latin typeface="Calibri"/>
                <a:ea typeface="Calibri"/>
                <a:cs typeface="Calibri"/>
              </a:rPr>
              <a:t>Awarded $325K to NCIPMC to enhance DEIA activities within IPM programs across the nation</a:t>
            </a:r>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1047054"/>
            <a:ext cx="1122746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C05D28"/>
                </a:solidFill>
              </a:rPr>
              <a:t>Diversity, Equity, Inclusion, &amp; Accessibility (DEIA)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6078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1F07B6-ABCB-4119-96E9-3321EB1F5B40}"/>
              </a:ext>
            </a:extLst>
          </p:cNvPr>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D7F24E-DE58-493E-87A9-8975CB1324FF}" type="slidenum">
              <a:rPr lang="en-US" smtClean="0"/>
              <a:pPr/>
              <a:t>14</a:t>
            </a:fld>
            <a:endParaRPr lang="en-US"/>
          </a:p>
        </p:txBody>
      </p:sp>
      <p:sp>
        <p:nvSpPr>
          <p:cNvPr id="4" name="Rectangle 3">
            <a:extLst>
              <a:ext uri="{FF2B5EF4-FFF2-40B4-BE49-F238E27FC236}">
                <a16:creationId xmlns:a16="http://schemas.microsoft.com/office/drawing/2014/main" id="{793DC490-73D9-40F7-B902-E1EFF45DBA20}"/>
              </a:ext>
            </a:extLst>
          </p:cNvPr>
          <p:cNvSpPr/>
          <p:nvPr/>
        </p:nvSpPr>
        <p:spPr>
          <a:xfrm>
            <a:off x="0" y="819970"/>
            <a:ext cx="12192000" cy="6023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92A71DFA-E74D-1155-EB12-615615DF7FBC}"/>
              </a:ext>
              <a:ext uri="{C183D7F6-B498-43B3-948B-1728B52AA6E4}">
                <adec:decorative xmlns:adec="http://schemas.microsoft.com/office/drawing/2017/decorative" val="0"/>
              </a:ext>
            </a:extLst>
          </p:cNvPr>
          <p:cNvSpPr txBox="1">
            <a:spLocks/>
          </p:cNvSpPr>
          <p:nvPr/>
        </p:nvSpPr>
        <p:spPr>
          <a:xfrm>
            <a:off x="482265" y="1047055"/>
            <a:ext cx="8933877" cy="928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a:solidFill>
                  <a:srgbClr val="0070C0"/>
                </a:solidFill>
                <a:latin typeface="+mn-lt"/>
              </a:rPr>
              <a:t>NIFA Funding Overview </a:t>
            </a:r>
            <a:endParaRPr lang="en-US" dirty="0">
              <a:solidFill>
                <a:srgbClr val="0070C0"/>
              </a:solidFill>
              <a:latin typeface="+mn-lt"/>
            </a:endParaRPr>
          </a:p>
        </p:txBody>
      </p:sp>
      <p:grpSp>
        <p:nvGrpSpPr>
          <p:cNvPr id="5" name="Group 4">
            <a:extLst>
              <a:ext uri="{FF2B5EF4-FFF2-40B4-BE49-F238E27FC236}">
                <a16:creationId xmlns:a16="http://schemas.microsoft.com/office/drawing/2014/main" id="{7AA2B620-1D89-C5FC-03F1-8D386404DD3F}"/>
              </a:ext>
            </a:extLst>
          </p:cNvPr>
          <p:cNvGrpSpPr/>
          <p:nvPr/>
        </p:nvGrpSpPr>
        <p:grpSpPr>
          <a:xfrm>
            <a:off x="761998" y="2086515"/>
            <a:ext cx="10809851" cy="3951515"/>
            <a:chOff x="761998" y="2116995"/>
            <a:chExt cx="10809851" cy="3951515"/>
          </a:xfrm>
        </p:grpSpPr>
        <p:sp>
          <p:nvSpPr>
            <p:cNvPr id="6" name="Rectangle 5">
              <a:extLst>
                <a:ext uri="{FF2B5EF4-FFF2-40B4-BE49-F238E27FC236}">
                  <a16:creationId xmlns:a16="http://schemas.microsoft.com/office/drawing/2014/main" id="{6F5E6408-4B3D-8AFF-2FDC-16A040A302CC}"/>
                </a:ext>
              </a:extLst>
            </p:cNvPr>
            <p:cNvSpPr/>
            <p:nvPr/>
          </p:nvSpPr>
          <p:spPr>
            <a:xfrm>
              <a:off x="1524000" y="2452624"/>
              <a:ext cx="3810000" cy="558800"/>
            </a:xfrm>
            <a:prstGeom prst="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FISCAL YEAR 2022:</a:t>
              </a:r>
              <a:endParaRPr lang="en-US" sz="3200" b="1" spc="100" dirty="0"/>
            </a:p>
          </p:txBody>
        </p:sp>
        <p:sp>
          <p:nvSpPr>
            <p:cNvPr id="7" name="TextBox 6">
              <a:extLst>
                <a:ext uri="{FF2B5EF4-FFF2-40B4-BE49-F238E27FC236}">
                  <a16:creationId xmlns:a16="http://schemas.microsoft.com/office/drawing/2014/main" id="{5280AB8B-6729-6A5E-6B05-AF36C7E8E6DE}"/>
                </a:ext>
              </a:extLst>
            </p:cNvPr>
            <p:cNvSpPr txBox="1"/>
            <p:nvPr/>
          </p:nvSpPr>
          <p:spPr>
            <a:xfrm>
              <a:off x="1143000" y="3062983"/>
              <a:ext cx="4572000" cy="1261884"/>
            </a:xfrm>
            <a:prstGeom prst="rect">
              <a:avLst/>
            </a:prstGeom>
            <a:noFill/>
          </p:spPr>
          <p:txBody>
            <a:bodyPr wrap="square">
              <a:spAutoFit/>
            </a:bodyPr>
            <a:lstStyle/>
            <a:p>
              <a:pPr marL="0" indent="0" algn="ctr">
                <a:spcBef>
                  <a:spcPts val="1200"/>
                </a:spcBef>
                <a:spcAft>
                  <a:spcPts val="1200"/>
                </a:spcAft>
                <a:buNone/>
              </a:pPr>
              <a:r>
                <a:rPr lang="en-US" sz="2800" dirty="0"/>
                <a:t>More than 2,500 grants</a:t>
              </a:r>
            </a:p>
            <a:p>
              <a:pPr marL="0" indent="0" algn="ctr">
                <a:spcBef>
                  <a:spcPts val="1200"/>
                </a:spcBef>
                <a:spcAft>
                  <a:spcPts val="1200"/>
                </a:spcAft>
                <a:buNone/>
              </a:pPr>
              <a:r>
                <a:rPr lang="en-US" sz="2800" dirty="0"/>
                <a:t>Approximately 70 programs </a:t>
              </a:r>
            </a:p>
          </p:txBody>
        </p:sp>
        <p:sp>
          <p:nvSpPr>
            <p:cNvPr id="8" name="Rectangle 7">
              <a:extLst>
                <a:ext uri="{FF2B5EF4-FFF2-40B4-BE49-F238E27FC236}">
                  <a16:creationId xmlns:a16="http://schemas.microsoft.com/office/drawing/2014/main" id="{C5F38B88-D705-B6C4-B5F7-12C19401D6F3}"/>
                </a:ext>
              </a:extLst>
            </p:cNvPr>
            <p:cNvSpPr/>
            <p:nvPr/>
          </p:nvSpPr>
          <p:spPr>
            <a:xfrm>
              <a:off x="762000" y="4659633"/>
              <a:ext cx="5334000" cy="5588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TOTAL FUNDING AMOUNT:</a:t>
              </a:r>
              <a:endParaRPr lang="en-US" sz="3200" b="1" spc="100" dirty="0"/>
            </a:p>
          </p:txBody>
        </p:sp>
        <p:sp>
          <p:nvSpPr>
            <p:cNvPr id="9" name="TextBox 8">
              <a:extLst>
                <a:ext uri="{FF2B5EF4-FFF2-40B4-BE49-F238E27FC236}">
                  <a16:creationId xmlns:a16="http://schemas.microsoft.com/office/drawing/2014/main" id="{8994991A-0CD0-80E5-C28A-98C2C559081B}"/>
                </a:ext>
              </a:extLst>
            </p:cNvPr>
            <p:cNvSpPr txBox="1"/>
            <p:nvPr/>
          </p:nvSpPr>
          <p:spPr>
            <a:xfrm>
              <a:off x="761998" y="5233416"/>
              <a:ext cx="5334001" cy="523220"/>
            </a:xfrm>
            <a:prstGeom prst="rect">
              <a:avLst/>
            </a:prstGeom>
            <a:noFill/>
          </p:spPr>
          <p:txBody>
            <a:bodyPr wrap="square">
              <a:spAutoFit/>
            </a:bodyPr>
            <a:lstStyle/>
            <a:p>
              <a:pPr marL="0" indent="0" algn="ctr">
                <a:spcBef>
                  <a:spcPts val="1200"/>
                </a:spcBef>
                <a:spcAft>
                  <a:spcPts val="1200"/>
                </a:spcAft>
                <a:buNone/>
              </a:pPr>
              <a:r>
                <a:rPr lang="en-US" sz="2800" dirty="0"/>
                <a:t>$2.2 billion</a:t>
              </a:r>
            </a:p>
          </p:txBody>
        </p:sp>
        <p:graphicFrame>
          <p:nvGraphicFramePr>
            <p:cNvPr id="10" name="Chart 9" descr="NIFA Program Types: 47% competitive, 44% capacity, and 9% noncompetitive awards and agreements">
              <a:extLst>
                <a:ext uri="{FF2B5EF4-FFF2-40B4-BE49-F238E27FC236}">
                  <a16:creationId xmlns:a16="http://schemas.microsoft.com/office/drawing/2014/main" id="{BEC5706F-CD7C-3F5B-072F-07573C632B7B}"/>
                </a:ext>
              </a:extLst>
            </p:cNvPr>
            <p:cNvGraphicFramePr/>
            <p:nvPr/>
          </p:nvGraphicFramePr>
          <p:xfrm>
            <a:off x="6027392" y="2116995"/>
            <a:ext cx="5544457" cy="3951515"/>
          </p:xfrm>
          <a:graphic>
            <a:graphicData uri="http://schemas.openxmlformats.org/drawingml/2006/chart">
              <c:chart xmlns:c="http://schemas.openxmlformats.org/drawingml/2006/chart" xmlns:r="http://schemas.openxmlformats.org/officeDocument/2006/relationships" r:id="rId3"/>
            </a:graphicData>
          </a:graphic>
        </p:graphicFrame>
      </p:grpSp>
      <p:sp>
        <p:nvSpPr>
          <p:cNvPr id="11" name="Rectangle 10">
            <a:extLst>
              <a:ext uri="{FF2B5EF4-FFF2-40B4-BE49-F238E27FC236}">
                <a16:creationId xmlns:a16="http://schemas.microsoft.com/office/drawing/2014/main" id="{238C03E4-DAE3-B821-245E-9E5DCE09B36F}"/>
              </a:ext>
            </a:extLst>
          </p:cNvPr>
          <p:cNvSpPr/>
          <p:nvPr/>
        </p:nvSpPr>
        <p:spPr>
          <a:xfrm>
            <a:off x="620151" y="5825991"/>
            <a:ext cx="9171579" cy="964843"/>
          </a:xfrm>
          <a:prstGeom prst="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FISCAL YEAR 2023 TOTAL FUNDING: $1.9 B</a:t>
            </a:r>
            <a:endParaRPr lang="en-US" sz="3200" b="1" spc="100" dirty="0"/>
          </a:p>
        </p:txBody>
      </p:sp>
    </p:spTree>
    <p:extLst>
      <p:ext uri="{BB962C8B-B14F-4D97-AF65-F5344CB8AC3E}">
        <p14:creationId xmlns:p14="http://schemas.microsoft.com/office/powerpoint/2010/main" val="224781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1043640" y="1130479"/>
            <a:ext cx="8040489" cy="699731"/>
          </a:xfrm>
          <a:prstGeom prst="rect">
            <a:avLst/>
          </a:prstGeom>
          <a:noFill/>
          <a:ln>
            <a:noFill/>
            <a:prstDash/>
          </a:ln>
          <a:effectLst/>
        </p:spPr>
        <p:txBody>
          <a:bodyPr rot="0" spcFirstLastPara="0" vertOverflow="overflow" horzOverflow="overflow" vert="horz" wrap="square" lIns="82296" tIns="41148" rIns="82296" bIns="41148"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2960">
              <a:defRPr/>
            </a:pPr>
            <a:r>
              <a:rPr lang="en-US" b="1" dirty="0">
                <a:solidFill>
                  <a:srgbClr val="C00000"/>
                </a:solidFill>
                <a:latin typeface="Source Sans Pro" panose="020B0503030403020204" pitchFamily="34" charset="0"/>
                <a:ea typeface="Source Sans Pro" panose="020B0503030403020204" pitchFamily="34" charset="0"/>
              </a:rPr>
              <a:t>NIFA Funding Overview</a:t>
            </a:r>
            <a:endParaRPr lang="en-US" sz="3960" dirty="0">
              <a:solidFill>
                <a:srgbClr val="C00000"/>
              </a:solidFill>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AB39D3AF-D496-EA98-7FD8-5A431C067366}"/>
              </a:ext>
            </a:extLst>
          </p:cNvPr>
          <p:cNvSpPr txBox="1"/>
          <p:nvPr/>
        </p:nvSpPr>
        <p:spPr>
          <a:xfrm>
            <a:off x="1195627" y="3001798"/>
            <a:ext cx="5907128" cy="3189719"/>
          </a:xfrm>
          <a:prstGeom prst="rect">
            <a:avLst/>
          </a:prstGeom>
          <a:noFill/>
        </p:spPr>
        <p:txBody>
          <a:bodyPr wrap="square" rtlCol="0">
            <a:spAutoFit/>
          </a:bodyPr>
          <a:lstStyle/>
          <a:p>
            <a:pPr>
              <a:lnSpc>
                <a:spcPct val="107000"/>
              </a:lnSpc>
            </a:pPr>
            <a:r>
              <a:rPr lang="en-US" sz="2160" b="1" dirty="0">
                <a:latin typeface="Source Sans Pro" panose="020B0503030403020204" pitchFamily="34" charset="0"/>
                <a:ea typeface="Source Sans Pro" panose="020B0503030403020204" pitchFamily="34" charset="0"/>
                <a:cs typeface="Times New Roman" panose="02020603050405020304" pitchFamily="18" charset="0"/>
              </a:rPr>
              <a:t>Research and Education</a:t>
            </a:r>
          </a:p>
          <a:p>
            <a:pPr marL="257175"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AFRI</a:t>
            </a:r>
            <a:r>
              <a:rPr lang="en-US" dirty="0">
                <a:latin typeface="Source Sans Pro" panose="020B0503030403020204" pitchFamily="34" charset="0"/>
                <a:ea typeface="Source Sans Pro" panose="020B0503030403020204" pitchFamily="34" charset="0"/>
                <a:cs typeface="Times New Roman" panose="02020603050405020304" pitchFamily="18" charset="0"/>
              </a:rPr>
              <a:t> — $455 million, $10 million increase</a:t>
            </a:r>
          </a:p>
          <a:p>
            <a:pPr marL="257175"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SARE</a:t>
            </a:r>
            <a:r>
              <a:rPr lang="en-US" dirty="0">
                <a:latin typeface="Source Sans Pro" panose="020B0503030403020204" pitchFamily="34" charset="0"/>
                <a:ea typeface="Source Sans Pro" panose="020B0503030403020204" pitchFamily="34" charset="0"/>
                <a:cs typeface="Times New Roman" panose="02020603050405020304" pitchFamily="18" charset="0"/>
              </a:rPr>
              <a:t> — $50 million, $5 million increase</a:t>
            </a:r>
          </a:p>
          <a:p>
            <a:pPr marL="257175" indent="-257175">
              <a:lnSpc>
                <a:spcPct val="107000"/>
              </a:lnSpc>
              <a:spcAft>
                <a:spcPts val="540"/>
              </a:spcAft>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Times New Roman" panose="02020603050405020304" pitchFamily="18" charset="0"/>
              </a:rPr>
              <a:t>Capacity</a:t>
            </a:r>
          </a:p>
          <a:p>
            <a:pPr marL="617220" lvl="1" indent="-205740">
              <a:lnSpc>
                <a:spcPct val="107000"/>
              </a:lnSpc>
              <a:spcAft>
                <a:spcPts val="540"/>
              </a:spcAft>
              <a:buFont typeface="Wingdings" pitchFamily="2" charset="2"/>
              <a:buChar char=""/>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Hatch:</a:t>
            </a:r>
            <a:r>
              <a:rPr lang="en-US" dirty="0">
                <a:latin typeface="Source Sans Pro" panose="020B0503030403020204" pitchFamily="34" charset="0"/>
                <a:ea typeface="Source Sans Pro" panose="020B0503030403020204" pitchFamily="34" charset="0"/>
                <a:cs typeface="Times New Roman" panose="02020603050405020304" pitchFamily="18" charset="0"/>
              </a:rPr>
              <a:t> $265 million, $5 million increase</a:t>
            </a:r>
          </a:p>
          <a:p>
            <a:pPr marL="617220" lvl="1" indent="-205740">
              <a:lnSpc>
                <a:spcPct val="107000"/>
              </a:lnSpc>
              <a:spcAft>
                <a:spcPts val="540"/>
              </a:spcAft>
              <a:buFont typeface="Wingdings" pitchFamily="2" charset="2"/>
              <a:buChar char=""/>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Evans-Allen:</a:t>
            </a:r>
            <a:r>
              <a:rPr lang="en-US" dirty="0">
                <a:latin typeface="Source Sans Pro" panose="020B0503030403020204" pitchFamily="34" charset="0"/>
                <a:ea typeface="Source Sans Pro" panose="020B0503030403020204" pitchFamily="34" charset="0"/>
                <a:cs typeface="Times New Roman" panose="02020603050405020304" pitchFamily="18" charset="0"/>
              </a:rPr>
              <a:t> $89 million, $9 million increase</a:t>
            </a:r>
          </a:p>
          <a:p>
            <a:pPr marL="617220" lvl="1" indent="-205740">
              <a:lnSpc>
                <a:spcPct val="107000"/>
              </a:lnSpc>
              <a:spcAft>
                <a:spcPts val="540"/>
              </a:spcAft>
              <a:buFont typeface="Wingdings" pitchFamily="2" charset="2"/>
              <a:buChar char=""/>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McIntire-Stennis:</a:t>
            </a:r>
            <a:r>
              <a:rPr lang="en-US" dirty="0">
                <a:latin typeface="Source Sans Pro" panose="020B0503030403020204" pitchFamily="34" charset="0"/>
                <a:ea typeface="Source Sans Pro" panose="020B0503030403020204" pitchFamily="34" charset="0"/>
                <a:cs typeface="Times New Roman" panose="02020603050405020304" pitchFamily="18" charset="0"/>
              </a:rPr>
              <a:t> $38 million, $2 million increase</a:t>
            </a:r>
          </a:p>
          <a:p>
            <a:pPr marL="617220" lvl="1" indent="-205740">
              <a:lnSpc>
                <a:spcPct val="107000"/>
              </a:lnSpc>
              <a:spcAft>
                <a:spcPts val="540"/>
              </a:spcAft>
              <a:buFont typeface="Wingdings" pitchFamily="2" charset="2"/>
              <a:buChar char=""/>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Education grants for MSIs:</a:t>
            </a:r>
            <a:r>
              <a:rPr lang="en-US" dirty="0">
                <a:latin typeface="Source Sans Pro" panose="020B0503030403020204" pitchFamily="34" charset="0"/>
                <a:ea typeface="Source Sans Pro" panose="020B0503030403020204" pitchFamily="34" charset="0"/>
                <a:cs typeface="Times New Roman" panose="02020603050405020304" pitchFamily="18" charset="0"/>
              </a:rPr>
              <a:t> $56 million overall, $4.5 million increase</a:t>
            </a:r>
          </a:p>
        </p:txBody>
      </p:sp>
      <p:sp>
        <p:nvSpPr>
          <p:cNvPr id="4" name="TextBox 3">
            <a:extLst>
              <a:ext uri="{FF2B5EF4-FFF2-40B4-BE49-F238E27FC236}">
                <a16:creationId xmlns:a16="http://schemas.microsoft.com/office/drawing/2014/main" id="{5AE4C65A-1AE5-3D10-53BD-CD5E5ACF6C25}"/>
              </a:ext>
            </a:extLst>
          </p:cNvPr>
          <p:cNvSpPr txBox="1"/>
          <p:nvPr/>
        </p:nvSpPr>
        <p:spPr>
          <a:xfrm>
            <a:off x="8349873" y="5734582"/>
            <a:ext cx="3013812" cy="318292"/>
          </a:xfrm>
          <a:prstGeom prst="rect">
            <a:avLst/>
          </a:prstGeom>
          <a:noFill/>
        </p:spPr>
        <p:txBody>
          <a:bodyPr wrap="square">
            <a:spAutoFit/>
          </a:bodyPr>
          <a:lstStyle/>
          <a:p>
            <a:pPr algn="r">
              <a:lnSpc>
                <a:spcPct val="107000"/>
              </a:lnSpc>
              <a:spcAft>
                <a:spcPts val="720"/>
              </a:spcAft>
            </a:pPr>
            <a:r>
              <a:rPr lang="en-US" sz="1440" i="1" dirty="0">
                <a:latin typeface="Source Sans Pro" panose="020B0503030403020204" pitchFamily="34" charset="0"/>
                <a:ea typeface="Source Sans Pro" panose="020B0503030403020204" pitchFamily="34" charset="0"/>
                <a:cs typeface="Times New Roman" panose="02020603050405020304" pitchFamily="18" charset="0"/>
              </a:rPr>
              <a:t>Comparisons against FY 2022 enacted</a:t>
            </a:r>
            <a:endParaRPr lang="en-US" sz="144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6F3940B-5527-68AE-462E-9F10888DC3B6}"/>
              </a:ext>
            </a:extLst>
          </p:cNvPr>
          <p:cNvSpPr txBox="1"/>
          <p:nvPr/>
        </p:nvSpPr>
        <p:spPr>
          <a:xfrm>
            <a:off x="1195627" y="1830210"/>
            <a:ext cx="9952734" cy="1110047"/>
          </a:xfrm>
          <a:prstGeom prst="rect">
            <a:avLst/>
          </a:prstGeom>
          <a:noFill/>
        </p:spPr>
        <p:txBody>
          <a:bodyPr wrap="square" rtlCol="0">
            <a:spAutoFit/>
          </a:bodyPr>
          <a:lstStyle/>
          <a:p>
            <a:pPr>
              <a:lnSpc>
                <a:spcPct val="107000"/>
              </a:lnSpc>
            </a:pPr>
            <a:r>
              <a:rPr lang="en-US" sz="2160" b="1" dirty="0">
                <a:latin typeface="Source Sans Pro" panose="020B0503030403020204" pitchFamily="34" charset="0"/>
                <a:ea typeface="Source Sans Pro" panose="020B0503030403020204" pitchFamily="34" charset="0"/>
                <a:cs typeface="Times New Roman" panose="02020603050405020304" pitchFamily="18" charset="0"/>
              </a:rPr>
              <a:t>Fiscal Year 2023 Appropriations Highlights</a:t>
            </a:r>
          </a:p>
          <a:p>
            <a:pPr marL="668655" lvl="1" indent="-257175">
              <a:lnSpc>
                <a:spcPct val="107000"/>
              </a:lnSpc>
              <a:spcAft>
                <a:spcPts val="1080"/>
              </a:spcAft>
              <a:buFont typeface="Courier New" panose="02070309020205020404" pitchFamily="49" charset="0"/>
              <a:buChar char="o"/>
            </a:pPr>
            <a:r>
              <a:rPr lang="en-US" sz="1620" b="1" dirty="0">
                <a:latin typeface="Source Sans Pro SemiBold" panose="020B0503030403020204" pitchFamily="34" charset="0"/>
                <a:ea typeface="Source Sans Pro SemiBold" panose="020B0503030403020204" pitchFamily="34" charset="0"/>
                <a:cs typeface="Times New Roman" panose="02020603050405020304" pitchFamily="18" charset="0"/>
              </a:rPr>
              <a:t>$1.71 billion</a:t>
            </a:r>
            <a:r>
              <a:rPr lang="en-US" sz="1620" dirty="0">
                <a:latin typeface="Source Sans Pro" panose="020B0503030403020204" pitchFamily="34" charset="0"/>
                <a:ea typeface="Source Sans Pro" panose="020B0503030403020204" pitchFamily="34" charset="0"/>
                <a:cs typeface="Times New Roman" panose="02020603050405020304" pitchFamily="18" charset="0"/>
              </a:rPr>
              <a:t> in discretionary funding, a 3% increase</a:t>
            </a:r>
          </a:p>
          <a:p>
            <a:pPr marL="668655" lvl="1" indent="-257175">
              <a:lnSpc>
                <a:spcPct val="107000"/>
              </a:lnSpc>
              <a:spcAft>
                <a:spcPts val="1080"/>
              </a:spcAft>
              <a:buFont typeface="Courier New" panose="02070309020205020404" pitchFamily="49" charset="0"/>
              <a:buChar char="o"/>
            </a:pPr>
            <a:r>
              <a:rPr lang="en-US" sz="1620" b="1" dirty="0">
                <a:latin typeface="Source Sans Pro SemiBold" panose="020B0503030403020204" pitchFamily="34" charset="0"/>
                <a:ea typeface="Source Sans Pro SemiBold" panose="020B0503030403020204" pitchFamily="34" charset="0"/>
                <a:cs typeface="Times New Roman" panose="02020603050405020304" pitchFamily="18" charset="0"/>
              </a:rPr>
              <a:t>$231.9 million</a:t>
            </a:r>
            <a:r>
              <a:rPr lang="en-US" sz="1620" dirty="0">
                <a:latin typeface="Source Sans Pro" panose="020B0503030403020204" pitchFamily="34" charset="0"/>
                <a:ea typeface="Source Sans Pro" panose="020B0503030403020204" pitchFamily="34" charset="0"/>
                <a:cs typeface="Times New Roman" panose="02020603050405020304" pitchFamily="18" charset="0"/>
              </a:rPr>
              <a:t> in mandatory funding, a 13% increase </a:t>
            </a: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5C10763-0A21-A4A3-D4F3-799F05D848C3}"/>
              </a:ext>
            </a:extLst>
          </p:cNvPr>
          <p:cNvSpPr txBox="1"/>
          <p:nvPr/>
        </p:nvSpPr>
        <p:spPr>
          <a:xfrm>
            <a:off x="7299352" y="3013030"/>
            <a:ext cx="3849008" cy="1980029"/>
          </a:xfrm>
          <a:prstGeom prst="rect">
            <a:avLst/>
          </a:prstGeom>
          <a:noFill/>
        </p:spPr>
        <p:txBody>
          <a:bodyPr wrap="square">
            <a:spAutoFit/>
          </a:bodyPr>
          <a:lstStyle/>
          <a:p>
            <a:pPr>
              <a:lnSpc>
                <a:spcPct val="107000"/>
              </a:lnSpc>
            </a:pPr>
            <a:r>
              <a:rPr lang="en-US" sz="2160" b="1" dirty="0">
                <a:latin typeface="Source Sans Pro" panose="020B0503030403020204" pitchFamily="34" charset="0"/>
                <a:ea typeface="Source Sans Pro" panose="020B0503030403020204" pitchFamily="34" charset="0"/>
                <a:cs typeface="Times New Roman" panose="02020603050405020304" pitchFamily="18" charset="0"/>
              </a:rPr>
              <a:t>Extension and Integrated</a:t>
            </a:r>
          </a:p>
          <a:p>
            <a:pPr marL="668655" lvl="1"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Smith-Lever 3(b)(c):</a:t>
            </a:r>
            <a:r>
              <a:rPr lang="en-US" dirty="0">
                <a:latin typeface="Source Sans Pro" panose="020B0503030403020204" pitchFamily="34" charset="0"/>
                <a:ea typeface="Source Sans Pro" panose="020B0503030403020204" pitchFamily="34" charset="0"/>
                <a:cs typeface="Times New Roman" panose="02020603050405020304" pitchFamily="18" charset="0"/>
              </a:rPr>
              <a:t> $325 million, $5 million increase</a:t>
            </a:r>
          </a:p>
          <a:p>
            <a:pPr marL="668655" lvl="1"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Extension Services at 1890s/1994s:</a:t>
            </a:r>
            <a:r>
              <a:rPr lang="en-US" dirty="0">
                <a:latin typeface="Source Sans Pro" panose="020B0503030403020204" pitchFamily="34" charset="0"/>
                <a:ea typeface="Source Sans Pro" panose="020B0503030403020204" pitchFamily="34" charset="0"/>
                <a:cs typeface="Times New Roman" panose="02020603050405020304" pitchFamily="18" charset="0"/>
              </a:rPr>
              <a:t> $83 million, $8.5 million increase</a:t>
            </a:r>
          </a:p>
        </p:txBody>
      </p:sp>
    </p:spTree>
    <p:extLst>
      <p:ext uri="{BB962C8B-B14F-4D97-AF65-F5344CB8AC3E}">
        <p14:creationId xmlns:p14="http://schemas.microsoft.com/office/powerpoint/2010/main" val="517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1F07B6-ABCB-4119-96E9-3321EB1F5B40}"/>
              </a:ext>
            </a:extLst>
          </p:cNvPr>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D7F24E-DE58-493E-87A9-8975CB1324FF}" type="slidenum">
              <a:rPr lang="en-US" smtClean="0"/>
              <a:pPr/>
              <a:t>16</a:t>
            </a:fld>
            <a:endParaRPr lang="en-US"/>
          </a:p>
        </p:txBody>
      </p:sp>
      <p:sp>
        <p:nvSpPr>
          <p:cNvPr id="4" name="Rectangle 3">
            <a:extLst>
              <a:ext uri="{FF2B5EF4-FFF2-40B4-BE49-F238E27FC236}">
                <a16:creationId xmlns:a16="http://schemas.microsoft.com/office/drawing/2014/main" id="{793DC490-73D9-40F7-B902-E1EFF45DBA20}"/>
              </a:ext>
            </a:extLst>
          </p:cNvPr>
          <p:cNvSpPr/>
          <p:nvPr/>
        </p:nvSpPr>
        <p:spPr>
          <a:xfrm>
            <a:off x="0" y="924822"/>
            <a:ext cx="12191999" cy="5933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80A20A85-F9E5-E098-C752-03227E06143A}"/>
              </a:ext>
              <a:ext uri="{C183D7F6-B498-43B3-948B-1728B52AA6E4}">
                <adec:decorative xmlns:adec="http://schemas.microsoft.com/office/drawing/2017/decorative" val="0"/>
              </a:ext>
            </a:extLst>
          </p:cNvPr>
          <p:cNvSpPr txBox="1">
            <a:spLocks/>
          </p:cNvSpPr>
          <p:nvPr/>
        </p:nvSpPr>
        <p:spPr>
          <a:xfrm>
            <a:off x="305155" y="924822"/>
            <a:ext cx="11048645" cy="7451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latin typeface="+mn-lt"/>
              </a:rPr>
              <a:t>Programs Supported by FY 2023 Legislation</a:t>
            </a:r>
          </a:p>
        </p:txBody>
      </p:sp>
      <p:sp>
        <p:nvSpPr>
          <p:cNvPr id="5" name="Content Placeholder 1">
            <a:extLst>
              <a:ext uri="{FF2B5EF4-FFF2-40B4-BE49-F238E27FC236}">
                <a16:creationId xmlns:a16="http://schemas.microsoft.com/office/drawing/2014/main" id="{405A957C-F6D7-C138-97C4-D4621C7CFC78}"/>
              </a:ext>
            </a:extLst>
          </p:cNvPr>
          <p:cNvSpPr txBox="1">
            <a:spLocks/>
          </p:cNvSpPr>
          <p:nvPr/>
        </p:nvSpPr>
        <p:spPr>
          <a:xfrm>
            <a:off x="0" y="1792225"/>
            <a:ext cx="12191999" cy="48097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200"/>
              </a:spcBef>
              <a:buNone/>
            </a:pPr>
            <a:r>
              <a:rPr lang="en-US" sz="2800" b="1" dirty="0"/>
              <a:t>AMERICAN RESCUE PLAN ACT</a:t>
            </a:r>
          </a:p>
          <a:p>
            <a:pPr lvl="2">
              <a:lnSpc>
                <a:spcPct val="107000"/>
              </a:lnSpc>
              <a:spcBef>
                <a:spcPts val="0"/>
              </a:spcBef>
            </a:pPr>
            <a:r>
              <a:rPr lang="en-US" dirty="0"/>
              <a:t>Ag Career Development at Minority-Serving Institutions (NEXTGEN) ($250M)</a:t>
            </a:r>
          </a:p>
          <a:p>
            <a:pPr lvl="2">
              <a:lnSpc>
                <a:spcPct val="107000"/>
              </a:lnSpc>
              <a:spcBef>
                <a:spcPts val="0"/>
              </a:spcBef>
            </a:pPr>
            <a:r>
              <a:rPr lang="en-US" dirty="0"/>
              <a:t>Technical Assistance to Underserved Producers ($100M+)</a:t>
            </a:r>
          </a:p>
          <a:p>
            <a:pPr lvl="2">
              <a:lnSpc>
                <a:spcPct val="107000"/>
              </a:lnSpc>
              <a:spcBef>
                <a:spcPts val="0"/>
              </a:spcBef>
            </a:pPr>
            <a:r>
              <a:rPr lang="en-US" dirty="0" err="1"/>
              <a:t>GusNIP</a:t>
            </a:r>
            <a:r>
              <a:rPr lang="en-US" dirty="0"/>
              <a:t>, Community Food Projects, WIC Workforce ($62M)</a:t>
            </a:r>
          </a:p>
          <a:p>
            <a:pPr lvl="2">
              <a:lnSpc>
                <a:spcPct val="107000"/>
              </a:lnSpc>
              <a:spcBef>
                <a:spcPts val="0"/>
              </a:spcBef>
            </a:pPr>
            <a:r>
              <a:rPr lang="en-US" dirty="0"/>
              <a:t>Meat and Poultry Processing Agriculture Workforce Training ($59M)</a:t>
            </a:r>
          </a:p>
          <a:p>
            <a:pPr lvl="3">
              <a:lnSpc>
                <a:spcPct val="107000"/>
              </a:lnSpc>
              <a:spcBef>
                <a:spcPts val="0"/>
              </a:spcBef>
            </a:pPr>
            <a:r>
              <a:rPr lang="en-US" dirty="0"/>
              <a:t>Extension Risk Management Education ($2.5M)</a:t>
            </a:r>
          </a:p>
          <a:p>
            <a:pPr lvl="3">
              <a:lnSpc>
                <a:spcPct val="107000"/>
              </a:lnSpc>
              <a:spcBef>
                <a:spcPts val="0"/>
              </a:spcBef>
            </a:pPr>
            <a:r>
              <a:rPr lang="en-US" dirty="0"/>
              <a:t>Sustainable Agriculture Research and Education ($2.5M)</a:t>
            </a:r>
          </a:p>
          <a:p>
            <a:pPr lvl="3">
              <a:lnSpc>
                <a:spcPct val="107000"/>
              </a:lnSpc>
              <a:spcBef>
                <a:spcPts val="0"/>
              </a:spcBef>
            </a:pPr>
            <a:r>
              <a:rPr lang="en-US" dirty="0"/>
              <a:t>Community Colleges ($20M)</a:t>
            </a:r>
          </a:p>
          <a:p>
            <a:pPr lvl="3">
              <a:lnSpc>
                <a:spcPct val="107000"/>
              </a:lnSpc>
              <a:spcBef>
                <a:spcPts val="0"/>
              </a:spcBef>
            </a:pPr>
            <a:r>
              <a:rPr lang="en-US" dirty="0"/>
              <a:t>Centers of Excellence at 1890 Land-grant Universities ($10M)</a:t>
            </a:r>
          </a:p>
          <a:p>
            <a:pPr marL="457200" lvl="1" indent="0">
              <a:spcBef>
                <a:spcPts val="2400"/>
              </a:spcBef>
              <a:buNone/>
            </a:pPr>
            <a:r>
              <a:rPr lang="en-US" sz="2800" b="1" dirty="0"/>
              <a:t>BIPARTISAN INFRASTRUCTURE LAW</a:t>
            </a:r>
          </a:p>
          <a:p>
            <a:pPr lvl="2">
              <a:spcBef>
                <a:spcPts val="0"/>
              </a:spcBef>
            </a:pPr>
            <a:r>
              <a:rPr lang="en-US" dirty="0"/>
              <a:t>Bioproduct Pilot Program ($10M)</a:t>
            </a:r>
          </a:p>
          <a:p>
            <a:pPr marL="457200" lvl="1" indent="0">
              <a:spcBef>
                <a:spcPts val="2400"/>
              </a:spcBef>
              <a:buNone/>
            </a:pPr>
            <a:r>
              <a:rPr lang="en-US" sz="2800" b="1" dirty="0"/>
              <a:t>FY23 CONSOLIDATED APPROPRIATIONS ACT</a:t>
            </a:r>
          </a:p>
          <a:p>
            <a:pPr lvl="2">
              <a:lnSpc>
                <a:spcPct val="110000"/>
              </a:lnSpc>
              <a:spcBef>
                <a:spcPts val="0"/>
              </a:spcBef>
              <a:spcAft>
                <a:spcPts val="1200"/>
              </a:spcAft>
            </a:pPr>
            <a:r>
              <a:rPr lang="en-US" dirty="0"/>
              <a:t>Institutes for Rural Partnerships ($28M; University of Vermont, University of Wisconsin, Auburn University)</a:t>
            </a:r>
          </a:p>
        </p:txBody>
      </p:sp>
      <p:cxnSp>
        <p:nvCxnSpPr>
          <p:cNvPr id="6" name="Straight Connector 5">
            <a:extLst>
              <a:ext uri="{FF2B5EF4-FFF2-40B4-BE49-F238E27FC236}">
                <a16:creationId xmlns:a16="http://schemas.microsoft.com/office/drawing/2014/main" id="{BF75A48A-890E-30BF-2134-404682139659}"/>
              </a:ext>
            </a:extLst>
          </p:cNvPr>
          <p:cNvCxnSpPr>
            <a:cxnSpLocks/>
          </p:cNvCxnSpPr>
          <p:nvPr/>
        </p:nvCxnSpPr>
        <p:spPr>
          <a:xfrm>
            <a:off x="297869" y="1674789"/>
            <a:ext cx="753133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275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1043640" y="1285251"/>
            <a:ext cx="8040489" cy="873531"/>
          </a:xfrm>
          <a:prstGeom prst="rect">
            <a:avLst/>
          </a:prstGeom>
          <a:noFill/>
          <a:ln>
            <a:noFill/>
            <a:prstDash/>
          </a:ln>
          <a:effectLst/>
        </p:spPr>
        <p:txBody>
          <a:bodyPr rot="0" spcFirstLastPara="0" vertOverflow="overflow" horzOverflow="overflow" vert="horz" wrap="square" lIns="82296" tIns="41148" rIns="82296" bIns="41148"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2960">
              <a:defRPr/>
            </a:pPr>
            <a:r>
              <a:rPr lang="en-US" b="1" dirty="0">
                <a:solidFill>
                  <a:srgbClr val="C00000"/>
                </a:solidFill>
                <a:latin typeface="Source Sans Pro" panose="020B0503030403020204" pitchFamily="34" charset="0"/>
                <a:ea typeface="Source Sans Pro" panose="020B0503030403020204" pitchFamily="34" charset="0"/>
              </a:rPr>
              <a:t>NIFA Funding Overview </a:t>
            </a:r>
            <a:endParaRPr lang="en-US" sz="3960" dirty="0">
              <a:solidFill>
                <a:srgbClr val="C00000"/>
              </a:solidFill>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AB39D3AF-D496-EA98-7FD8-5A431C067366}"/>
              </a:ext>
            </a:extLst>
          </p:cNvPr>
          <p:cNvSpPr txBox="1"/>
          <p:nvPr/>
        </p:nvSpPr>
        <p:spPr>
          <a:xfrm>
            <a:off x="1043640" y="2158780"/>
            <a:ext cx="9768177" cy="3965188"/>
          </a:xfrm>
          <a:prstGeom prst="rect">
            <a:avLst/>
          </a:prstGeom>
          <a:noFill/>
        </p:spPr>
        <p:txBody>
          <a:bodyPr wrap="square" rtlCol="0">
            <a:spAutoFit/>
          </a:bodyPr>
          <a:lstStyle/>
          <a:p>
            <a:pPr>
              <a:lnSpc>
                <a:spcPct val="107000"/>
              </a:lnSpc>
            </a:pPr>
            <a:r>
              <a:rPr lang="en-US" sz="2160" b="1" dirty="0">
                <a:latin typeface="Source Sans Pro" panose="020B0503030403020204" pitchFamily="34" charset="0"/>
                <a:ea typeface="Source Sans Pro" panose="020B0503030403020204" pitchFamily="34" charset="0"/>
                <a:cs typeface="Times New Roman" panose="02020603050405020304" pitchFamily="18" charset="0"/>
              </a:rPr>
              <a:t>Fiscal Year 2024 President’s Budget Proposal</a:t>
            </a:r>
          </a:p>
          <a:p>
            <a:pPr marL="668655" lvl="1" indent="-257175">
              <a:lnSpc>
                <a:spcPct val="107000"/>
              </a:lnSpc>
              <a:spcAft>
                <a:spcPts val="540"/>
              </a:spcAft>
              <a:buFont typeface="Courier New" panose="02070309020205020404" pitchFamily="49" charset="0"/>
              <a:buChar char="o"/>
            </a:pPr>
            <a:r>
              <a:rPr lang="en-US" sz="2160" dirty="0">
                <a:latin typeface="Source Sans Pro" panose="020B0503030403020204" pitchFamily="34" charset="0"/>
                <a:ea typeface="Source Sans Pro" panose="020B0503030403020204" pitchFamily="34" charset="0"/>
                <a:cs typeface="Times New Roman" panose="02020603050405020304" pitchFamily="18" charset="0"/>
              </a:rPr>
              <a:t>$1.868 billion: for NIFA discretionary programs, a 9% proposed increase</a:t>
            </a:r>
          </a:p>
          <a:p>
            <a:pPr marL="668655" lvl="1" indent="-257175">
              <a:lnSpc>
                <a:spcPct val="107000"/>
              </a:lnSpc>
              <a:spcAft>
                <a:spcPts val="540"/>
              </a:spcAft>
              <a:buFont typeface="Courier New" panose="02070309020205020404" pitchFamily="49" charset="0"/>
              <a:buChar char="o"/>
            </a:pPr>
            <a:r>
              <a:rPr lang="en-US" sz="2160" dirty="0">
                <a:latin typeface="Source Sans Pro" panose="020B0503030403020204" pitchFamily="34" charset="0"/>
                <a:ea typeface="Source Sans Pro" panose="020B0503030403020204" pitchFamily="34" charset="0"/>
                <a:cs typeface="Times New Roman" panose="02020603050405020304" pitchFamily="18" charset="0"/>
              </a:rPr>
              <a:t>$892 million: for NIFA capacity programs, about a 3.5% proposed increase</a:t>
            </a: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07000"/>
              </a:lnSpc>
            </a:pPr>
            <a:r>
              <a:rPr lang="en-US" b="1" dirty="0">
                <a:latin typeface="Source Sans Pro" panose="020B0503030403020204" pitchFamily="34" charset="0"/>
                <a:ea typeface="Source Sans Pro" panose="020B0503030403020204" pitchFamily="34" charset="0"/>
                <a:cs typeface="Times New Roman" panose="02020603050405020304" pitchFamily="18" charset="0"/>
              </a:rPr>
              <a:t>Program-Specific Funding</a:t>
            </a:r>
          </a:p>
          <a:p>
            <a:pPr marL="668655" lvl="1"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AFRI:</a:t>
            </a:r>
            <a:r>
              <a:rPr lang="en-US" dirty="0">
                <a:latin typeface="Source Sans Pro" panose="020B0503030403020204" pitchFamily="34" charset="0"/>
                <a:ea typeface="Source Sans Pro" panose="020B0503030403020204" pitchFamily="34" charset="0"/>
                <a:cs typeface="Times New Roman" panose="02020603050405020304" pitchFamily="18" charset="0"/>
              </a:rPr>
              <a:t> $550 million, a 21% proposed increase</a:t>
            </a:r>
          </a:p>
          <a:p>
            <a:pPr marL="1028700" lvl="2" indent="-205740">
              <a:lnSpc>
                <a:spcPct val="107000"/>
              </a:lnSpc>
              <a:spcAft>
                <a:spcPts val="540"/>
              </a:spcAft>
              <a:buFont typeface="Wingdings" pitchFamily="2" charset="2"/>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$20 million for Cancer Moonshot</a:t>
            </a:r>
          </a:p>
          <a:p>
            <a:pPr marL="1028700" lvl="2" indent="-205740">
              <a:lnSpc>
                <a:spcPct val="107000"/>
              </a:lnSpc>
              <a:spcAft>
                <a:spcPts val="540"/>
              </a:spcAft>
              <a:buFont typeface="Wingdings" pitchFamily="2" charset="2"/>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Increased investment for education and workforce development</a:t>
            </a:r>
          </a:p>
          <a:p>
            <a:pPr marL="668655" lvl="1"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SARE:</a:t>
            </a:r>
            <a:r>
              <a:rPr lang="en-US" dirty="0">
                <a:latin typeface="Source Sans Pro" panose="020B0503030403020204" pitchFamily="34" charset="0"/>
                <a:ea typeface="Source Sans Pro" panose="020B0503030403020204" pitchFamily="34" charset="0"/>
                <a:cs typeface="Times New Roman" panose="02020603050405020304" pitchFamily="18" charset="0"/>
              </a:rPr>
              <a:t> $60 million, a 20% proposed increase</a:t>
            </a:r>
          </a:p>
          <a:p>
            <a:pPr marL="668655" lvl="1" indent="-257175">
              <a:lnSpc>
                <a:spcPct val="107000"/>
              </a:lnSpc>
              <a:spcAft>
                <a:spcPts val="540"/>
              </a:spcAft>
              <a:buFont typeface="Courier New" panose="02070309020205020404" pitchFamily="49" charset="0"/>
              <a:buChar char="o"/>
            </a:pPr>
            <a:r>
              <a:rPr lang="en-US" b="1" dirty="0">
                <a:latin typeface="Source Sans Pro SemiBold" panose="020B0503030403020204" pitchFamily="34" charset="0"/>
                <a:ea typeface="Source Sans Pro SemiBold" panose="020B0503030403020204" pitchFamily="34" charset="0"/>
                <a:cs typeface="Times New Roman" panose="02020603050405020304" pitchFamily="18" charset="0"/>
              </a:rPr>
              <a:t>IR-4:</a:t>
            </a:r>
            <a:r>
              <a:rPr lang="en-US" dirty="0">
                <a:latin typeface="Source Sans Pro" panose="020B0503030403020204" pitchFamily="34" charset="0"/>
                <a:ea typeface="Source Sans Pro" panose="020B0503030403020204" pitchFamily="34" charset="0"/>
                <a:cs typeface="Times New Roman" panose="02020603050405020304" pitchFamily="18" charset="0"/>
              </a:rPr>
              <a:t> $2 million proposed increase for Minor Crop Pest Management</a:t>
            </a:r>
          </a:p>
          <a:p>
            <a:pPr marL="668655" lvl="1" indent="-257175">
              <a:lnSpc>
                <a:spcPct val="107000"/>
              </a:lnSpc>
              <a:buFont typeface="Courier New" panose="02070309020205020404" pitchFamily="49" charset="0"/>
              <a:buChar char="o"/>
            </a:pPr>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a:p>
            <a:pPr marL="308610" indent="-308610">
              <a:lnSpc>
                <a:spcPct val="107000"/>
              </a:lnSpc>
              <a:spcAft>
                <a:spcPts val="720"/>
              </a:spcAft>
              <a:buFont typeface="Symbol" pitchFamily="2" charset="2"/>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Budget submitted in Spring 2023</a:t>
            </a:r>
            <a:endParaRPr lang="en-US" sz="324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1430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914400" y="2138766"/>
            <a:ext cx="10795334" cy="3508408"/>
          </a:xfrm>
        </p:spPr>
        <p:txBody>
          <a:bodyPr numCol="1" spcCol="457200">
            <a:normAutofit/>
          </a:bodyPr>
          <a:lstStyle/>
          <a:p>
            <a:pPr lvl="1"/>
            <a:r>
              <a:rPr lang="en-US" sz="2800" dirty="0"/>
              <a:t>Fully staffed NIFA workforce</a:t>
            </a:r>
          </a:p>
          <a:p>
            <a:pPr lvl="1"/>
            <a:r>
              <a:rPr lang="en-US" sz="2800" dirty="0"/>
              <a:t>Improving NIFA processes</a:t>
            </a:r>
          </a:p>
          <a:p>
            <a:pPr lvl="1"/>
            <a:r>
              <a:rPr lang="en-US" sz="2800" dirty="0"/>
              <a:t>Increasing customer service</a:t>
            </a:r>
          </a:p>
          <a:p>
            <a:pPr lvl="1"/>
            <a:r>
              <a:rPr lang="en-US" sz="2800" dirty="0"/>
              <a:t>New NIFA website launched</a:t>
            </a:r>
          </a:p>
          <a:p>
            <a:pPr lvl="1"/>
            <a:r>
              <a:rPr lang="en-US" sz="2800" dirty="0"/>
              <a:t>Re-engineering RFAs</a:t>
            </a:r>
          </a:p>
          <a:p>
            <a:pPr lvl="1"/>
            <a:r>
              <a:rPr lang="en-US" sz="2800" dirty="0"/>
              <a:t>Grants management system</a:t>
            </a:r>
          </a:p>
          <a:p>
            <a:pPr lvl="1"/>
            <a:r>
              <a:rPr lang="en-US" sz="2800" dirty="0"/>
              <a:t>NIFA Reporting System </a:t>
            </a:r>
          </a:p>
          <a:p>
            <a:pPr lvl="1"/>
            <a:endParaRPr lang="en-US" sz="2800" dirty="0"/>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1047054"/>
            <a:ext cx="1112358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C05D28"/>
                </a:solidFill>
              </a:rPr>
              <a:t>Realizing NIFA’s Potential</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79885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33BC3-26A2-4482-8314-798C81C636D2}"/>
              </a:ext>
            </a:extLst>
          </p:cNvPr>
          <p:cNvSpPr>
            <a:spLocks noGrp="1"/>
          </p:cNvSpPr>
          <p:nvPr>
            <p:ph idx="1"/>
          </p:nvPr>
        </p:nvSpPr>
        <p:spPr>
          <a:xfrm>
            <a:off x="1617606" y="2810963"/>
            <a:ext cx="10134600" cy="1338813"/>
          </a:xfrm>
        </p:spPr>
        <p:txBody>
          <a:bodyPr>
            <a:normAutofit/>
          </a:bodyPr>
          <a:lstStyle/>
          <a:p>
            <a:pPr marL="0" indent="0">
              <a:buNone/>
            </a:pPr>
            <a:r>
              <a:rPr lang="en-US" sz="4400" b="1">
                <a:solidFill>
                  <a:srgbClr val="C00000"/>
                </a:solidFill>
              </a:rPr>
              <a:t>Competitive Funding Opportunities</a:t>
            </a:r>
          </a:p>
        </p:txBody>
      </p:sp>
      <p:sp>
        <p:nvSpPr>
          <p:cNvPr id="3" name="Slide Number Placeholder 2">
            <a:extLst>
              <a:ext uri="{FF2B5EF4-FFF2-40B4-BE49-F238E27FC236}">
                <a16:creationId xmlns:a16="http://schemas.microsoft.com/office/drawing/2014/main" id="{90F56E80-038C-4BF8-8FF3-A680D19AFF6E}"/>
              </a:ext>
            </a:extLst>
          </p:cNvPr>
          <p:cNvSpPr>
            <a:spLocks noGrp="1"/>
          </p:cNvSpPr>
          <p:nvPr>
            <p:ph type="sldNum" sz="quarter" idx="12"/>
          </p:nvPr>
        </p:nvSpPr>
        <p:spPr/>
        <p:txBody>
          <a:bodyPr/>
          <a:lstStyle/>
          <a:p>
            <a:fld id="{2BD7F24E-DE58-493E-87A9-8975CB1324FF}" type="slidenum">
              <a:rPr lang="en-US" smtClean="0"/>
              <a:t>19</a:t>
            </a:fld>
            <a:endParaRPr lang="en-US"/>
          </a:p>
        </p:txBody>
      </p:sp>
    </p:spTree>
    <p:extLst>
      <p:ext uri="{BB962C8B-B14F-4D97-AF65-F5344CB8AC3E}">
        <p14:creationId xmlns:p14="http://schemas.microsoft.com/office/powerpoint/2010/main" val="35694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A37DAA-E1DF-45B0-A3AB-F0E25484C5AF}"/>
              </a:ext>
            </a:extLst>
          </p:cNvPr>
          <p:cNvSpPr>
            <a:spLocks noGrp="1"/>
          </p:cNvSpPr>
          <p:nvPr>
            <p:ph idx="1"/>
          </p:nvPr>
        </p:nvSpPr>
        <p:spPr>
          <a:xfrm>
            <a:off x="418641" y="2138766"/>
            <a:ext cx="11336357" cy="4213396"/>
          </a:xfrm>
        </p:spPr>
        <p:txBody>
          <a:bodyPr>
            <a:normAutofit fontScale="47500" lnSpcReduction="20000"/>
          </a:bodyPr>
          <a:lstStyle/>
          <a:p>
            <a:pPr marL="0" indent="0" algn="ctr">
              <a:buNone/>
            </a:pPr>
            <a:r>
              <a:rPr lang="en-US" sz="3000">
                <a:hlinkClick r:id="rId3"/>
              </a:rPr>
              <a:t>https://www.usda.gov/non-discrimination-statement</a:t>
            </a:r>
            <a:endParaRPr lang="en-US" sz="3000"/>
          </a:p>
          <a:p>
            <a:pPr>
              <a:lnSpc>
                <a:spcPct val="120000"/>
              </a:lnSpc>
              <a:spcBef>
                <a:spcPts val="1200"/>
              </a:spcBef>
            </a:pPr>
            <a:r>
              <a:rPr lang="en-US" sz="300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pPr>
              <a:lnSpc>
                <a:spcPct val="120000"/>
              </a:lnSpc>
              <a:spcBef>
                <a:spcPts val="1200"/>
              </a:spcBef>
            </a:pPr>
            <a:r>
              <a:rPr lang="en-US" sz="300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pPr>
              <a:lnSpc>
                <a:spcPct val="120000"/>
              </a:lnSpc>
              <a:spcBef>
                <a:spcPts val="1200"/>
              </a:spcBef>
            </a:pPr>
            <a:r>
              <a:rPr lang="en-US" sz="300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program.intake@usda.gov. </a:t>
            </a:r>
          </a:p>
          <a:p>
            <a:pPr>
              <a:lnSpc>
                <a:spcPct val="120000"/>
              </a:lnSpc>
              <a:spcBef>
                <a:spcPts val="1200"/>
              </a:spcBef>
            </a:pPr>
            <a:r>
              <a:rPr lang="en-US" sz="3000"/>
              <a:t>USDA is an equal opportunity provider, employer and lender.</a:t>
            </a:r>
          </a:p>
          <a:p>
            <a:endParaRPr lang="en-US"/>
          </a:p>
        </p:txBody>
      </p:sp>
      <p:sp>
        <p:nvSpPr>
          <p:cNvPr id="3" name="Title 3">
            <a:extLst>
              <a:ext uri="{FF2B5EF4-FFF2-40B4-BE49-F238E27FC236}">
                <a16:creationId xmlns:a16="http://schemas.microsoft.com/office/drawing/2014/main" id="{0FADDBDF-828C-473A-8C13-46C8096F7BFC}"/>
              </a:ext>
            </a:extLst>
          </p:cNvPr>
          <p:cNvSpPr txBox="1">
            <a:spLocks noGrp="1"/>
          </p:cNvSpPr>
          <p:nvPr>
            <p:ph type="title" idx="4294967295"/>
          </p:nvPr>
        </p:nvSpPr>
        <p:spPr>
          <a:xfrm>
            <a:off x="590965" y="956224"/>
            <a:ext cx="86673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a:t>Non-Discrimination Statement</a:t>
            </a:r>
          </a:p>
        </p:txBody>
      </p:sp>
    </p:spTree>
    <p:extLst>
      <p:ext uri="{BB962C8B-B14F-4D97-AF65-F5344CB8AC3E}">
        <p14:creationId xmlns:p14="http://schemas.microsoft.com/office/powerpoint/2010/main" val="341114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430B8A-A1CA-4454-B85B-3B99A187DC51}"/>
              </a:ext>
            </a:extLst>
          </p:cNvPr>
          <p:cNvSpPr>
            <a:spLocks noGrp="1"/>
          </p:cNvSpPr>
          <p:nvPr>
            <p:ph type="sldNum" sz="quarter" idx="12"/>
          </p:nvPr>
        </p:nvSpPr>
        <p:spPr/>
        <p:txBody>
          <a:bodyPr/>
          <a:lstStyle/>
          <a:p>
            <a:fld id="{2BD7F24E-DE58-493E-87A9-8975CB1324FF}" type="slidenum">
              <a:rPr lang="en-US" smtClean="0"/>
              <a:t>20</a:t>
            </a:fld>
            <a:endParaRPr lang="en-US"/>
          </a:p>
        </p:txBody>
      </p:sp>
      <p:sp>
        <p:nvSpPr>
          <p:cNvPr id="4" name="Title 1">
            <a:extLst>
              <a:ext uri="{FF2B5EF4-FFF2-40B4-BE49-F238E27FC236}">
                <a16:creationId xmlns:a16="http://schemas.microsoft.com/office/drawing/2014/main" id="{838933BB-81C2-4AE3-8545-35F900CE85AF}"/>
              </a:ext>
            </a:extLst>
          </p:cNvPr>
          <p:cNvSpPr txBox="1">
            <a:spLocks/>
          </p:cNvSpPr>
          <p:nvPr/>
        </p:nvSpPr>
        <p:spPr>
          <a:xfrm>
            <a:off x="1238794" y="1060477"/>
            <a:ext cx="9714412" cy="9255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latin typeface="Arial" panose="020B0604020202020204" pitchFamily="34" charset="0"/>
                <a:cs typeface="Arial" panose="020B0604020202020204" pitchFamily="34" charset="0"/>
              </a:rPr>
              <a:t>Crop Protection and Pest Management </a:t>
            </a:r>
            <a:endParaRPr lang="en-US" sz="4000">
              <a:solidFill>
                <a:srgbClr val="C00000"/>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C7A96E9A-1B9B-4CEE-8B5D-1A10B9789139}"/>
              </a:ext>
            </a:extLst>
          </p:cNvPr>
          <p:cNvSpPr txBox="1">
            <a:spLocks/>
          </p:cNvSpPr>
          <p:nvPr/>
        </p:nvSpPr>
        <p:spPr>
          <a:xfrm>
            <a:off x="-271011" y="1717746"/>
            <a:ext cx="12164368" cy="41652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b="1">
                <a:latin typeface="Arial"/>
                <a:cs typeface="Arial"/>
              </a:rPr>
              <a:t>           Applied Research and Development Program Area (ARDP)</a:t>
            </a:r>
            <a:endParaRPr lang="en-US" sz="2800">
              <a:latin typeface="Arial"/>
              <a:cs typeface="Arial"/>
            </a:endParaRPr>
          </a:p>
          <a:p>
            <a:pPr marL="457200" lvl="1" indent="0">
              <a:buNone/>
            </a:pPr>
            <a:endParaRPr lang="en-US" sz="1000">
              <a:latin typeface="Arial"/>
              <a:cs typeface="Arial"/>
            </a:endParaRPr>
          </a:p>
          <a:p>
            <a:pPr marL="914400" lvl="1" indent="-457200"/>
            <a:r>
              <a:rPr lang="en-US" sz="2700">
                <a:latin typeface="Arial"/>
                <a:cs typeface="Arial"/>
              </a:rPr>
              <a:t>Funds applied IPM research and Extension projects </a:t>
            </a:r>
            <a:r>
              <a:rPr lang="en-US" sz="2800">
                <a:ea typeface="+mn-lt"/>
                <a:cs typeface="+mn-lt"/>
              </a:rPr>
              <a:t>that will ensure food security and respond effectively to major societal pest (insects, pathogens, weeds, nematodes) management challenges with comprehensive IPM approaches that are economically viable, ecologically prudent and safe for human health</a:t>
            </a:r>
            <a:endParaRPr lang="en-US" sz="2800">
              <a:latin typeface="Arial"/>
              <a:cs typeface="Arial"/>
            </a:endParaRPr>
          </a:p>
        </p:txBody>
      </p:sp>
      <p:sp>
        <p:nvSpPr>
          <p:cNvPr id="11" name="TextBox 10">
            <a:extLst>
              <a:ext uri="{FF2B5EF4-FFF2-40B4-BE49-F238E27FC236}">
                <a16:creationId xmlns:a16="http://schemas.microsoft.com/office/drawing/2014/main" id="{445166A8-F2A5-4F35-B124-268E6FD83963}"/>
              </a:ext>
            </a:extLst>
          </p:cNvPr>
          <p:cNvSpPr txBox="1"/>
          <p:nvPr/>
        </p:nvSpPr>
        <p:spPr>
          <a:xfrm>
            <a:off x="298643" y="4365010"/>
            <a:ext cx="11669260" cy="2492990"/>
          </a:xfrm>
          <a:prstGeom prst="rect">
            <a:avLst/>
          </a:prstGeom>
          <a:solidFill>
            <a:schemeClr val="bg1"/>
          </a:solidFill>
        </p:spPr>
        <p:txBody>
          <a:bodyPr wrap="square">
            <a:spAutoFit/>
          </a:bodyPr>
          <a:lstStyle/>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Proposed Budget Requests: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200,000 - $325,000 per project (2-3 years)</a:t>
            </a: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Project Types: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Standard:</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Research only, Research-led, Extension-led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Application Deadline:  </a:t>
            </a:r>
            <a:r>
              <a:rPr kumimoji="0" lang="en-US" sz="2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TBD for FY 2024</a:t>
            </a: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Contacts: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Vijay Nandula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hlinkClick r:id="rId3"/>
              </a:rPr>
              <a:t>vijay.nandula@usda.gov</a:t>
            </a:r>
            <a:b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	        </a:t>
            </a:r>
            <a:r>
              <a:rPr lang="en-US" sz="2800">
                <a:solidFill>
                  <a:prstClr val="black"/>
                </a:solidFill>
              </a:rPr>
              <a:t>Emmanuel Byamukama </a:t>
            </a:r>
            <a:r>
              <a:rPr lang="en-US" sz="2800">
                <a:solidFill>
                  <a:prstClr val="black"/>
                </a:solidFill>
                <a:hlinkClick r:id="rId4"/>
              </a:rPr>
              <a:t>Emmanuel.Byamukama@usda.gov</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2F858-CA6B-4810-97BA-2253623E33DC}"/>
              </a:ext>
            </a:extLst>
          </p:cNvPr>
          <p:cNvSpPr>
            <a:spLocks noGrp="1"/>
          </p:cNvSpPr>
          <p:nvPr>
            <p:ph idx="1"/>
          </p:nvPr>
        </p:nvSpPr>
        <p:spPr>
          <a:xfrm>
            <a:off x="1028700" y="1718306"/>
            <a:ext cx="10134600" cy="4582079"/>
          </a:xfrm>
        </p:spPr>
        <p:txBody>
          <a:bodyPr/>
          <a:lstStyle/>
          <a:p>
            <a:endParaRPr lang="en-US"/>
          </a:p>
          <a:p>
            <a:endParaRPr lang="en-US"/>
          </a:p>
        </p:txBody>
      </p:sp>
      <p:sp>
        <p:nvSpPr>
          <p:cNvPr id="3" name="Slide Number Placeholder 2">
            <a:extLst>
              <a:ext uri="{FF2B5EF4-FFF2-40B4-BE49-F238E27FC236}">
                <a16:creationId xmlns:a16="http://schemas.microsoft.com/office/drawing/2014/main" id="{39430B8A-A1CA-4454-B85B-3B99A187DC51}"/>
              </a:ext>
            </a:extLst>
          </p:cNvPr>
          <p:cNvSpPr>
            <a:spLocks noGrp="1"/>
          </p:cNvSpPr>
          <p:nvPr>
            <p:ph type="sldNum" sz="quarter" idx="12"/>
          </p:nvPr>
        </p:nvSpPr>
        <p:spPr/>
        <p:txBody>
          <a:bodyPr/>
          <a:lstStyle/>
          <a:p>
            <a:fld id="{2BD7F24E-DE58-493E-87A9-8975CB1324FF}" type="slidenum">
              <a:rPr lang="en-US" dirty="0" smtClean="0"/>
              <a:t>21</a:t>
            </a:fld>
            <a:endParaRPr lang="en-US"/>
          </a:p>
        </p:txBody>
      </p:sp>
      <p:sp>
        <p:nvSpPr>
          <p:cNvPr id="4" name="Title 1">
            <a:extLst>
              <a:ext uri="{FF2B5EF4-FFF2-40B4-BE49-F238E27FC236}">
                <a16:creationId xmlns:a16="http://schemas.microsoft.com/office/drawing/2014/main" id="{838933BB-81C2-4AE3-8545-35F900CE85AF}"/>
              </a:ext>
            </a:extLst>
          </p:cNvPr>
          <p:cNvSpPr txBox="1">
            <a:spLocks/>
          </p:cNvSpPr>
          <p:nvPr/>
        </p:nvSpPr>
        <p:spPr>
          <a:xfrm>
            <a:off x="734406" y="1025068"/>
            <a:ext cx="11013094" cy="92551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C00000"/>
                </a:solidFill>
                <a:latin typeface="Arial" panose="020B0604020202020204" pitchFamily="34" charset="0"/>
                <a:cs typeface="Arial" panose="020B0604020202020204" pitchFamily="34" charset="0"/>
              </a:rPr>
              <a:t>Crop Protection and Pest Management </a:t>
            </a:r>
            <a:endParaRPr lang="en-US" sz="4800">
              <a:solidFill>
                <a:srgbClr val="C00000"/>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C7A96E9A-1B9B-4CEE-8B5D-1A10B9789139}"/>
              </a:ext>
            </a:extLst>
          </p:cNvPr>
          <p:cNvSpPr txBox="1">
            <a:spLocks/>
          </p:cNvSpPr>
          <p:nvPr/>
        </p:nvSpPr>
        <p:spPr>
          <a:xfrm>
            <a:off x="734406" y="1778644"/>
            <a:ext cx="10820285" cy="45462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b="1">
                <a:latin typeface="Arial"/>
                <a:cs typeface="Arial"/>
              </a:rPr>
              <a:t>Extension Implementation Program Area (EIP) </a:t>
            </a:r>
            <a:endParaRPr lang="en-US" sz="2800" b="1">
              <a:latin typeface="Arial" panose="020B0604020202020204" pitchFamily="34" charset="0"/>
              <a:cs typeface="Arial" panose="020B0604020202020204" pitchFamily="34" charset="0"/>
            </a:endParaRPr>
          </a:p>
          <a:p>
            <a:pPr marL="457200" lvl="1" indent="0">
              <a:buNone/>
            </a:pPr>
            <a:endParaRPr lang="en-US" sz="1100" b="1">
              <a:latin typeface="Arial" panose="020B0604020202020204" pitchFamily="34" charset="0"/>
              <a:cs typeface="Arial" panose="020B0604020202020204" pitchFamily="34" charset="0"/>
            </a:endParaRPr>
          </a:p>
          <a:p>
            <a:pPr marL="1092200" lvl="4" indent="-292100"/>
            <a:r>
              <a:rPr lang="en-US" sz="2700">
                <a:latin typeface="Arial"/>
                <a:cs typeface="Arial"/>
              </a:rPr>
              <a:t>The EIP funds projects based on selected priorities intended to increase IPM implementation among the clientele served</a:t>
            </a:r>
          </a:p>
        </p:txBody>
      </p:sp>
      <p:sp>
        <p:nvSpPr>
          <p:cNvPr id="11" name="TextBox 10">
            <a:extLst>
              <a:ext uri="{FF2B5EF4-FFF2-40B4-BE49-F238E27FC236}">
                <a16:creationId xmlns:a16="http://schemas.microsoft.com/office/drawing/2014/main" id="{445166A8-F2A5-4F35-B124-268E6FD83963}"/>
              </a:ext>
            </a:extLst>
          </p:cNvPr>
          <p:cNvSpPr txBox="1"/>
          <p:nvPr/>
        </p:nvSpPr>
        <p:spPr>
          <a:xfrm>
            <a:off x="1028700" y="3890463"/>
            <a:ext cx="11013094" cy="2492990"/>
          </a:xfrm>
          <a:prstGeom prst="rect">
            <a:avLst/>
          </a:prstGeom>
          <a:noFill/>
        </p:spPr>
        <p:txBody>
          <a:bodyPr wrap="square" lIns="91440" tIns="45720" rIns="91440" bIns="45720" anchor="t">
            <a:spAutoFit/>
          </a:bodyPr>
          <a:lstStyle/>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Proposed Budget Requests: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300,000/year (3 years)</a:t>
            </a: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Project Types:  </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Standard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31775" indent="-231775" defTabSz="914400">
              <a:lnSpc>
                <a:spcPct val="90000"/>
              </a:lnSpc>
              <a:spcBef>
                <a:spcPts val="1200"/>
              </a:spcBef>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Application Deadline</a:t>
            </a:r>
            <a:r>
              <a:rPr lang="en-US" sz="2800" b="1">
                <a:solidFill>
                  <a:prstClr val="black"/>
                </a:solidFill>
                <a:latin typeface="Calibri" panose="020F0502020204030204"/>
              </a:rPr>
              <a:t>: </a:t>
            </a:r>
            <a:r>
              <a:rPr lang="en-US" sz="2800">
                <a:solidFill>
                  <a:prstClr val="black"/>
                </a:solidFill>
                <a:highlight>
                  <a:srgbClr val="FFFF00"/>
                </a:highlight>
                <a:latin typeface="Calibri" panose="020F0502020204030204"/>
              </a:rPr>
              <a:t>TBD for FY 2024</a:t>
            </a:r>
            <a:r>
              <a:rPr lang="en-US" sz="2800" b="1">
                <a:solidFill>
                  <a:prstClr val="black"/>
                </a:solidFill>
                <a:latin typeface="Calibri" panose="020F0502020204030204"/>
              </a:rPr>
              <a:t>  </a:t>
            </a:r>
            <a:endParaRPr lang="en-US" sz="2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Contacts: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Emmanuel Byamukama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hlinkClick r:id="rId2"/>
              </a:rPr>
              <a:t>Emmanuel.Byamukama@usda.gov</a:t>
            </a:r>
            <a:r>
              <a:rPr kumimoji="0" lang="en-US" sz="2800" i="0" u="none" strike="noStrike" kern="1200" cap="none" spc="0" normalizeH="0" noProof="0">
                <a:ln>
                  <a:noFill/>
                </a:ln>
                <a:solidFill>
                  <a:prstClr val="black"/>
                </a:solidFill>
                <a:effectLst/>
                <a:uLnTx/>
                <a:uFillTx/>
                <a:latin typeface="Calibri" panose="020F0502020204030204"/>
                <a:ea typeface="+mn-ea"/>
                <a:cs typeface="+mn-cs"/>
              </a:rPr>
              <a:t>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ijay Nandula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hlinkClick r:id="rId3"/>
              </a:rPr>
              <a:t>vijay.nandula@usda.gov</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2F858-CA6B-4810-97BA-2253623E33DC}"/>
              </a:ext>
            </a:extLst>
          </p:cNvPr>
          <p:cNvSpPr>
            <a:spLocks noGrp="1"/>
          </p:cNvSpPr>
          <p:nvPr>
            <p:ph idx="1"/>
          </p:nvPr>
        </p:nvSpPr>
        <p:spPr>
          <a:xfrm>
            <a:off x="1028700" y="1718306"/>
            <a:ext cx="10134600" cy="4582079"/>
          </a:xfrm>
        </p:spPr>
        <p:txBody>
          <a:bodyPr/>
          <a:lstStyle/>
          <a:p>
            <a:endParaRPr lang="en-US"/>
          </a:p>
          <a:p>
            <a:endParaRPr lang="en-US"/>
          </a:p>
        </p:txBody>
      </p:sp>
      <p:sp>
        <p:nvSpPr>
          <p:cNvPr id="3" name="Slide Number Placeholder 2">
            <a:extLst>
              <a:ext uri="{FF2B5EF4-FFF2-40B4-BE49-F238E27FC236}">
                <a16:creationId xmlns:a16="http://schemas.microsoft.com/office/drawing/2014/main" id="{39430B8A-A1CA-4454-B85B-3B99A187DC51}"/>
              </a:ext>
            </a:extLst>
          </p:cNvPr>
          <p:cNvSpPr>
            <a:spLocks noGrp="1"/>
          </p:cNvSpPr>
          <p:nvPr>
            <p:ph type="sldNum" sz="quarter" idx="12"/>
          </p:nvPr>
        </p:nvSpPr>
        <p:spPr/>
        <p:txBody>
          <a:bodyPr/>
          <a:lstStyle/>
          <a:p>
            <a:fld id="{2BD7F24E-DE58-493E-87A9-8975CB1324FF}" type="slidenum">
              <a:rPr lang="en-US" dirty="0" smtClean="0"/>
              <a:t>22</a:t>
            </a:fld>
            <a:endParaRPr lang="en-US"/>
          </a:p>
        </p:txBody>
      </p:sp>
      <p:sp>
        <p:nvSpPr>
          <p:cNvPr id="4" name="Title 1">
            <a:extLst>
              <a:ext uri="{FF2B5EF4-FFF2-40B4-BE49-F238E27FC236}">
                <a16:creationId xmlns:a16="http://schemas.microsoft.com/office/drawing/2014/main" id="{838933BB-81C2-4AE3-8545-35F900CE85AF}"/>
              </a:ext>
            </a:extLst>
          </p:cNvPr>
          <p:cNvSpPr txBox="1">
            <a:spLocks/>
          </p:cNvSpPr>
          <p:nvPr/>
        </p:nvSpPr>
        <p:spPr>
          <a:xfrm>
            <a:off x="734406" y="1025068"/>
            <a:ext cx="11013094" cy="92551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C00000"/>
                </a:solidFill>
                <a:latin typeface="Arial" panose="020B0604020202020204" pitchFamily="34" charset="0"/>
                <a:cs typeface="Arial" panose="020B0604020202020204" pitchFamily="34" charset="0"/>
              </a:rPr>
              <a:t>Crop Protection and Pest Management </a:t>
            </a:r>
            <a:endParaRPr lang="en-US" sz="4800" dirty="0">
              <a:solidFill>
                <a:srgbClr val="C00000"/>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C7A96E9A-1B9B-4CEE-8B5D-1A10B9789139}"/>
              </a:ext>
            </a:extLst>
          </p:cNvPr>
          <p:cNvSpPr txBox="1">
            <a:spLocks/>
          </p:cNvSpPr>
          <p:nvPr/>
        </p:nvSpPr>
        <p:spPr>
          <a:xfrm>
            <a:off x="734406" y="1802457"/>
            <a:ext cx="10820285" cy="4165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b="1">
                <a:latin typeface="Arial" panose="020B0604020202020204" pitchFamily="34" charset="0"/>
                <a:cs typeface="Arial" panose="020B0604020202020204" pitchFamily="34" charset="0"/>
              </a:rPr>
              <a:t>Regional Coordination Program Area (RCP) </a:t>
            </a:r>
          </a:p>
          <a:p>
            <a:pPr marL="457200" lvl="1" indent="0">
              <a:buNone/>
            </a:pPr>
            <a:r>
              <a:rPr lang="en-US" sz="1100" b="1">
                <a:latin typeface="Arial" panose="020B0604020202020204" pitchFamily="34" charset="0"/>
                <a:cs typeface="Arial" panose="020B0604020202020204" pitchFamily="34" charset="0"/>
              </a:rPr>
              <a:t> </a:t>
            </a:r>
          </a:p>
          <a:p>
            <a:pPr marL="1092200" lvl="4" indent="-292100"/>
            <a:r>
              <a:rPr lang="en-US" sz="2700">
                <a:latin typeface="Arial" panose="020B0604020202020204" pitchFamily="34" charset="0"/>
                <a:cs typeface="Arial" panose="020B0604020202020204" pitchFamily="34" charset="0"/>
              </a:rPr>
              <a:t>The RCP funds projects to increase coordination and improve efficiency of IPM research and extension efforts; facilitate collaboration across states, disciplines, and purposes; and promote further development and adoption of IPM </a:t>
            </a:r>
          </a:p>
        </p:txBody>
      </p:sp>
      <p:sp>
        <p:nvSpPr>
          <p:cNvPr id="11" name="TextBox 10">
            <a:extLst>
              <a:ext uri="{FF2B5EF4-FFF2-40B4-BE49-F238E27FC236}">
                <a16:creationId xmlns:a16="http://schemas.microsoft.com/office/drawing/2014/main" id="{445166A8-F2A5-4F35-B124-268E6FD83963}"/>
              </a:ext>
            </a:extLst>
          </p:cNvPr>
          <p:cNvSpPr txBox="1"/>
          <p:nvPr/>
        </p:nvSpPr>
        <p:spPr>
          <a:xfrm>
            <a:off x="1028700" y="4107591"/>
            <a:ext cx="11013094" cy="2492990"/>
          </a:xfrm>
          <a:prstGeom prst="rect">
            <a:avLst/>
          </a:prstGeom>
          <a:noFill/>
        </p:spPr>
        <p:txBody>
          <a:bodyPr wrap="square">
            <a:spAutoFit/>
          </a:bodyPr>
          <a:lstStyle/>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Proposed Budget Requests: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$4.15 M/year (4 years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Project Types:  </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Standard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31775" marR="0" lvl="0" indent="-231775"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Application Deadline: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Continuations in FY 2024</a:t>
            </a:r>
            <a:r>
              <a:rPr kumimoji="0" lang="en-US" sz="2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p>
          <a:p>
            <a:pPr marL="231775" lvl="0" indent="-231775" defTabSz="914400">
              <a:lnSpc>
                <a:spcPct val="90000"/>
              </a:lnSpc>
              <a:spcBef>
                <a:spcPts val="1200"/>
              </a:spcBef>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Contacts:  </a:t>
            </a:r>
            <a:r>
              <a:rPr lang="en-US" sz="2800">
                <a:solidFill>
                  <a:prstClr val="black"/>
                </a:solidFill>
              </a:rPr>
              <a:t>Vijay Nandula </a:t>
            </a:r>
            <a:r>
              <a:rPr lang="en-US" sz="2800">
                <a:solidFill>
                  <a:prstClr val="black"/>
                </a:solidFill>
                <a:cs typeface="Calibri"/>
                <a:hlinkClick r:id="rId3"/>
              </a:rPr>
              <a:t>vijay.nandula@usda.gov</a:t>
            </a:r>
            <a:r>
              <a:rPr lang="en-US" sz="2800">
                <a:solidFill>
                  <a:prstClr val="black"/>
                </a:solidFill>
                <a:cs typeface="Calibri"/>
              </a:rPr>
              <a:t>                             	  	        </a:t>
            </a:r>
            <a:r>
              <a:rPr lang="en-US" sz="2800">
                <a:solidFill>
                  <a:prstClr val="black"/>
                </a:solidFill>
              </a:rPr>
              <a:t>Emmanuel Byamukama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hlinkClick r:id="rId4"/>
              </a:rPr>
              <a:t>Emmanuel.Byamukama@usda.gov</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87CD-1C8C-84EB-61F0-890BB86C4463}"/>
              </a:ext>
            </a:extLst>
          </p:cNvPr>
          <p:cNvSpPr>
            <a:spLocks noGrp="1"/>
          </p:cNvSpPr>
          <p:nvPr>
            <p:ph type="ctrTitle" idx="4294967295"/>
          </p:nvPr>
        </p:nvSpPr>
        <p:spPr>
          <a:xfrm>
            <a:off x="758757" y="1083317"/>
            <a:ext cx="11215992" cy="808037"/>
          </a:xfrm>
        </p:spPr>
        <p:txBody>
          <a:bodyPr>
            <a:normAutofit/>
          </a:bodyPr>
          <a:lstStyle/>
          <a:p>
            <a:r>
              <a:rPr lang="en-US" b="1" dirty="0">
                <a:solidFill>
                  <a:srgbClr val="C00000"/>
                </a:solidFill>
                <a:latin typeface="Arial" panose="020B0604020202020204" pitchFamily="34" charset="0"/>
                <a:cs typeface="Arial" panose="020B0604020202020204" pitchFamily="34" charset="0"/>
              </a:rPr>
              <a:t>CPPM Listening Session held on 8/2/2023</a:t>
            </a:r>
          </a:p>
        </p:txBody>
      </p:sp>
      <p:sp>
        <p:nvSpPr>
          <p:cNvPr id="3" name="Subtitle 2">
            <a:extLst>
              <a:ext uri="{FF2B5EF4-FFF2-40B4-BE49-F238E27FC236}">
                <a16:creationId xmlns:a16="http://schemas.microsoft.com/office/drawing/2014/main" id="{C8786BD6-BE5C-5A71-5956-06681AFE21D3}"/>
              </a:ext>
            </a:extLst>
          </p:cNvPr>
          <p:cNvSpPr>
            <a:spLocks noGrp="1"/>
          </p:cNvSpPr>
          <p:nvPr>
            <p:ph type="subTitle" idx="4294967295"/>
          </p:nvPr>
        </p:nvSpPr>
        <p:spPr>
          <a:xfrm>
            <a:off x="651712" y="2404146"/>
            <a:ext cx="10888576" cy="3866647"/>
          </a:xfrm>
        </p:spPr>
        <p:txBody>
          <a:bodyPr>
            <a:normAutofit lnSpcReduction="10000"/>
          </a:bodyPr>
          <a:lstStyle/>
          <a:p>
            <a:pPr>
              <a:spcBef>
                <a:spcPts val="1400"/>
              </a:spcBef>
              <a:spcAft>
                <a:spcPts val="400"/>
              </a:spcAft>
            </a:pPr>
            <a:r>
              <a:rPr lang="en-US" dirty="0"/>
              <a:t>The main objective of the virtual listening session was to solicit stakeholder input with regards to all the three components of the CPPM program. </a:t>
            </a:r>
            <a:endParaRPr lang="en-US" dirty="0">
              <a:cs typeface="Arial"/>
            </a:endParaRPr>
          </a:p>
          <a:p>
            <a:pPr>
              <a:spcBef>
                <a:spcPts val="1400"/>
              </a:spcBef>
              <a:spcAft>
                <a:spcPts val="400"/>
              </a:spcAft>
            </a:pPr>
            <a:r>
              <a:rPr lang="en-US" dirty="0"/>
              <a:t>During the session, stakeholders shared their thoughts regarding the structure and priorities of the current CPPM program and suggestions for changes/improvements </a:t>
            </a:r>
          </a:p>
          <a:p>
            <a:pPr>
              <a:spcBef>
                <a:spcPts val="1400"/>
              </a:spcBef>
              <a:spcAft>
                <a:spcPts val="400"/>
              </a:spcAft>
            </a:pPr>
            <a:r>
              <a:rPr lang="en-US" dirty="0"/>
              <a:t>Additionally, written comments were submitted via an email (</a:t>
            </a:r>
            <a:r>
              <a:rPr lang="en-US" dirty="0">
                <a:hlinkClick r:id="rId2"/>
              </a:rPr>
              <a:t>CPPM.NIFA@usda.gov)</a:t>
            </a:r>
            <a:r>
              <a:rPr lang="en-US" dirty="0"/>
              <a:t> up to one week after the listening session webinar.</a:t>
            </a:r>
            <a:endParaRPr lang="en-US" dirty="0">
              <a:cs typeface="Arial"/>
            </a:endParaRPr>
          </a:p>
        </p:txBody>
      </p:sp>
    </p:spTree>
    <p:extLst>
      <p:ext uri="{BB962C8B-B14F-4D97-AF65-F5344CB8AC3E}">
        <p14:creationId xmlns:p14="http://schemas.microsoft.com/office/powerpoint/2010/main" val="334320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1C9AC-3209-42A5-AE86-9EB77591945C}"/>
              </a:ext>
            </a:extLst>
          </p:cNvPr>
          <p:cNvSpPr>
            <a:spLocks noGrp="1"/>
          </p:cNvSpPr>
          <p:nvPr>
            <p:ph type="sldNum" sz="quarter" idx="12"/>
          </p:nvPr>
        </p:nvSpPr>
        <p:spPr/>
        <p:txBody>
          <a:bodyPr/>
          <a:lstStyle/>
          <a:p>
            <a:fld id="{2BD7F24E-DE58-493E-87A9-8975CB1324FF}" type="slidenum">
              <a:rPr lang="en-US" dirty="0" smtClean="0"/>
              <a:t>24</a:t>
            </a:fld>
            <a:endParaRPr lang="en-US"/>
          </a:p>
        </p:txBody>
      </p:sp>
      <p:sp>
        <p:nvSpPr>
          <p:cNvPr id="3" name="TextBox 2">
            <a:extLst>
              <a:ext uri="{FF2B5EF4-FFF2-40B4-BE49-F238E27FC236}">
                <a16:creationId xmlns:a16="http://schemas.microsoft.com/office/drawing/2014/main" id="{C97CC144-0833-32AE-FF3E-DBDDB39F7BFC}"/>
              </a:ext>
            </a:extLst>
          </p:cNvPr>
          <p:cNvSpPr txBox="1"/>
          <p:nvPr/>
        </p:nvSpPr>
        <p:spPr>
          <a:xfrm>
            <a:off x="1924076" y="890911"/>
            <a:ext cx="9868862" cy="584775"/>
          </a:xfrm>
          <a:prstGeom prst="rect">
            <a:avLst/>
          </a:prstGeom>
          <a:noFill/>
        </p:spPr>
        <p:txBody>
          <a:bodyPr wrap="square" lIns="91440" tIns="45720" rIns="91440" bIns="45720" rtlCol="0" anchor="t">
            <a:spAutoFit/>
          </a:bodyPr>
          <a:lstStyle/>
          <a:p>
            <a:r>
              <a:rPr lang="en-US" sz="3200" b="1" dirty="0">
                <a:solidFill>
                  <a:srgbClr val="C00000"/>
                </a:solidFill>
              </a:rPr>
              <a:t>CPPM Listening Session – Summary </a:t>
            </a:r>
          </a:p>
        </p:txBody>
      </p:sp>
      <p:pic>
        <p:nvPicPr>
          <p:cNvPr id="5" name="Picture 4" descr="image">
            <a:extLst>
              <a:ext uri="{FF2B5EF4-FFF2-40B4-BE49-F238E27FC236}">
                <a16:creationId xmlns:a16="http://schemas.microsoft.com/office/drawing/2014/main" id="{E511BAC5-48E4-0FF9-75C7-9C1020426F3F}"/>
              </a:ext>
            </a:extLst>
          </p:cNvPr>
          <p:cNvPicPr>
            <a:picLocks noChangeAspect="1"/>
          </p:cNvPicPr>
          <p:nvPr/>
        </p:nvPicPr>
        <p:blipFill>
          <a:blip r:embed="rId2"/>
          <a:stretch>
            <a:fillRect/>
          </a:stretch>
        </p:blipFill>
        <p:spPr>
          <a:xfrm>
            <a:off x="3988605" y="1603192"/>
            <a:ext cx="8026431" cy="4881644"/>
          </a:xfrm>
          <a:prstGeom prst="rect">
            <a:avLst/>
          </a:prstGeom>
        </p:spPr>
      </p:pic>
      <p:sp>
        <p:nvSpPr>
          <p:cNvPr id="6" name="Rectangle 5">
            <a:extLst>
              <a:ext uri="{FF2B5EF4-FFF2-40B4-BE49-F238E27FC236}">
                <a16:creationId xmlns:a16="http://schemas.microsoft.com/office/drawing/2014/main" id="{99A7B8E0-8327-4ADD-9C92-F6A416F39287}"/>
              </a:ext>
            </a:extLst>
          </p:cNvPr>
          <p:cNvSpPr/>
          <p:nvPr/>
        </p:nvSpPr>
        <p:spPr>
          <a:xfrm>
            <a:off x="300789" y="6228848"/>
            <a:ext cx="11911263" cy="491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073A4F-3CF4-5A68-5AA2-A96D6C300830}"/>
              </a:ext>
            </a:extLst>
          </p:cNvPr>
          <p:cNvSpPr txBox="1"/>
          <p:nvPr/>
        </p:nvSpPr>
        <p:spPr>
          <a:xfrm>
            <a:off x="300789" y="2324139"/>
            <a:ext cx="378828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rial"/>
                <a:cs typeface="Arial"/>
              </a:rPr>
              <a:t>127 unique participants; 68 institutions;               17 presenters at LS;      12 provided written comments; some overlap between both</a:t>
            </a:r>
            <a:endParaRPr lang="en-US" dirty="0"/>
          </a:p>
          <a:p>
            <a:pPr algn="l"/>
            <a:endParaRPr lang="en-US" dirty="0">
              <a:cs typeface="Calibri"/>
            </a:endParaRPr>
          </a:p>
        </p:txBody>
      </p:sp>
    </p:spTree>
    <p:extLst>
      <p:ext uri="{BB962C8B-B14F-4D97-AF65-F5344CB8AC3E}">
        <p14:creationId xmlns:p14="http://schemas.microsoft.com/office/powerpoint/2010/main" val="2543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B36E35-9017-DA06-8E90-9F6E435EA784}"/>
              </a:ext>
            </a:extLst>
          </p:cNvPr>
          <p:cNvSpPr>
            <a:spLocks noGrp="1"/>
          </p:cNvSpPr>
          <p:nvPr>
            <p:ph type="title"/>
          </p:nvPr>
        </p:nvSpPr>
        <p:spPr>
          <a:xfrm>
            <a:off x="670398" y="1079862"/>
            <a:ext cx="11201400" cy="806088"/>
          </a:xfrm>
        </p:spPr>
        <p:txBody>
          <a:bodyPr>
            <a:normAutofit/>
          </a:bodyPr>
          <a:lstStyle/>
          <a:p>
            <a:pPr defTabSz="914400"/>
            <a:r>
              <a:rPr lang="en-US" sz="4400" b="1" dirty="0">
                <a:solidFill>
                  <a:srgbClr val="C00000"/>
                </a:solidFill>
                <a:latin typeface="Arial" panose="020B0604020202020204" pitchFamily="34" charset="0"/>
                <a:cs typeface="Arial" panose="020B0604020202020204" pitchFamily="34" charset="0"/>
              </a:rPr>
              <a:t>Listening session – Main comments</a:t>
            </a:r>
          </a:p>
        </p:txBody>
      </p:sp>
      <p:sp>
        <p:nvSpPr>
          <p:cNvPr id="2" name="Slide Number Placeholder 1">
            <a:extLst>
              <a:ext uri="{FF2B5EF4-FFF2-40B4-BE49-F238E27FC236}">
                <a16:creationId xmlns:a16="http://schemas.microsoft.com/office/drawing/2014/main" id="{AC5C46C3-7603-2778-6CAE-DE153CE90AEC}"/>
              </a:ext>
            </a:extLst>
          </p:cNvPr>
          <p:cNvSpPr>
            <a:spLocks noGrp="1"/>
          </p:cNvSpPr>
          <p:nvPr>
            <p:ph type="sldNum" sz="quarter" idx="4294967295"/>
          </p:nvPr>
        </p:nvSpPr>
        <p:spPr>
          <a:xfrm>
            <a:off x="9448800" y="6356350"/>
            <a:ext cx="2743200" cy="365125"/>
          </a:xfrm>
        </p:spPr>
        <p:txBody>
          <a:bodyPr/>
          <a:lstStyle/>
          <a:p>
            <a:fld id="{2BD7F24E-DE58-493E-87A9-8975CB1324FF}" type="slidenum">
              <a:rPr lang="en-US" smtClean="0"/>
              <a:t>25</a:t>
            </a:fld>
            <a:endParaRPr lang="en-US"/>
          </a:p>
        </p:txBody>
      </p:sp>
      <p:sp>
        <p:nvSpPr>
          <p:cNvPr id="10" name="Content Placeholder 4">
            <a:extLst>
              <a:ext uri="{FF2B5EF4-FFF2-40B4-BE49-F238E27FC236}">
                <a16:creationId xmlns:a16="http://schemas.microsoft.com/office/drawing/2014/main" id="{86D1ECEE-993A-77C4-B1EF-D5F321181BA6}"/>
              </a:ext>
            </a:extLst>
          </p:cNvPr>
          <p:cNvSpPr>
            <a:spLocks noGrp="1"/>
          </p:cNvSpPr>
          <p:nvPr>
            <p:ph idx="1"/>
          </p:nvPr>
        </p:nvSpPr>
        <p:spPr>
          <a:xfrm>
            <a:off x="495301" y="2194719"/>
            <a:ext cx="11201400" cy="3852862"/>
          </a:xfrm>
        </p:spPr>
        <p:txBody>
          <a:bodyPr>
            <a:normAutofit/>
          </a:bodyPr>
          <a:lstStyle/>
          <a:p>
            <a:pPr marL="282575" indent="-282575">
              <a:spcBef>
                <a:spcPts val="1200"/>
              </a:spcBef>
              <a:spcAft>
                <a:spcPts val="1200"/>
              </a:spcAft>
            </a:pPr>
            <a:r>
              <a:rPr lang="en-US" sz="3200" dirty="0"/>
              <a:t>Increase the  award duration for EIP and RCP</a:t>
            </a:r>
          </a:p>
          <a:p>
            <a:pPr marL="282575" indent="-282575">
              <a:spcBef>
                <a:spcPts val="1200"/>
              </a:spcBef>
              <a:spcAft>
                <a:spcPts val="1200"/>
              </a:spcAft>
            </a:pPr>
            <a:r>
              <a:rPr lang="en-US" sz="3200" dirty="0"/>
              <a:t>Reduce on the burden of reporting for EIP (</a:t>
            </a:r>
            <a:r>
              <a:rPr lang="en-US" sz="3200" dirty="0" err="1"/>
              <a:t>REEport</a:t>
            </a:r>
            <a:r>
              <a:rPr lang="en-US" sz="3200" dirty="0"/>
              <a:t>)</a:t>
            </a:r>
          </a:p>
          <a:p>
            <a:pPr marL="282575" indent="-282575">
              <a:spcBef>
                <a:spcPts val="1200"/>
              </a:spcBef>
              <a:spcAft>
                <a:spcPts val="1200"/>
              </a:spcAft>
            </a:pPr>
            <a:r>
              <a:rPr lang="en-US" sz="3200" dirty="0"/>
              <a:t>Primary and secondary priorities are confusing</a:t>
            </a:r>
          </a:p>
          <a:p>
            <a:pPr marL="282575" indent="-282575">
              <a:spcBef>
                <a:spcPts val="1200"/>
              </a:spcBef>
              <a:spcAft>
                <a:spcPts val="1200"/>
              </a:spcAft>
            </a:pPr>
            <a:r>
              <a:rPr lang="en-US" sz="3200" dirty="0"/>
              <a:t>Increase the funding levels for EIP and RCP</a:t>
            </a:r>
          </a:p>
          <a:p>
            <a:pPr marL="282575" indent="-282575">
              <a:spcBef>
                <a:spcPts val="1200"/>
              </a:spcBef>
              <a:spcAft>
                <a:spcPts val="1200"/>
              </a:spcAft>
            </a:pPr>
            <a:r>
              <a:rPr lang="en-US" sz="3200" dirty="0"/>
              <a:t>Eliminate the logic model</a:t>
            </a:r>
          </a:p>
        </p:txBody>
      </p:sp>
    </p:spTree>
    <p:extLst>
      <p:ext uri="{BB962C8B-B14F-4D97-AF65-F5344CB8AC3E}">
        <p14:creationId xmlns:p14="http://schemas.microsoft.com/office/powerpoint/2010/main" val="118549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B36E35-9017-DA06-8E90-9F6E435EA784}"/>
              </a:ext>
            </a:extLst>
          </p:cNvPr>
          <p:cNvSpPr>
            <a:spLocks noGrp="1"/>
          </p:cNvSpPr>
          <p:nvPr>
            <p:ph type="title"/>
          </p:nvPr>
        </p:nvSpPr>
        <p:spPr/>
        <p:txBody>
          <a:bodyPr>
            <a:normAutofit fontScale="90000"/>
          </a:bodyPr>
          <a:lstStyle/>
          <a:p>
            <a:pPr defTabSz="914400"/>
            <a:r>
              <a:rPr lang="en-US" sz="4400" b="1" dirty="0">
                <a:solidFill>
                  <a:srgbClr val="C00000"/>
                </a:solidFill>
                <a:latin typeface="Arial" panose="020B0604020202020204" pitchFamily="34" charset="0"/>
                <a:cs typeface="Arial" panose="020B0604020202020204" pitchFamily="34" charset="0"/>
              </a:rPr>
              <a:t>Listening session – Main comments cont’d</a:t>
            </a:r>
          </a:p>
        </p:txBody>
      </p:sp>
      <p:sp>
        <p:nvSpPr>
          <p:cNvPr id="2" name="Slide Number Placeholder 1">
            <a:extLst>
              <a:ext uri="{FF2B5EF4-FFF2-40B4-BE49-F238E27FC236}">
                <a16:creationId xmlns:a16="http://schemas.microsoft.com/office/drawing/2014/main" id="{AC5C46C3-7603-2778-6CAE-DE153CE90AEC}"/>
              </a:ext>
            </a:extLst>
          </p:cNvPr>
          <p:cNvSpPr>
            <a:spLocks noGrp="1"/>
          </p:cNvSpPr>
          <p:nvPr>
            <p:ph type="sldNum" sz="quarter" idx="4294967295"/>
          </p:nvPr>
        </p:nvSpPr>
        <p:spPr>
          <a:xfrm>
            <a:off x="9448800" y="6356350"/>
            <a:ext cx="2743200" cy="365125"/>
          </a:xfrm>
        </p:spPr>
        <p:txBody>
          <a:bodyPr/>
          <a:lstStyle/>
          <a:p>
            <a:fld id="{2BD7F24E-DE58-493E-87A9-8975CB1324FF}" type="slidenum">
              <a:rPr lang="en-US" smtClean="0"/>
              <a:t>26</a:t>
            </a:fld>
            <a:endParaRPr lang="en-US"/>
          </a:p>
        </p:txBody>
      </p:sp>
      <p:sp>
        <p:nvSpPr>
          <p:cNvPr id="10" name="Content Placeholder 4">
            <a:extLst>
              <a:ext uri="{FF2B5EF4-FFF2-40B4-BE49-F238E27FC236}">
                <a16:creationId xmlns:a16="http://schemas.microsoft.com/office/drawing/2014/main" id="{86D1ECEE-993A-77C4-B1EF-D5F321181BA6}"/>
              </a:ext>
            </a:extLst>
          </p:cNvPr>
          <p:cNvSpPr>
            <a:spLocks noGrp="1"/>
          </p:cNvSpPr>
          <p:nvPr>
            <p:ph idx="1"/>
          </p:nvPr>
        </p:nvSpPr>
        <p:spPr>
          <a:xfrm>
            <a:off x="495301" y="2194719"/>
            <a:ext cx="11201400" cy="3852862"/>
          </a:xfrm>
        </p:spPr>
        <p:txBody>
          <a:bodyPr>
            <a:normAutofit/>
          </a:bodyPr>
          <a:lstStyle/>
          <a:p>
            <a:pPr marL="339725" indent="-339725">
              <a:spcBef>
                <a:spcPts val="1200"/>
              </a:spcBef>
              <a:spcAft>
                <a:spcPts val="1200"/>
              </a:spcAft>
              <a:tabLst>
                <a:tab pos="339725" algn="l"/>
              </a:tabLst>
            </a:pPr>
            <a:r>
              <a:rPr lang="en-US" sz="3200" dirty="0"/>
              <a:t>Could HBCUs and other MSIs apply for EIP funds </a:t>
            </a:r>
          </a:p>
          <a:p>
            <a:pPr marL="339725" indent="-339725">
              <a:spcBef>
                <a:spcPts val="1200"/>
              </a:spcBef>
              <a:spcAft>
                <a:spcPts val="1200"/>
              </a:spcAft>
              <a:tabLst>
                <a:tab pos="339725" algn="l"/>
              </a:tabLst>
            </a:pPr>
            <a:r>
              <a:rPr lang="en-US" sz="3200" dirty="0"/>
              <a:t>Engineering solutions for pests not being funded</a:t>
            </a:r>
          </a:p>
          <a:p>
            <a:pPr marL="339725" indent="-339725">
              <a:spcBef>
                <a:spcPts val="1200"/>
              </a:spcBef>
              <a:spcAft>
                <a:spcPts val="1200"/>
              </a:spcAft>
              <a:tabLst>
                <a:tab pos="339725" algn="l"/>
              </a:tabLst>
            </a:pPr>
            <a:r>
              <a:rPr lang="en-US" sz="3200" dirty="0"/>
              <a:t>Other comments were about streamlining the RFA language</a:t>
            </a:r>
          </a:p>
          <a:p>
            <a:pPr marL="339725" indent="-339725">
              <a:spcBef>
                <a:spcPts val="1200"/>
              </a:spcBef>
              <a:spcAft>
                <a:spcPts val="1200"/>
              </a:spcAft>
              <a:tabLst>
                <a:tab pos="339725" algn="l"/>
              </a:tabLst>
            </a:pPr>
            <a:r>
              <a:rPr lang="en-US" sz="3200" dirty="0"/>
              <a:t>The importance of EIP funding was acknowledged </a:t>
            </a:r>
          </a:p>
        </p:txBody>
      </p:sp>
    </p:spTree>
    <p:extLst>
      <p:ext uri="{BB962C8B-B14F-4D97-AF65-F5344CB8AC3E}">
        <p14:creationId xmlns:p14="http://schemas.microsoft.com/office/powerpoint/2010/main" val="3339432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1004780" y="961810"/>
            <a:ext cx="9968019" cy="6611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400" b="1">
                <a:solidFill>
                  <a:srgbClr val="C00000"/>
                </a:solidFill>
                <a:latin typeface="Calibri" panose="020F0502020204030204" pitchFamily="34" charset="0"/>
                <a:cs typeface="Calibri" panose="020F0502020204030204" pitchFamily="34" charset="0"/>
              </a:rPr>
              <a:t>Methyl Bromide Transition (MBT) program</a:t>
            </a:r>
          </a:p>
        </p:txBody>
      </p:sp>
      <p:sp>
        <p:nvSpPr>
          <p:cNvPr id="3" name="Content Placeholder 2">
            <a:extLst>
              <a:ext uri="{FF2B5EF4-FFF2-40B4-BE49-F238E27FC236}">
                <a16:creationId xmlns:a16="http://schemas.microsoft.com/office/drawing/2014/main" id="{E5C57685-E5F0-45E1-A018-3B583A5A1C6C}"/>
              </a:ext>
            </a:extLst>
          </p:cNvPr>
          <p:cNvSpPr>
            <a:spLocks noGrp="1"/>
          </p:cNvSpPr>
          <p:nvPr>
            <p:ph idx="1"/>
          </p:nvPr>
        </p:nvSpPr>
        <p:spPr>
          <a:xfrm>
            <a:off x="594432" y="1758463"/>
            <a:ext cx="11003135" cy="2217567"/>
          </a:xfrm>
        </p:spPr>
        <p:txBody>
          <a:bodyPr vert="horz" lIns="91440" tIns="45720" rIns="91440" bIns="45720" rtlCol="0" anchor="t">
            <a:noAutofit/>
          </a:bodyPr>
          <a:lstStyle/>
          <a:p>
            <a:r>
              <a:rPr lang="en-US" sz="2400">
                <a:ea typeface="+mn-lt"/>
                <a:cs typeface="+mn-lt"/>
              </a:rPr>
              <a:t>The purpose of the MBT program is to support the discovery and implementation of practical pest management alternatives for commodities and uses affected by the methyl bromide phase-out.</a:t>
            </a:r>
            <a:endParaRPr lang="en-US" sz="2400">
              <a:cs typeface="Calibri" panose="020F0502020204030204"/>
            </a:endParaRPr>
          </a:p>
          <a:p>
            <a:r>
              <a:rPr lang="en-US" sz="2400">
                <a:ea typeface="+mn-lt"/>
                <a:cs typeface="+mn-lt"/>
              </a:rPr>
              <a:t>The MBT program seeks to solve pest problems in key agricultural production and post-harvest management systems, processing facilities, and transport systems for which methyl bromide has been withdrawn or withdrawal is imminent.</a:t>
            </a:r>
          </a:p>
          <a:p>
            <a:pPr>
              <a:spcBef>
                <a:spcPts val="1200"/>
              </a:spcBef>
            </a:pPr>
            <a:endParaRPr lang="en-US" sz="2400">
              <a:solidFill>
                <a:srgbClr val="FF0000"/>
              </a:solidFill>
              <a:cs typeface="Calibri"/>
            </a:endParaRPr>
          </a:p>
        </p:txBody>
      </p:sp>
      <p:sp>
        <p:nvSpPr>
          <p:cNvPr id="5" name="TextBox 4">
            <a:extLst>
              <a:ext uri="{FF2B5EF4-FFF2-40B4-BE49-F238E27FC236}">
                <a16:creationId xmlns:a16="http://schemas.microsoft.com/office/drawing/2014/main" id="{02CDBA5E-3FA4-423F-9894-1680989F2F99}"/>
              </a:ext>
            </a:extLst>
          </p:cNvPr>
          <p:cNvSpPr txBox="1"/>
          <p:nvPr/>
        </p:nvSpPr>
        <p:spPr>
          <a:xfrm>
            <a:off x="343395" y="4172809"/>
            <a:ext cx="11614068" cy="2092881"/>
          </a:xfrm>
          <a:prstGeom prst="rect">
            <a:avLst/>
          </a:prstGeom>
          <a:solidFill>
            <a:schemeClr val="bg1"/>
          </a:solidFill>
        </p:spPr>
        <p:txBody>
          <a:bodyPr wrap="square" lIns="91440" tIns="45720" rIns="91440" bIns="45720" anchor="t">
            <a:spAutoFit/>
          </a:bodyPr>
          <a:lstStyle/>
          <a:p>
            <a:pPr marL="1139825" indent="-628650">
              <a:spcBef>
                <a:spcPts val="1200"/>
              </a:spcBef>
              <a:buNone/>
            </a:pPr>
            <a:r>
              <a:rPr lang="en-US" sz="2400" b="1"/>
              <a:t>Proposed Budget Requests:  </a:t>
            </a:r>
            <a:r>
              <a:rPr lang="en-US" sz="2400"/>
              <a:t>$500,000 (2-3 years)</a:t>
            </a:r>
          </a:p>
          <a:p>
            <a:pPr marL="1139825" indent="-628650">
              <a:spcBef>
                <a:spcPts val="1200"/>
              </a:spcBef>
              <a:buNone/>
            </a:pPr>
            <a:r>
              <a:rPr lang="en-US" sz="2400" b="1"/>
              <a:t>Project Types:  </a:t>
            </a:r>
            <a:r>
              <a:rPr lang="en-US" sz="2400"/>
              <a:t>Integrated, Extension only </a:t>
            </a:r>
            <a:endParaRPr lang="en-US" sz="2400">
              <a:cs typeface="Calibri"/>
            </a:endParaRPr>
          </a:p>
          <a:p>
            <a:pPr marL="1139825" indent="-628650">
              <a:spcBef>
                <a:spcPts val="1200"/>
              </a:spcBef>
              <a:buNone/>
            </a:pPr>
            <a:r>
              <a:rPr lang="en-US" sz="2400" b="1"/>
              <a:t>Application Deadline:  </a:t>
            </a:r>
            <a:r>
              <a:rPr lang="en-US" sz="2400">
                <a:highlight>
                  <a:srgbClr val="FFFF00"/>
                </a:highlight>
              </a:rPr>
              <a:t>TBD, 2024</a:t>
            </a:r>
            <a:endParaRPr lang="en-US" sz="2400">
              <a:highlight>
                <a:srgbClr val="FFFF00"/>
              </a:highlight>
              <a:ea typeface="Calibri"/>
              <a:cs typeface="Calibri"/>
            </a:endParaRPr>
          </a:p>
          <a:p>
            <a:pPr marL="1139825" indent="-628650">
              <a:spcBef>
                <a:spcPts val="1200"/>
              </a:spcBef>
              <a:buNone/>
            </a:pPr>
            <a:r>
              <a:rPr lang="en-US" sz="2400" b="1"/>
              <a:t>Contact: </a:t>
            </a:r>
            <a:r>
              <a:rPr lang="en-US" sz="2400">
                <a:effectLst/>
                <a:ea typeface="Calibri" panose="020F0502020204030204" pitchFamily="34" charset="0"/>
              </a:rPr>
              <a:t> Amer Fayad </a:t>
            </a:r>
            <a:r>
              <a:rPr lang="en-US" sz="2400">
                <a:ea typeface="Calibri" panose="020F0502020204030204" pitchFamily="34" charset="0"/>
                <a:hlinkClick r:id="rId3"/>
              </a:rPr>
              <a:t>amer.fayad@usda.gov</a:t>
            </a:r>
            <a:endParaRPr lang="en-US" sz="2400">
              <a:cs typeface="Calibri"/>
            </a:endParaRPr>
          </a:p>
        </p:txBody>
      </p:sp>
    </p:spTree>
    <p:extLst>
      <p:ext uri="{BB962C8B-B14F-4D97-AF65-F5344CB8AC3E}">
        <p14:creationId xmlns:p14="http://schemas.microsoft.com/office/powerpoint/2010/main" val="8364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C4F27D-56C3-4A72-84A7-5D702EDD9BD4}"/>
              </a:ext>
            </a:extLst>
          </p:cNvPr>
          <p:cNvSpPr>
            <a:spLocks noGrp="1"/>
          </p:cNvSpPr>
          <p:nvPr>
            <p:ph idx="1"/>
          </p:nvPr>
        </p:nvSpPr>
        <p:spPr>
          <a:xfrm>
            <a:off x="403224" y="2314630"/>
            <a:ext cx="11182224" cy="2578056"/>
          </a:xfrm>
        </p:spPr>
        <p:txBody>
          <a:bodyPr vert="horz" lIns="91440" tIns="45720" rIns="91440" bIns="45720" rtlCol="0" anchor="t">
            <a:noAutofit/>
          </a:bodyPr>
          <a:lstStyle/>
          <a:p>
            <a:pPr marL="231775" indent="-231775">
              <a:spcBef>
                <a:spcPts val="1200"/>
              </a:spcBef>
              <a:buNone/>
            </a:pPr>
            <a:r>
              <a:rPr lang="en-US" sz="2400" b="1"/>
              <a:t>Goal: </a:t>
            </a:r>
            <a:r>
              <a:rPr lang="en-US" sz="2400"/>
              <a:t>Address </a:t>
            </a:r>
            <a:r>
              <a:rPr lang="en-US" sz="2400" b="1"/>
              <a:t>critical challenges and opportunities </a:t>
            </a:r>
            <a:r>
              <a:rPr lang="en-US" sz="2400"/>
              <a:t>to improve the nation’s agricultural and food systems and address issues that need </a:t>
            </a:r>
            <a:r>
              <a:rPr lang="en-US" sz="2400" b="1"/>
              <a:t>immediate attention. Should lead to readily and rapidly adoptable practices</a:t>
            </a:r>
          </a:p>
          <a:p>
            <a:pPr marL="231775" indent="-231775">
              <a:spcBef>
                <a:spcPts val="1200"/>
              </a:spcBef>
              <a:buNone/>
            </a:pPr>
            <a:r>
              <a:rPr lang="en-US" sz="2400" b="1"/>
              <a:t>Proposed Budget Requests:  </a:t>
            </a:r>
            <a:r>
              <a:rPr lang="en-US" sz="2400"/>
              <a:t>Up to $300,000 per project (1-3 years)</a:t>
            </a:r>
          </a:p>
          <a:p>
            <a:pPr marL="231775" indent="-231775">
              <a:spcBef>
                <a:spcPts val="1200"/>
              </a:spcBef>
              <a:buNone/>
            </a:pPr>
            <a:r>
              <a:rPr lang="en-US" sz="2400" b="1"/>
              <a:t>Project Types:  </a:t>
            </a:r>
            <a:r>
              <a:rPr lang="en-US" sz="2400">
                <a:ea typeface="+mn-lt"/>
                <a:cs typeface="+mn-lt"/>
              </a:rPr>
              <a:t>Integrated Projects (Research and Extension) only</a:t>
            </a:r>
            <a:endParaRPr lang="en-US" sz="2400">
              <a:cs typeface="Calibri"/>
            </a:endParaRPr>
          </a:p>
          <a:p>
            <a:pPr marL="231775" indent="-231775">
              <a:spcBef>
                <a:spcPts val="1200"/>
              </a:spcBef>
              <a:buNone/>
            </a:pPr>
            <a:r>
              <a:rPr lang="en-US" sz="2400" b="1"/>
              <a:t>Application Deadline:  </a:t>
            </a:r>
            <a:r>
              <a:rPr lang="en-US" sz="2400"/>
              <a:t>was</a:t>
            </a:r>
            <a:r>
              <a:rPr lang="en-US" sz="2400" b="1"/>
              <a:t> </a:t>
            </a:r>
            <a:r>
              <a:rPr lang="en-US" sz="2400"/>
              <a:t>September 14, 2023 (5:00 pm ET)</a:t>
            </a:r>
            <a:endParaRPr lang="en-US" sz="2400">
              <a:ea typeface="Calibri"/>
              <a:cs typeface="Calibri"/>
            </a:endParaRPr>
          </a:p>
          <a:p>
            <a:pPr marL="231775" indent="-231775">
              <a:spcBef>
                <a:spcPts val="1200"/>
              </a:spcBef>
              <a:buNone/>
            </a:pPr>
            <a:r>
              <a:rPr lang="en-US" sz="2400" b="1"/>
              <a:t>Contacts:  </a:t>
            </a:r>
            <a:r>
              <a:rPr lang="en-US" sz="2400"/>
              <a:t>Vijay Nandula </a:t>
            </a:r>
            <a:r>
              <a:rPr lang="en-US" sz="2400">
                <a:cs typeface="Calibri"/>
                <a:hlinkClick r:id="rId2"/>
              </a:rPr>
              <a:t>vijay.nandula@usda.gov</a:t>
            </a:r>
            <a:r>
              <a:rPr lang="en-US" sz="2400">
                <a:cs typeface="Calibri"/>
              </a:rPr>
              <a:t> </a:t>
            </a:r>
          </a:p>
          <a:p>
            <a:pPr marL="231775" indent="-231775">
              <a:spcBef>
                <a:spcPts val="1200"/>
              </a:spcBef>
              <a:buNone/>
            </a:pPr>
            <a:r>
              <a:rPr lang="en-US" sz="2400"/>
              <a:t>		       </a:t>
            </a:r>
            <a:r>
              <a:rPr lang="pl-PL" sz="2400"/>
              <a:t>James Dobrowolski, </a:t>
            </a:r>
            <a:r>
              <a:rPr lang="pl-PL" sz="2400">
                <a:hlinkClick r:id="rId3"/>
              </a:rPr>
              <a:t>james.dobrowolski@usda.gov</a:t>
            </a:r>
            <a:r>
              <a:rPr lang="en-US" sz="2400"/>
              <a:t> </a:t>
            </a:r>
          </a:p>
        </p:txBody>
      </p:sp>
      <p:sp>
        <p:nvSpPr>
          <p:cNvPr id="3" name="Slide Number Placeholder 2">
            <a:extLst>
              <a:ext uri="{FF2B5EF4-FFF2-40B4-BE49-F238E27FC236}">
                <a16:creationId xmlns:a16="http://schemas.microsoft.com/office/drawing/2014/main" id="{CBBD09C0-16B7-496E-A133-C434B484E6AB}"/>
              </a:ext>
            </a:extLst>
          </p:cNvPr>
          <p:cNvSpPr>
            <a:spLocks noGrp="1"/>
          </p:cNvSpPr>
          <p:nvPr>
            <p:ph type="sldNum" sz="quarter" idx="12"/>
          </p:nvPr>
        </p:nvSpPr>
        <p:spPr/>
        <p:txBody>
          <a:bodyPr/>
          <a:lstStyle/>
          <a:p>
            <a:fld id="{2BD7F24E-DE58-493E-87A9-8975CB1324FF}" type="slidenum">
              <a:rPr lang="en-US" smtClean="0"/>
              <a:t>28</a:t>
            </a:fld>
            <a:endParaRPr lang="en-US"/>
          </a:p>
        </p:txBody>
      </p:sp>
      <p:sp>
        <p:nvSpPr>
          <p:cNvPr id="7" name="TextBox 6">
            <a:extLst>
              <a:ext uri="{FF2B5EF4-FFF2-40B4-BE49-F238E27FC236}">
                <a16:creationId xmlns:a16="http://schemas.microsoft.com/office/drawing/2014/main" id="{9C312CBB-98A3-42D1-981A-9C4365E499BD}"/>
              </a:ext>
            </a:extLst>
          </p:cNvPr>
          <p:cNvSpPr txBox="1"/>
          <p:nvPr/>
        </p:nvSpPr>
        <p:spPr>
          <a:xfrm>
            <a:off x="1099335" y="1140852"/>
            <a:ext cx="906180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libri" panose="020F0502020204030204"/>
                <a:ea typeface="+mn-ea"/>
                <a:cs typeface="+mn-cs"/>
              </a:rPr>
              <a:t>AFRI Critical Agricultural Research and Extension (CARE – A1701)</a:t>
            </a:r>
          </a:p>
        </p:txBody>
      </p:sp>
    </p:spTree>
    <p:extLst>
      <p:ext uri="{BB962C8B-B14F-4D97-AF65-F5344CB8AC3E}">
        <p14:creationId xmlns:p14="http://schemas.microsoft.com/office/powerpoint/2010/main" val="166354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2079457" y="888655"/>
            <a:ext cx="8194700" cy="6611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400" b="1">
                <a:solidFill>
                  <a:srgbClr val="C00000"/>
                </a:solidFill>
                <a:latin typeface="Calibri" panose="020F0502020204030204" pitchFamily="34" charset="0"/>
                <a:cs typeface="Calibri" panose="020F0502020204030204" pitchFamily="34" charset="0"/>
              </a:rPr>
              <a:t>AFRI Agricultural Biosecurity (A1181 )</a:t>
            </a:r>
          </a:p>
        </p:txBody>
      </p:sp>
      <p:sp>
        <p:nvSpPr>
          <p:cNvPr id="3" name="Content Placeholder 2">
            <a:extLst>
              <a:ext uri="{FF2B5EF4-FFF2-40B4-BE49-F238E27FC236}">
                <a16:creationId xmlns:a16="http://schemas.microsoft.com/office/drawing/2014/main" id="{E5C57685-E5F0-45E1-A018-3B583A5A1C6C}"/>
              </a:ext>
            </a:extLst>
          </p:cNvPr>
          <p:cNvSpPr>
            <a:spLocks noGrp="1"/>
          </p:cNvSpPr>
          <p:nvPr>
            <p:ph idx="1"/>
          </p:nvPr>
        </p:nvSpPr>
        <p:spPr>
          <a:xfrm>
            <a:off x="594432" y="1549821"/>
            <a:ext cx="11003135" cy="2571352"/>
          </a:xfrm>
        </p:spPr>
        <p:txBody>
          <a:bodyPr vert="horz" lIns="91440" tIns="45720" rIns="91440" bIns="45720" rtlCol="0" anchor="t">
            <a:noAutofit/>
          </a:bodyPr>
          <a:lstStyle/>
          <a:p>
            <a:pPr>
              <a:spcBef>
                <a:spcPts val="1200"/>
              </a:spcBef>
            </a:pPr>
            <a:r>
              <a:rPr lang="en-US" sz="1800"/>
              <a:t>This program area priority focuses on increasing U.S. national capacity to prevent, rapidly detect and respond to biological threats to U.S. agriculture and food supply. Supported activities will be aimed at increasing agricultural biosecurity at the regional and national levels, and across the public and private sectors.</a:t>
            </a:r>
          </a:p>
          <a:p>
            <a:pPr lvl="1">
              <a:spcBef>
                <a:spcPts val="1200"/>
              </a:spcBef>
            </a:pPr>
            <a:r>
              <a:rPr lang="en-US" sz="1800">
                <a:ea typeface="+mn-lt"/>
                <a:cs typeface="+mn-lt"/>
              </a:rPr>
              <a:t>Detection and diagnostics of transboundary, emerging, or re-emerging pests and diseases associated with animal production systems and/or transboundary, emerging, re-emerging and invasive diseases, insects and weeds associated with plant production systems.</a:t>
            </a:r>
          </a:p>
          <a:p>
            <a:pPr lvl="1">
              <a:spcBef>
                <a:spcPts val="1200"/>
              </a:spcBef>
            </a:pPr>
            <a:r>
              <a:rPr lang="en-US" sz="1800">
                <a:ea typeface="+mn-lt"/>
                <a:cs typeface="+mn-lt"/>
              </a:rPr>
              <a:t>Rapid response to, and recovery from, pests and diseases that pose large-scale biosecurity threats to plant and animal production, including existing and imminent threats to U.S. agricultural production and food supply systems.</a:t>
            </a:r>
          </a:p>
          <a:p>
            <a:pPr>
              <a:spcBef>
                <a:spcPts val="1200"/>
              </a:spcBef>
            </a:pPr>
            <a:endParaRPr lang="en-US" sz="2000">
              <a:ea typeface="+mn-lt"/>
              <a:cs typeface="+mn-lt"/>
            </a:endParaRPr>
          </a:p>
          <a:p>
            <a:pPr>
              <a:spcBef>
                <a:spcPts val="1200"/>
              </a:spcBef>
            </a:pPr>
            <a:endParaRPr lang="en-US" sz="2000">
              <a:cs typeface="Calibri"/>
            </a:endParaRPr>
          </a:p>
          <a:p>
            <a:pPr>
              <a:spcBef>
                <a:spcPts val="1200"/>
              </a:spcBef>
            </a:pPr>
            <a:endParaRPr lang="en-US" sz="2000">
              <a:cs typeface="Calibri"/>
            </a:endParaRPr>
          </a:p>
        </p:txBody>
      </p:sp>
      <p:sp>
        <p:nvSpPr>
          <p:cNvPr id="5" name="TextBox 4">
            <a:extLst>
              <a:ext uri="{FF2B5EF4-FFF2-40B4-BE49-F238E27FC236}">
                <a16:creationId xmlns:a16="http://schemas.microsoft.com/office/drawing/2014/main" id="{02CDBA5E-3FA4-423F-9894-1680989F2F99}"/>
              </a:ext>
            </a:extLst>
          </p:cNvPr>
          <p:cNvSpPr txBox="1"/>
          <p:nvPr/>
        </p:nvSpPr>
        <p:spPr>
          <a:xfrm>
            <a:off x="230350" y="4183392"/>
            <a:ext cx="11614068" cy="2062103"/>
          </a:xfrm>
          <a:prstGeom prst="rect">
            <a:avLst/>
          </a:prstGeom>
          <a:solidFill>
            <a:schemeClr val="bg1"/>
          </a:solidFill>
        </p:spPr>
        <p:txBody>
          <a:bodyPr wrap="square" lIns="91440" tIns="45720" rIns="91440" bIns="45720" anchor="t">
            <a:spAutoFit/>
          </a:bodyPr>
          <a:lstStyle/>
          <a:p>
            <a:pPr marL="1139825" indent="-628650">
              <a:spcBef>
                <a:spcPts val="1200"/>
              </a:spcBef>
            </a:pPr>
            <a:r>
              <a:rPr lang="en-US" b="1"/>
              <a:t>Proposed Budget Requests:  </a:t>
            </a:r>
            <a:r>
              <a:rPr lang="en-US"/>
              <a:t>up to </a:t>
            </a:r>
            <a:r>
              <a:rPr lang="en-US">
                <a:ea typeface="+mn-lt"/>
                <a:cs typeface="+mn-lt"/>
              </a:rPr>
              <a:t>$650,000 for single-function projects (3-5 years); $800,000 with specific partnerships; up to $1 million for integrated projects (3-5 years); up to $300,000 for seed grants (up to 2 years)</a:t>
            </a:r>
            <a:endParaRPr lang="en-US">
              <a:cs typeface="Calibri"/>
            </a:endParaRPr>
          </a:p>
          <a:p>
            <a:pPr marL="1139825" indent="-628650">
              <a:spcBef>
                <a:spcPts val="1200"/>
              </a:spcBef>
              <a:buNone/>
            </a:pPr>
            <a:r>
              <a:rPr lang="en-US" b="1"/>
              <a:t>Project Types:  </a:t>
            </a:r>
            <a:r>
              <a:rPr lang="en-US"/>
              <a:t>Research, Extension and Integrated Projects only</a:t>
            </a:r>
            <a:endParaRPr lang="en-US">
              <a:cs typeface="Calibri"/>
            </a:endParaRPr>
          </a:p>
          <a:p>
            <a:pPr marL="1139825" indent="-628650">
              <a:spcBef>
                <a:spcPts val="1200"/>
              </a:spcBef>
              <a:buNone/>
            </a:pPr>
            <a:r>
              <a:rPr lang="en-US" b="1"/>
              <a:t>Application Deadline:  </a:t>
            </a:r>
            <a:r>
              <a:rPr lang="en-US">
                <a:highlight>
                  <a:srgbClr val="FFFF00"/>
                </a:highlight>
              </a:rPr>
              <a:t>October 19, 2024 (5:00 pm ET)</a:t>
            </a:r>
          </a:p>
          <a:p>
            <a:pPr marL="1139825" indent="-628650">
              <a:buNone/>
            </a:pPr>
            <a:r>
              <a:rPr lang="en-US" b="1"/>
              <a:t>Contacts: </a:t>
            </a:r>
            <a:r>
              <a:rPr lang="en-US">
                <a:effectLst/>
                <a:ea typeface="Calibri" panose="020F0502020204030204" pitchFamily="34" charset="0"/>
              </a:rPr>
              <a:t> Amer Fayad </a:t>
            </a:r>
            <a:r>
              <a:rPr lang="en-US">
                <a:ea typeface="Calibri" panose="020F0502020204030204" pitchFamily="34" charset="0"/>
                <a:hlinkClick r:id="rId3"/>
              </a:rPr>
              <a:t>amer.fayad@usda.gov</a:t>
            </a:r>
            <a:r>
              <a:rPr lang="en-US">
                <a:ea typeface="Calibri" panose="020F0502020204030204" pitchFamily="34" charset="0"/>
              </a:rPr>
              <a:t> </a:t>
            </a:r>
            <a:r>
              <a:rPr lang="en-US">
                <a:effectLst/>
                <a:ea typeface="Calibri" panose="020F0502020204030204" pitchFamily="34" charset="0"/>
              </a:rPr>
              <a:t> and </a:t>
            </a:r>
          </a:p>
          <a:p>
            <a:pPr marL="1139825" indent="-628650">
              <a:buNone/>
            </a:pPr>
            <a:r>
              <a:rPr lang="en-US">
                <a:ea typeface="Calibri" panose="020F0502020204030204" pitchFamily="34" charset="0"/>
              </a:rPr>
              <a:t>	   </a:t>
            </a:r>
            <a:r>
              <a:rPr lang="en-US">
                <a:effectLst/>
                <a:ea typeface="Calibri" panose="020F0502020204030204" pitchFamily="34" charset="0"/>
              </a:rPr>
              <a:t>Michelle Colby </a:t>
            </a:r>
            <a:r>
              <a:rPr lang="en-US">
                <a:ea typeface="Calibri" panose="020F0502020204030204" pitchFamily="34" charset="0"/>
                <a:hlinkClick r:id="rId4"/>
              </a:rPr>
              <a:t>michelle.colby@usda.gov</a:t>
            </a:r>
            <a:r>
              <a:rPr lang="en-US">
                <a:ea typeface="Calibri" panose="020F0502020204030204" pitchFamily="34" charset="0"/>
              </a:rPr>
              <a:t> </a:t>
            </a:r>
            <a:endParaRPr lang="en-US">
              <a:cs typeface="Calibri"/>
            </a:endParaRPr>
          </a:p>
        </p:txBody>
      </p:sp>
    </p:spTree>
    <p:extLst>
      <p:ext uri="{BB962C8B-B14F-4D97-AF65-F5344CB8AC3E}">
        <p14:creationId xmlns:p14="http://schemas.microsoft.com/office/powerpoint/2010/main" val="16259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3326779" y="657152"/>
            <a:ext cx="6081383" cy="1081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b="1"/>
              <a:t>NIFA Leadership and Staffing</a:t>
            </a:r>
            <a:endParaRPr kumimoji="0" lang="en-US" sz="4400" b="1" i="0" u="none" strike="noStrike" kern="1200" cap="none" spc="0" normalizeH="0" baseline="0" noProof="0">
              <a:ln>
                <a:noFill/>
              </a:ln>
              <a:solidFill>
                <a:schemeClr val="tx1"/>
              </a:solidFill>
              <a:effectLst/>
              <a:uLnTx/>
              <a:uFillTx/>
              <a:latin typeface="+mj-lt"/>
              <a:ea typeface="+mj-ea"/>
              <a:cs typeface="+mj-cs"/>
            </a:endParaRPr>
          </a:p>
        </p:txBody>
      </p:sp>
      <p:pic>
        <p:nvPicPr>
          <p:cNvPr id="1026" name="Picture 2" descr="Dr. Dionne Toombs, Director, Office of the Chief Scientist">
            <a:extLst>
              <a:ext uri="{FF2B5EF4-FFF2-40B4-BE49-F238E27FC236}">
                <a16:creationId xmlns:a16="http://schemas.microsoft.com/office/drawing/2014/main" id="{9A1D1203-8655-4001-BF6C-992008913F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19" r="2166"/>
          <a:stretch/>
        </p:blipFill>
        <p:spPr bwMode="auto">
          <a:xfrm>
            <a:off x="1842770" y="2192543"/>
            <a:ext cx="1680959" cy="15626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5F8DDA0-C478-4447-8F08-B5682BFE0FBD}"/>
              </a:ext>
            </a:extLst>
          </p:cNvPr>
          <p:cNvSpPr txBox="1"/>
          <p:nvPr/>
        </p:nvSpPr>
        <p:spPr>
          <a:xfrm>
            <a:off x="1187903" y="3755172"/>
            <a:ext cx="2558200" cy="830997"/>
          </a:xfrm>
          <a:prstGeom prst="rect">
            <a:avLst/>
          </a:prstGeom>
          <a:noFill/>
        </p:spPr>
        <p:txBody>
          <a:bodyPr wrap="none" lIns="91440" tIns="45720" rIns="91440" bIns="45720" rtlCol="0" anchor="t">
            <a:spAutoFit/>
          </a:bodyPr>
          <a:lstStyle/>
          <a:p>
            <a:pPr algn="ctr"/>
            <a:r>
              <a:rPr lang="en-US" sz="1600"/>
              <a:t>Assoc. Director for Programs</a:t>
            </a:r>
          </a:p>
          <a:p>
            <a:pPr algn="ctr"/>
            <a:r>
              <a:rPr lang="en-US" sz="1600"/>
              <a:t>Dr. Dionne Toombs</a:t>
            </a:r>
          </a:p>
          <a:p>
            <a:pPr algn="ctr"/>
            <a:endParaRPr lang="en-US" sz="1600"/>
          </a:p>
        </p:txBody>
      </p:sp>
      <p:pic>
        <p:nvPicPr>
          <p:cNvPr id="2" name="Picture 1">
            <a:extLst>
              <a:ext uri="{FF2B5EF4-FFF2-40B4-BE49-F238E27FC236}">
                <a16:creationId xmlns:a16="http://schemas.microsoft.com/office/drawing/2014/main" id="{092F3D9E-A830-D24F-57DB-62EBB4FBD6E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b="15688"/>
          <a:stretch/>
        </p:blipFill>
        <p:spPr>
          <a:xfrm>
            <a:off x="5457079" y="1728994"/>
            <a:ext cx="1680959" cy="2019097"/>
          </a:xfrm>
          <a:prstGeom prst="rect">
            <a:avLst/>
          </a:prstGeom>
        </p:spPr>
      </p:pic>
      <p:sp>
        <p:nvSpPr>
          <p:cNvPr id="4" name="TextBox 3">
            <a:extLst>
              <a:ext uri="{FF2B5EF4-FFF2-40B4-BE49-F238E27FC236}">
                <a16:creationId xmlns:a16="http://schemas.microsoft.com/office/drawing/2014/main" id="{4A6A1C85-F646-6231-E9B5-FCA2AAEBCDE3}"/>
              </a:ext>
            </a:extLst>
          </p:cNvPr>
          <p:cNvSpPr txBox="1"/>
          <p:nvPr/>
        </p:nvSpPr>
        <p:spPr>
          <a:xfrm>
            <a:off x="5505311" y="3739137"/>
            <a:ext cx="1724318" cy="584775"/>
          </a:xfrm>
          <a:prstGeom prst="rect">
            <a:avLst/>
          </a:prstGeom>
          <a:noFill/>
        </p:spPr>
        <p:txBody>
          <a:bodyPr wrap="none" rtlCol="0">
            <a:spAutoFit/>
          </a:bodyPr>
          <a:lstStyle/>
          <a:p>
            <a:pPr algn="ctr"/>
            <a:r>
              <a:rPr lang="en-US" sz="1600"/>
              <a:t>NIFA Director</a:t>
            </a:r>
          </a:p>
          <a:p>
            <a:pPr algn="ctr"/>
            <a:r>
              <a:rPr lang="en-US" sz="1600"/>
              <a:t>Dr. Manjit K. Misra</a:t>
            </a:r>
          </a:p>
        </p:txBody>
      </p:sp>
      <p:pic>
        <p:nvPicPr>
          <p:cNvPr id="5" name="Picture 2" descr="Drenda Williams">
            <a:extLst>
              <a:ext uri="{FF2B5EF4-FFF2-40B4-BE49-F238E27FC236}">
                <a16:creationId xmlns:a16="http://schemas.microsoft.com/office/drawing/2014/main" id="{7988BD23-938D-5996-406C-AB70D3017A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832" y="1953464"/>
            <a:ext cx="1264660" cy="1801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302CCA-A951-1D4D-15E1-F2E957AB82F6}"/>
              </a:ext>
            </a:extLst>
          </p:cNvPr>
          <p:cNvSpPr txBox="1"/>
          <p:nvPr/>
        </p:nvSpPr>
        <p:spPr>
          <a:xfrm>
            <a:off x="450940" y="5792755"/>
            <a:ext cx="5846618" cy="584775"/>
          </a:xfrm>
          <a:prstGeom prst="rect">
            <a:avLst/>
          </a:prstGeom>
          <a:noFill/>
        </p:spPr>
        <p:txBody>
          <a:bodyPr wrap="square" lIns="91440" tIns="45720" rIns="91440" bIns="45720" anchor="t">
            <a:spAutoFit/>
          </a:bodyPr>
          <a:lstStyle/>
          <a:p>
            <a:pPr algn="ctr"/>
            <a:r>
              <a:rPr lang="en-US" sz="1600" b="0" i="0">
                <a:effectLst/>
              </a:rPr>
              <a:t>Institute of Food Production and Sustainability Deputy </a:t>
            </a:r>
            <a:r>
              <a:rPr lang="en-US" sz="1600"/>
              <a:t>Director </a:t>
            </a:r>
            <a:br>
              <a:rPr lang="en-US" sz="1600"/>
            </a:br>
            <a:r>
              <a:rPr lang="en-US" sz="1600" b="0" i="0">
                <a:effectLst/>
              </a:rPr>
              <a:t>Dr. Venu (Kal) Kalavacharla – Acting</a:t>
            </a:r>
            <a:r>
              <a:rPr lang="en-US" sz="1600"/>
              <a:t> </a:t>
            </a:r>
            <a:endParaRPr lang="en-US" sz="1600" b="0" i="0">
              <a:effectLst/>
            </a:endParaRPr>
          </a:p>
        </p:txBody>
      </p:sp>
      <p:pic>
        <p:nvPicPr>
          <p:cNvPr id="13" name="Picture 12">
            <a:extLst>
              <a:ext uri="{FF2B5EF4-FFF2-40B4-BE49-F238E27FC236}">
                <a16:creationId xmlns:a16="http://schemas.microsoft.com/office/drawing/2014/main" id="{74588050-F4F9-90D8-C8EB-790CF113AECC}"/>
              </a:ext>
            </a:extLst>
          </p:cNvPr>
          <p:cNvPicPr>
            <a:picLocks noChangeAspect="1"/>
          </p:cNvPicPr>
          <p:nvPr/>
        </p:nvPicPr>
        <p:blipFill rotWithShape="1">
          <a:blip r:embed="rId7"/>
          <a:srcRect t="12455" r="-104" b="7048"/>
          <a:stretch/>
        </p:blipFill>
        <p:spPr>
          <a:xfrm>
            <a:off x="2233807" y="4346117"/>
            <a:ext cx="1289922" cy="1477761"/>
          </a:xfrm>
          <a:prstGeom prst="rect">
            <a:avLst/>
          </a:prstGeom>
        </p:spPr>
      </p:pic>
      <p:sp>
        <p:nvSpPr>
          <p:cNvPr id="17" name="TextBox 16">
            <a:extLst>
              <a:ext uri="{FF2B5EF4-FFF2-40B4-BE49-F238E27FC236}">
                <a16:creationId xmlns:a16="http://schemas.microsoft.com/office/drawing/2014/main" id="{9738B159-5026-D6B8-8E05-0B006082FA6F}"/>
              </a:ext>
            </a:extLst>
          </p:cNvPr>
          <p:cNvSpPr txBox="1"/>
          <p:nvPr/>
        </p:nvSpPr>
        <p:spPr>
          <a:xfrm>
            <a:off x="8279369" y="3772054"/>
            <a:ext cx="2724728" cy="523220"/>
          </a:xfrm>
          <a:prstGeom prst="rect">
            <a:avLst/>
          </a:prstGeom>
          <a:noFill/>
        </p:spPr>
        <p:txBody>
          <a:bodyPr wrap="square">
            <a:spAutoFit/>
          </a:bodyPr>
          <a:lstStyle/>
          <a:p>
            <a:pPr algn="ctr"/>
            <a:r>
              <a:rPr lang="en-US" sz="1400"/>
              <a:t>Associate Director for Operations</a:t>
            </a:r>
          </a:p>
          <a:p>
            <a:pPr algn="ctr"/>
            <a:r>
              <a:rPr lang="en-US" sz="1400"/>
              <a:t>Drenda Williams</a:t>
            </a:r>
          </a:p>
        </p:txBody>
      </p:sp>
      <p:sp>
        <p:nvSpPr>
          <p:cNvPr id="19" name="TextBox 18">
            <a:extLst>
              <a:ext uri="{FF2B5EF4-FFF2-40B4-BE49-F238E27FC236}">
                <a16:creationId xmlns:a16="http://schemas.microsoft.com/office/drawing/2014/main" id="{EC25F5ED-1B30-6DD2-8D8F-0D1C0D4D53A9}"/>
              </a:ext>
            </a:extLst>
          </p:cNvPr>
          <p:cNvSpPr txBox="1"/>
          <p:nvPr/>
        </p:nvSpPr>
        <p:spPr>
          <a:xfrm>
            <a:off x="6367470" y="5823878"/>
            <a:ext cx="450003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ea typeface="+mn-ea"/>
                <a:cs typeface="+mn-cs"/>
              </a:rPr>
              <a:t>Division Director of Plant Protection</a:t>
            </a:r>
          </a:p>
          <a:p>
            <a:pPr algn="ctr">
              <a:defRPr/>
            </a:pPr>
            <a:r>
              <a:rPr lang="en-US" sz="1600">
                <a:solidFill>
                  <a:prstClr val="black"/>
                </a:solidFill>
              </a:rPr>
              <a:t>Dr. Rubella Goswami</a:t>
            </a:r>
          </a:p>
        </p:txBody>
      </p:sp>
      <p:pic>
        <p:nvPicPr>
          <p:cNvPr id="20" name="Picture 2" descr="Rubella Goswami's email &amp; phone | Usda Animal and Plant Health Inspection  Service (Aphis)'s Assistant Director, National Identification Services email">
            <a:extLst>
              <a:ext uri="{FF2B5EF4-FFF2-40B4-BE49-F238E27FC236}">
                <a16:creationId xmlns:a16="http://schemas.microsoft.com/office/drawing/2014/main" id="{22B46D96-5781-09D4-8A64-F5A2CA65A3F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1798" t="-305" r="11798" b="305"/>
          <a:stretch/>
        </p:blipFill>
        <p:spPr bwMode="auto">
          <a:xfrm>
            <a:off x="7710888" y="4393337"/>
            <a:ext cx="1136961" cy="148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95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024B381-7215-4500-A85B-6B992499E154}"/>
              </a:ext>
            </a:extLst>
          </p:cNvPr>
          <p:cNvSpPr>
            <a:spLocks noGrp="1"/>
          </p:cNvSpPr>
          <p:nvPr>
            <p:ph idx="1"/>
          </p:nvPr>
        </p:nvSpPr>
        <p:spPr>
          <a:xfrm>
            <a:off x="281354" y="1869179"/>
            <a:ext cx="11277073" cy="4747378"/>
          </a:xfrm>
        </p:spPr>
        <p:txBody>
          <a:bodyPr vert="horz" lIns="91440" tIns="45720" rIns="91440" bIns="45720" rtlCol="0" anchor="t">
            <a:normAutofit/>
          </a:bodyPr>
          <a:lstStyle/>
          <a:p>
            <a:pPr marL="257175">
              <a:spcBef>
                <a:spcPts val="450"/>
              </a:spcBef>
            </a:pPr>
            <a:r>
              <a:rPr lang="en-US" sz="2000" dirty="0"/>
              <a:t>Funds the acquisition of shared-use special purpose equipment/instruments for fundamental and applied research for use in the food and agricultural sciences programs including data science and data systems.</a:t>
            </a:r>
          </a:p>
          <a:p>
            <a:pPr marL="257175">
              <a:spcBef>
                <a:spcPts val="450"/>
              </a:spcBef>
            </a:pPr>
            <a:r>
              <a:rPr lang="en-US" sz="2000" u="sng" dirty="0"/>
              <a:t>EGP grants are not intended to replace requests for equipment in individual project applications through other NIFA capacity/competitive programs.</a:t>
            </a:r>
            <a:endParaRPr lang="en-US" sz="2000" u="sng" dirty="0">
              <a:cs typeface="Calibri"/>
            </a:endParaRPr>
          </a:p>
          <a:p>
            <a:pPr marL="257175">
              <a:spcBef>
                <a:spcPts val="450"/>
              </a:spcBef>
            </a:pPr>
            <a:endParaRPr lang="en-US" sz="1000" dirty="0"/>
          </a:p>
          <a:p>
            <a:pPr marL="485775" lvl="1" indent="-485775">
              <a:spcBef>
                <a:spcPts val="450"/>
              </a:spcBef>
              <a:buNone/>
            </a:pPr>
            <a:r>
              <a:rPr lang="en-US" sz="2000" b="1" dirty="0"/>
              <a:t>Funding Request</a:t>
            </a:r>
            <a:r>
              <a:rPr lang="en-US" sz="2000" dirty="0"/>
              <a:t>: $25,000-$500,000</a:t>
            </a:r>
          </a:p>
          <a:p>
            <a:pPr marL="485775" lvl="1" indent="-485775">
              <a:spcBef>
                <a:spcPts val="450"/>
              </a:spcBef>
              <a:buNone/>
            </a:pPr>
            <a:r>
              <a:rPr lang="en-US" sz="2000" b="1" dirty="0"/>
              <a:t>Duration:  </a:t>
            </a:r>
            <a:r>
              <a:rPr lang="en-US" sz="2000" dirty="0"/>
              <a:t>3 years</a:t>
            </a:r>
          </a:p>
          <a:p>
            <a:pPr marL="485775" lvl="1" indent="-485775">
              <a:spcBef>
                <a:spcPts val="450"/>
              </a:spcBef>
              <a:buNone/>
            </a:pPr>
            <a:r>
              <a:rPr lang="en-US" sz="2000" b="1" dirty="0"/>
              <a:t>Proposals per Institution</a:t>
            </a:r>
            <a:r>
              <a:rPr lang="en-US" sz="2000" dirty="0"/>
              <a:t>: Two maximum</a:t>
            </a:r>
          </a:p>
          <a:p>
            <a:pPr marL="485775" lvl="1" indent="-485775">
              <a:spcBef>
                <a:spcPts val="450"/>
              </a:spcBef>
              <a:buNone/>
            </a:pPr>
            <a:r>
              <a:rPr lang="en-US" sz="2000" b="1" dirty="0"/>
              <a:t>Awards per Institution</a:t>
            </a:r>
            <a:r>
              <a:rPr lang="en-US" sz="2000" dirty="0"/>
              <a:t>: One maximum</a:t>
            </a:r>
          </a:p>
          <a:p>
            <a:pPr marL="485775" lvl="1" indent="-485775">
              <a:spcBef>
                <a:spcPts val="450"/>
              </a:spcBef>
              <a:buNone/>
            </a:pPr>
            <a:r>
              <a:rPr lang="en-US" sz="2000" b="1" dirty="0"/>
              <a:t>Application Submission Deadline</a:t>
            </a:r>
            <a:r>
              <a:rPr lang="en-US" sz="2000" dirty="0"/>
              <a:t>: </a:t>
            </a:r>
            <a:r>
              <a:rPr lang="en-US" sz="2000" dirty="0">
                <a:highlight>
                  <a:srgbClr val="FFFF00"/>
                </a:highlight>
              </a:rPr>
              <a:t>TBD, FY 2024</a:t>
            </a:r>
            <a:endParaRPr lang="en-US" sz="2000" dirty="0">
              <a:highlight>
                <a:srgbClr val="FFFF00"/>
              </a:highlight>
              <a:ea typeface="Calibri"/>
              <a:cs typeface="Calibri"/>
            </a:endParaRPr>
          </a:p>
          <a:p>
            <a:pPr marL="228600" lvl="1">
              <a:spcBef>
                <a:spcPts val="450"/>
              </a:spcBef>
              <a:buNone/>
            </a:pPr>
            <a:endParaRPr lang="en-US" sz="2000" b="1" dirty="0"/>
          </a:p>
          <a:p>
            <a:pPr marL="228600" lvl="1">
              <a:spcBef>
                <a:spcPts val="450"/>
              </a:spcBef>
              <a:buNone/>
            </a:pPr>
            <a:r>
              <a:rPr lang="en-US" sz="2000" b="1" dirty="0"/>
              <a:t>Program Contacts: </a:t>
            </a:r>
            <a:r>
              <a:rPr lang="en-US" sz="2000" dirty="0"/>
              <a:t>Carlos Ortiz (</a:t>
            </a:r>
            <a:r>
              <a:rPr lang="en-US" sz="2000" dirty="0">
                <a:hlinkClick r:id="rId3"/>
              </a:rPr>
              <a:t>carlos.ortiz@usda.gov</a:t>
            </a:r>
            <a:r>
              <a:rPr lang="en-US" sz="2000" dirty="0"/>
              <a:t> ) or Mallory Koenings (</a:t>
            </a:r>
            <a:r>
              <a:rPr lang="en-US" sz="2000" dirty="0">
                <a:hlinkClick r:id="rId4"/>
              </a:rPr>
              <a:t>mallory.koenings@usda.gov</a:t>
            </a:r>
            <a:r>
              <a:rPr lang="en-US" sz="2000" dirty="0"/>
              <a:t> )</a:t>
            </a:r>
          </a:p>
          <a:p>
            <a:pPr marL="714375" lvl="1">
              <a:spcBef>
                <a:spcPts val="450"/>
              </a:spcBef>
            </a:pPr>
            <a:endParaRPr lang="en-US" sz="2000" dirty="0"/>
          </a:p>
        </p:txBody>
      </p:sp>
      <p:sp>
        <p:nvSpPr>
          <p:cNvPr id="11" name="Title 1">
            <a:extLst>
              <a:ext uri="{FF2B5EF4-FFF2-40B4-BE49-F238E27FC236}">
                <a16:creationId xmlns:a16="http://schemas.microsoft.com/office/drawing/2014/main" id="{07A98708-7D04-4B91-995F-ABFC93D173E9}"/>
              </a:ext>
            </a:extLst>
          </p:cNvPr>
          <p:cNvSpPr txBox="1">
            <a:spLocks/>
          </p:cNvSpPr>
          <p:nvPr/>
        </p:nvSpPr>
        <p:spPr>
          <a:xfrm>
            <a:off x="1819205" y="826955"/>
            <a:ext cx="8587098" cy="10858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00000"/>
                </a:solidFill>
                <a:latin typeface="+mn-lt"/>
              </a:rPr>
              <a:t>Equipment Grants Program (EGP)</a:t>
            </a:r>
            <a:endParaRPr lang="en-US" sz="4000" b="1">
              <a:solidFill>
                <a:srgbClr val="C00000"/>
              </a:solidFill>
              <a:latin typeface="+mn-lt"/>
              <a:cs typeface="Calibri Light" panose="020F0302020204030204" pitchFamily="34" charset="0"/>
            </a:endParaRPr>
          </a:p>
        </p:txBody>
      </p:sp>
      <p:pic>
        <p:nvPicPr>
          <p:cNvPr id="5" name="Picture 4">
            <a:extLst>
              <a:ext uri="{FF2B5EF4-FFF2-40B4-BE49-F238E27FC236}">
                <a16:creationId xmlns:a16="http://schemas.microsoft.com/office/drawing/2014/main" id="{9C8D2F74-5DCA-41A9-BE3E-9BC04A10FE1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5413" r="2161"/>
          <a:stretch/>
        </p:blipFill>
        <p:spPr>
          <a:xfrm>
            <a:off x="8227693" y="3553761"/>
            <a:ext cx="1879092" cy="1201906"/>
          </a:xfrm>
          <a:prstGeom prst="rect">
            <a:avLst/>
          </a:prstGeom>
          <a:ln w="57150">
            <a:solidFill>
              <a:schemeClr val="accent6"/>
            </a:solidFill>
          </a:ln>
        </p:spPr>
      </p:pic>
      <p:grpSp>
        <p:nvGrpSpPr>
          <p:cNvPr id="6" name="Group 5">
            <a:extLst>
              <a:ext uri="{FF2B5EF4-FFF2-40B4-BE49-F238E27FC236}">
                <a16:creationId xmlns:a16="http://schemas.microsoft.com/office/drawing/2014/main" id="{A2E9CA89-E4EC-4894-BE0F-5BB1FD4D08B7}"/>
              </a:ext>
              <a:ext uri="{C183D7F6-B498-43B3-948B-1728B52AA6E4}">
                <adec:decorative xmlns:adec="http://schemas.microsoft.com/office/drawing/2017/decorative" val="1"/>
              </a:ext>
            </a:extLst>
          </p:cNvPr>
          <p:cNvGrpSpPr/>
          <p:nvPr/>
        </p:nvGrpSpPr>
        <p:grpSpPr>
          <a:xfrm>
            <a:off x="10168754" y="4109625"/>
            <a:ext cx="1327023" cy="1444172"/>
            <a:chOff x="10253617" y="4588182"/>
            <a:chExt cx="1769364" cy="1925562"/>
          </a:xfrm>
        </p:grpSpPr>
        <p:pic>
          <p:nvPicPr>
            <p:cNvPr id="3" name="Picture 2">
              <a:extLst>
                <a:ext uri="{FF2B5EF4-FFF2-40B4-BE49-F238E27FC236}">
                  <a16:creationId xmlns:a16="http://schemas.microsoft.com/office/drawing/2014/main" id="{0D1531E8-1CC7-4303-9CDA-EAFB159D4D9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363345" y="4588182"/>
              <a:ext cx="1461515" cy="1785056"/>
            </a:xfrm>
            <a:prstGeom prst="rect">
              <a:avLst/>
            </a:prstGeom>
            <a:ln w="57150">
              <a:solidFill>
                <a:schemeClr val="accent5">
                  <a:lumMod val="75000"/>
                </a:schemeClr>
              </a:solidFill>
            </a:ln>
          </p:spPr>
        </p:pic>
        <p:sp>
          <p:nvSpPr>
            <p:cNvPr id="4" name="TextBox 3">
              <a:extLst>
                <a:ext uri="{FF2B5EF4-FFF2-40B4-BE49-F238E27FC236}">
                  <a16:creationId xmlns:a16="http://schemas.microsoft.com/office/drawing/2014/main" id="{F9A0F19E-D90C-4906-8252-87D7B586D8FB}"/>
                </a:ext>
              </a:extLst>
            </p:cNvPr>
            <p:cNvSpPr txBox="1"/>
            <p:nvPr/>
          </p:nvSpPr>
          <p:spPr>
            <a:xfrm>
              <a:off x="10253617" y="6313689"/>
              <a:ext cx="1769364" cy="200055"/>
            </a:xfrm>
            <a:prstGeom prst="rect">
              <a:avLst/>
            </a:prstGeom>
            <a:noFill/>
          </p:spPr>
          <p:txBody>
            <a:bodyPr wrap="square" rtlCol="0">
              <a:spAutoFit/>
            </a:bodyPr>
            <a:lstStyle/>
            <a:p>
              <a:r>
                <a:rPr lang="en-US" sz="375">
                  <a:solidFill>
                    <a:schemeClr val="bg1">
                      <a:lumMod val="85000"/>
                    </a:schemeClr>
                  </a:solidFill>
                  <a:hlinkClick r:id="rId7" tooltip="https://www.wikidoc.org/index.php/Mass_spectrometry">
                    <a:extLst>
                      <a:ext uri="{A12FA001-AC4F-418D-AE19-62706E023703}">
                        <ahyp:hlinkClr xmlns:ahyp="http://schemas.microsoft.com/office/drawing/2018/hyperlinkcolor" val="tx"/>
                      </a:ext>
                    </a:extLst>
                  </a:hlinkClick>
                </a:rPr>
                <a:t>This Photo</a:t>
              </a:r>
              <a:r>
                <a:rPr lang="en-US" sz="375">
                  <a:solidFill>
                    <a:schemeClr val="bg1">
                      <a:lumMod val="85000"/>
                    </a:schemeClr>
                  </a:solidFill>
                </a:rPr>
                <a:t> by Unknown Author is licensed under </a:t>
              </a:r>
              <a:r>
                <a:rPr lang="en-US" sz="375">
                  <a:solidFill>
                    <a:schemeClr val="bg1">
                      <a:lumMod val="85000"/>
                    </a:schemeClr>
                  </a:solidFill>
                  <a:hlinkClick r:id="rId8" tooltip="https://creativecommons.org/licenses/by-sa/3.0/">
                    <a:extLst>
                      <a:ext uri="{A12FA001-AC4F-418D-AE19-62706E023703}">
                        <ahyp:hlinkClr xmlns:ahyp="http://schemas.microsoft.com/office/drawing/2018/hyperlinkcolor" val="tx"/>
                      </a:ext>
                    </a:extLst>
                  </a:hlinkClick>
                </a:rPr>
                <a:t>CC BY-SA</a:t>
              </a:r>
              <a:endParaRPr lang="en-US" sz="375">
                <a:solidFill>
                  <a:schemeClr val="bg1">
                    <a:lumMod val="85000"/>
                  </a:schemeClr>
                </a:solidFill>
              </a:endParaRPr>
            </a:p>
          </p:txBody>
        </p:sp>
      </p:grpSp>
      <p:sp>
        <p:nvSpPr>
          <p:cNvPr id="2" name="TextBox 1">
            <a:extLst>
              <a:ext uri="{FF2B5EF4-FFF2-40B4-BE49-F238E27FC236}">
                <a16:creationId xmlns:a16="http://schemas.microsoft.com/office/drawing/2014/main" id="{45400172-6BB3-4381-BD23-E98094BECDBE}"/>
              </a:ext>
            </a:extLst>
          </p:cNvPr>
          <p:cNvSpPr txBox="1"/>
          <p:nvPr/>
        </p:nvSpPr>
        <p:spPr>
          <a:xfrm>
            <a:off x="10530406" y="1048218"/>
            <a:ext cx="1356915" cy="5078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350"/>
              <a:t>Not AFRI</a:t>
            </a:r>
          </a:p>
          <a:p>
            <a:r>
              <a:rPr lang="en-US" sz="1350"/>
              <a:t>Not Education</a:t>
            </a:r>
          </a:p>
        </p:txBody>
      </p:sp>
      <p:sp>
        <p:nvSpPr>
          <p:cNvPr id="7" name="TextBox 6">
            <a:extLst>
              <a:ext uri="{FF2B5EF4-FFF2-40B4-BE49-F238E27FC236}">
                <a16:creationId xmlns:a16="http://schemas.microsoft.com/office/drawing/2014/main" id="{9A765F61-71C9-419A-8BA9-9716D8ED76C3}"/>
              </a:ext>
            </a:extLst>
          </p:cNvPr>
          <p:cNvSpPr txBox="1"/>
          <p:nvPr/>
        </p:nvSpPr>
        <p:spPr>
          <a:xfrm>
            <a:off x="7695210" y="4826743"/>
            <a:ext cx="2555839"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Pictures of field and laboratory equipment</a:t>
            </a:r>
          </a:p>
        </p:txBody>
      </p:sp>
    </p:spTree>
    <p:extLst>
      <p:ext uri="{BB962C8B-B14F-4D97-AF65-F5344CB8AC3E}">
        <p14:creationId xmlns:p14="http://schemas.microsoft.com/office/powerpoint/2010/main" val="16526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35DC73-1612-415F-9A70-FAE8C1C29861}"/>
              </a:ext>
            </a:extLst>
          </p:cNvPr>
          <p:cNvSpPr txBox="1">
            <a:spLocks noGrp="1"/>
          </p:cNvSpPr>
          <p:nvPr>
            <p:ph type="title"/>
          </p:nvPr>
        </p:nvSpPr>
        <p:spPr>
          <a:xfrm>
            <a:off x="495301" y="1079863"/>
            <a:ext cx="112014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400" b="1">
                <a:solidFill>
                  <a:srgbClr val="ED7D31"/>
                </a:solidFill>
                <a:latin typeface="+mn-lt"/>
                <a:ea typeface="+mn-ea"/>
                <a:cs typeface="+mn-cs"/>
              </a:rPr>
              <a:t>Engage with NIFA</a:t>
            </a:r>
            <a:endParaRPr lang="en-US" sz="4400" b="1">
              <a:solidFill>
                <a:srgbClr val="ED7D31"/>
              </a:solidFill>
              <a:latin typeface="+mn-lt"/>
              <a:ea typeface="+mn-ea"/>
              <a:cs typeface="Calibri"/>
            </a:endParaRPr>
          </a:p>
        </p:txBody>
      </p:sp>
      <p:sp>
        <p:nvSpPr>
          <p:cNvPr id="2" name="Content Placeholder 1">
            <a:extLst>
              <a:ext uri="{FF2B5EF4-FFF2-40B4-BE49-F238E27FC236}">
                <a16:creationId xmlns:a16="http://schemas.microsoft.com/office/drawing/2014/main" id="{DA0C81D6-C267-412B-80E9-652C97B313FC}"/>
              </a:ext>
            </a:extLst>
          </p:cNvPr>
          <p:cNvSpPr>
            <a:spLocks noGrp="1"/>
          </p:cNvSpPr>
          <p:nvPr>
            <p:ph idx="1"/>
          </p:nvPr>
        </p:nvSpPr>
        <p:spPr>
          <a:xfrm>
            <a:off x="520447" y="2240274"/>
            <a:ext cx="11201400" cy="609135"/>
          </a:xfrm>
        </p:spPr>
        <p:txBody>
          <a:bodyPr>
            <a:normAutofit/>
          </a:bodyPr>
          <a:lstStyle/>
          <a:p>
            <a:pPr marL="0" indent="0">
              <a:buNone/>
            </a:pPr>
            <a:r>
              <a:rPr lang="en-US">
                <a:latin typeface="Calibri" panose="020F0502020204030204" pitchFamily="34" charset="0"/>
                <a:ea typeface="Calibri" panose="020F0502020204030204" pitchFamily="34" charset="0"/>
                <a:cs typeface="Times New Roman" panose="02020603050405020304" pitchFamily="18" charset="0"/>
              </a:rPr>
              <a:t>Visit </a:t>
            </a:r>
            <a:r>
              <a:rPr lang="en-US">
                <a:latin typeface="Calibri" panose="020F0502020204030204" pitchFamily="34" charset="0"/>
                <a:ea typeface="Calibri" panose="020F0502020204030204" pitchFamily="34" charset="0"/>
                <a:cs typeface="Times New Roman" panose="02020603050405020304" pitchFamily="18" charset="0"/>
                <a:hlinkClick r:id="rId3"/>
              </a:rPr>
              <a:t>www.nifa.usda.gov</a:t>
            </a:r>
            <a:r>
              <a:rPr lang="en-US">
                <a:latin typeface="Calibri" panose="020F0502020204030204" pitchFamily="34" charset="0"/>
                <a:ea typeface="Calibri" panose="020F0502020204030204" pitchFamily="34" charset="0"/>
                <a:cs typeface="Times New Roman" panose="02020603050405020304" pitchFamily="18" charset="0"/>
              </a:rPr>
              <a:t> and follow us on social media </a:t>
            </a:r>
          </a:p>
          <a:p>
            <a:endParaRPr lang="en-US" sz="2000"/>
          </a:p>
        </p:txBody>
      </p:sp>
      <p:grpSp>
        <p:nvGrpSpPr>
          <p:cNvPr id="5" name="Group 4" descr="QR code for NIFA programs">
            <a:extLst>
              <a:ext uri="{FF2B5EF4-FFF2-40B4-BE49-F238E27FC236}">
                <a16:creationId xmlns:a16="http://schemas.microsoft.com/office/drawing/2014/main" id="{77EFB135-A401-74E3-F950-3F3DDA7CB52F}"/>
              </a:ext>
              <a:ext uri="{C183D7F6-B498-43B3-948B-1728B52AA6E4}">
                <adec:decorative xmlns:adec="http://schemas.microsoft.com/office/drawing/2017/decorative" val="0"/>
              </a:ext>
            </a:extLst>
          </p:cNvPr>
          <p:cNvGrpSpPr/>
          <p:nvPr/>
        </p:nvGrpSpPr>
        <p:grpSpPr>
          <a:xfrm>
            <a:off x="491311" y="3212561"/>
            <a:ext cx="2468881" cy="2752835"/>
            <a:chOff x="491311" y="3212561"/>
            <a:chExt cx="2468881" cy="2752835"/>
          </a:xfrm>
        </p:grpSpPr>
        <p:grpSp>
          <p:nvGrpSpPr>
            <p:cNvPr id="17" name="Group 16">
              <a:extLst>
                <a:ext uri="{FF2B5EF4-FFF2-40B4-BE49-F238E27FC236}">
                  <a16:creationId xmlns:a16="http://schemas.microsoft.com/office/drawing/2014/main" id="{4BAB66C3-373B-427D-8F1A-2C782C90CE61}"/>
                </a:ext>
              </a:extLst>
            </p:cNvPr>
            <p:cNvGrpSpPr/>
            <p:nvPr/>
          </p:nvGrpSpPr>
          <p:grpSpPr>
            <a:xfrm>
              <a:off x="491311" y="3212561"/>
              <a:ext cx="2468881" cy="2752835"/>
              <a:chOff x="0" y="3429000"/>
              <a:chExt cx="2468881" cy="2752835"/>
            </a:xfrm>
          </p:grpSpPr>
          <p:sp>
            <p:nvSpPr>
              <p:cNvPr id="19" name="Rectangle 18">
                <a:extLst>
                  <a:ext uri="{FF2B5EF4-FFF2-40B4-BE49-F238E27FC236}">
                    <a16:creationId xmlns:a16="http://schemas.microsoft.com/office/drawing/2014/main" id="{D15705C8-EC3D-43A7-9389-BFA1B00637A6}"/>
                  </a:ext>
                </a:extLst>
              </p:cNvPr>
              <p:cNvSpPr/>
              <p:nvPr/>
            </p:nvSpPr>
            <p:spPr>
              <a:xfrm>
                <a:off x="0" y="3429000"/>
                <a:ext cx="2468880" cy="2752835"/>
              </a:xfrm>
              <a:prstGeom prst="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F97575F-B155-4EAA-B4DA-18D5A3F1C238}"/>
                  </a:ext>
                </a:extLst>
              </p:cNvPr>
              <p:cNvSpPr txBox="1"/>
              <p:nvPr/>
            </p:nvSpPr>
            <p:spPr>
              <a:xfrm>
                <a:off x="1" y="3666058"/>
                <a:ext cx="24688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libri" panose="020F0502020204030204" pitchFamily="34" charset="0"/>
                    <a:ea typeface="+mn-ea"/>
                    <a:cs typeface="Times New Roman" panose="02020603050405020304" pitchFamily="18" charset="0"/>
                  </a:rPr>
                  <a:t>Explore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our programs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descr="QR code NIFa competitive programs&#10;">
              <a:hlinkClick r:id="rId4"/>
              <a:extLst>
                <a:ext uri="{FF2B5EF4-FFF2-40B4-BE49-F238E27FC236}">
                  <a16:creationId xmlns:a16="http://schemas.microsoft.com/office/drawing/2014/main" id="{0E4579DA-6D1E-42A6-8AB5-0833C505B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51" y="4398559"/>
              <a:ext cx="1371600" cy="1371600"/>
            </a:xfrm>
            <a:prstGeom prst="rect">
              <a:avLst/>
            </a:prstGeom>
            <a:ln>
              <a:noFill/>
            </a:ln>
            <a:effectLst>
              <a:outerShdw blurRad="292100" dist="139700" dir="2700000" algn="tl" rotWithShape="0">
                <a:srgbClr val="333333">
                  <a:alpha val="65000"/>
                </a:srgbClr>
              </a:outerShdw>
            </a:effectLst>
          </p:spPr>
        </p:pic>
      </p:grpSp>
      <p:grpSp>
        <p:nvGrpSpPr>
          <p:cNvPr id="11" name="Group 10" descr="QR code for NIFA RFA schedule">
            <a:extLst>
              <a:ext uri="{FF2B5EF4-FFF2-40B4-BE49-F238E27FC236}">
                <a16:creationId xmlns:a16="http://schemas.microsoft.com/office/drawing/2014/main" id="{4D85DAF3-6CCE-F435-2BC5-34160C17E849}"/>
              </a:ext>
            </a:extLst>
          </p:cNvPr>
          <p:cNvGrpSpPr/>
          <p:nvPr/>
        </p:nvGrpSpPr>
        <p:grpSpPr>
          <a:xfrm>
            <a:off x="3286303" y="3211085"/>
            <a:ext cx="2468881" cy="2752835"/>
            <a:chOff x="3286303" y="3211085"/>
            <a:chExt cx="2468881" cy="2752835"/>
          </a:xfrm>
        </p:grpSpPr>
        <p:grpSp>
          <p:nvGrpSpPr>
            <p:cNvPr id="21" name="Group 20">
              <a:extLst>
                <a:ext uri="{FF2B5EF4-FFF2-40B4-BE49-F238E27FC236}">
                  <a16:creationId xmlns:a16="http://schemas.microsoft.com/office/drawing/2014/main" id="{52E39DE8-C97C-46B1-985D-E9E98B490741}"/>
                </a:ext>
              </a:extLst>
            </p:cNvPr>
            <p:cNvGrpSpPr/>
            <p:nvPr/>
          </p:nvGrpSpPr>
          <p:grpSpPr>
            <a:xfrm>
              <a:off x="3286303" y="3211085"/>
              <a:ext cx="2468881" cy="2752835"/>
              <a:chOff x="0" y="3429000"/>
              <a:chExt cx="2468881" cy="2752835"/>
            </a:xfrm>
          </p:grpSpPr>
          <p:sp>
            <p:nvSpPr>
              <p:cNvPr id="13" name="Rectangle 12">
                <a:extLst>
                  <a:ext uri="{FF2B5EF4-FFF2-40B4-BE49-F238E27FC236}">
                    <a16:creationId xmlns:a16="http://schemas.microsoft.com/office/drawing/2014/main" id="{731F19D8-8909-4520-91E5-0BDDCE4A4201}"/>
                  </a:ext>
                </a:extLst>
              </p:cNvPr>
              <p:cNvSpPr/>
              <p:nvPr/>
            </p:nvSpPr>
            <p:spPr>
              <a:xfrm>
                <a:off x="0" y="3429000"/>
                <a:ext cx="2468880" cy="2752835"/>
              </a:xfrm>
              <a:prstGeom prst="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071B944-A68D-4B96-B060-315DEDD18D4A}"/>
                  </a:ext>
                </a:extLst>
              </p:cNvPr>
              <p:cNvSpPr txBox="1"/>
              <p:nvPr/>
            </p:nvSpPr>
            <p:spPr>
              <a:xfrm>
                <a:off x="1" y="3666058"/>
                <a:ext cx="24688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AD47">
                        <a:lumMod val="75000"/>
                      </a:srgbClr>
                    </a:solidFill>
                    <a:effectLst/>
                    <a:uLnTx/>
                    <a:uFillTx/>
                    <a:latin typeface="Calibri" panose="020F0502020204030204" pitchFamily="34" charset="0"/>
                    <a:ea typeface="+mn-ea"/>
                    <a:cs typeface="Times New Roman" panose="02020603050405020304" pitchFamily="18" charset="0"/>
                  </a:rPr>
                  <a:t>Bookmark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the RFA schedule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descr="Qr code RFA schedule">
              <a:hlinkClick r:id="rId6"/>
              <a:extLst>
                <a:ext uri="{FF2B5EF4-FFF2-40B4-BE49-F238E27FC236}">
                  <a16:creationId xmlns:a16="http://schemas.microsoft.com/office/drawing/2014/main" id="{CCA69C82-1B12-45D0-BCCF-03171E387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4943" y="4382090"/>
              <a:ext cx="1371600" cy="1371600"/>
            </a:xfrm>
            <a:prstGeom prst="rect">
              <a:avLst/>
            </a:prstGeom>
            <a:ln>
              <a:noFill/>
            </a:ln>
            <a:effectLst>
              <a:outerShdw blurRad="292100" dist="139700" dir="2700000" algn="tl" rotWithShape="0">
                <a:srgbClr val="333333">
                  <a:alpha val="65000"/>
                </a:srgbClr>
              </a:outerShdw>
            </a:effectLst>
          </p:spPr>
        </p:pic>
      </p:grpSp>
      <p:grpSp>
        <p:nvGrpSpPr>
          <p:cNvPr id="22" name="Group 21" descr="QR code for NIFA panelist volunteer page">
            <a:extLst>
              <a:ext uri="{FF2B5EF4-FFF2-40B4-BE49-F238E27FC236}">
                <a16:creationId xmlns:a16="http://schemas.microsoft.com/office/drawing/2014/main" id="{9CB2DCAB-4A3F-41F7-AB1C-4A45BFBC9295}"/>
              </a:ext>
            </a:extLst>
          </p:cNvPr>
          <p:cNvGrpSpPr/>
          <p:nvPr/>
        </p:nvGrpSpPr>
        <p:grpSpPr>
          <a:xfrm>
            <a:off x="6121147" y="3211085"/>
            <a:ext cx="2468881" cy="2752835"/>
            <a:chOff x="2917954" y="3429000"/>
            <a:chExt cx="2468881" cy="2752835"/>
          </a:xfrm>
        </p:grpSpPr>
        <p:sp>
          <p:nvSpPr>
            <p:cNvPr id="10" name="Rectangle 9">
              <a:extLst>
                <a:ext uri="{FF2B5EF4-FFF2-40B4-BE49-F238E27FC236}">
                  <a16:creationId xmlns:a16="http://schemas.microsoft.com/office/drawing/2014/main" id="{5A4C63F7-542C-4305-97AF-941FF76E0F84}"/>
                </a:ext>
              </a:extLst>
            </p:cNvPr>
            <p:cNvSpPr/>
            <p:nvPr/>
          </p:nvSpPr>
          <p:spPr>
            <a:xfrm>
              <a:off x="2917954" y="3429000"/>
              <a:ext cx="2468880" cy="2752835"/>
            </a:xfrm>
            <a:prstGeom prst="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E8FBDF0-A68E-40C3-88CF-9636AFCBFD4F}"/>
                </a:ext>
              </a:extLst>
            </p:cNvPr>
            <p:cNvSpPr txBox="1"/>
            <p:nvPr/>
          </p:nvSpPr>
          <p:spPr>
            <a:xfrm>
              <a:off x="2917955" y="3666058"/>
              <a:ext cx="24688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Participate </a:t>
              </a: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 panel reviewer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descr="Qr code to panelist information&#10;&#10;Description automatically generated">
              <a:hlinkClick r:id="rId8"/>
              <a:extLst>
                <a:ext uri="{FF2B5EF4-FFF2-40B4-BE49-F238E27FC236}">
                  <a16:creationId xmlns:a16="http://schemas.microsoft.com/office/drawing/2014/main" id="{EF7A65E7-BA77-4CBE-A790-54EE3AC9F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6594" y="4616474"/>
              <a:ext cx="1371600" cy="1371600"/>
            </a:xfrm>
            <a:prstGeom prst="rect">
              <a:avLst/>
            </a:prstGeom>
            <a:ln>
              <a:noFill/>
            </a:ln>
            <a:effectLst>
              <a:outerShdw blurRad="292100" dist="139700" dir="2700000" algn="tl" rotWithShape="0">
                <a:srgbClr val="333333">
                  <a:alpha val="65000"/>
                </a:srgbClr>
              </a:outerShdw>
            </a:effectLst>
          </p:spPr>
        </p:pic>
      </p:grpSp>
      <p:grpSp>
        <p:nvGrpSpPr>
          <p:cNvPr id="16" name="Group 15" descr="QR code to subscribe to NIFA update">
            <a:extLst>
              <a:ext uri="{FF2B5EF4-FFF2-40B4-BE49-F238E27FC236}">
                <a16:creationId xmlns:a16="http://schemas.microsoft.com/office/drawing/2014/main" id="{238975B4-5F5A-40CF-A9D6-CDF70700D89C}"/>
              </a:ext>
            </a:extLst>
          </p:cNvPr>
          <p:cNvGrpSpPr/>
          <p:nvPr/>
        </p:nvGrpSpPr>
        <p:grpSpPr>
          <a:xfrm>
            <a:off x="8955989" y="3211085"/>
            <a:ext cx="2468880" cy="2752835"/>
            <a:chOff x="5946878" y="3429000"/>
            <a:chExt cx="2468880" cy="2752835"/>
          </a:xfrm>
        </p:grpSpPr>
        <p:sp>
          <p:nvSpPr>
            <p:cNvPr id="4" name="Rectangle 3">
              <a:extLst>
                <a:ext uri="{FF2B5EF4-FFF2-40B4-BE49-F238E27FC236}">
                  <a16:creationId xmlns:a16="http://schemas.microsoft.com/office/drawing/2014/main" id="{E7261280-95ED-43A3-8C05-D561CE6D81E2}"/>
                </a:ext>
              </a:extLst>
            </p:cNvPr>
            <p:cNvSpPr/>
            <p:nvPr/>
          </p:nvSpPr>
          <p:spPr>
            <a:xfrm>
              <a:off x="5946878" y="3429000"/>
              <a:ext cx="2468880" cy="2752835"/>
            </a:xfrm>
            <a:prstGeom prst="rect">
              <a:avLst/>
            </a:prstGeom>
            <a:solidFill>
              <a:schemeClr val="bg1">
                <a:lumMod val="85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r code to subscribe to NIFA update">
              <a:hlinkClick r:id="rId10"/>
              <a:extLst>
                <a:ext uri="{FF2B5EF4-FFF2-40B4-BE49-F238E27FC236}">
                  <a16:creationId xmlns:a16="http://schemas.microsoft.com/office/drawing/2014/main" id="{CACEDC42-FDB6-47E0-BFA9-99E8279D81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3484" y="4616474"/>
              <a:ext cx="1371600" cy="13716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5B040B8-33E3-4125-BE45-683383D83418}"/>
                </a:ext>
              </a:extLst>
            </p:cNvPr>
            <p:cNvSpPr txBox="1"/>
            <p:nvPr/>
          </p:nvSpPr>
          <p:spPr>
            <a:xfrm>
              <a:off x="5946879" y="3666058"/>
              <a:ext cx="24648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Subscribe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NIFA Update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2155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7FC019-F422-4392-85EA-975D3C610E5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Together On A Mission</a:t>
            </a:r>
          </a:p>
        </p:txBody>
      </p:sp>
      <p:pic>
        <p:nvPicPr>
          <p:cNvPr id="7" name="Picture 6" descr="Farmers working">
            <a:extLst>
              <a:ext uri="{FF2B5EF4-FFF2-40B4-BE49-F238E27FC236}">
                <a16:creationId xmlns:a16="http://schemas.microsoft.com/office/drawing/2014/main" id="{3B52AB3D-CC69-4915-9EDD-4B35AEF16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70" y="900645"/>
            <a:ext cx="4278308" cy="2852205"/>
          </a:xfrm>
          <a:prstGeom prst="rect">
            <a:avLst/>
          </a:prstGeom>
          <a:ln>
            <a:noFill/>
          </a:ln>
          <a:effectLst/>
        </p:spPr>
      </p:pic>
      <p:pic>
        <p:nvPicPr>
          <p:cNvPr id="6" name="Picture 5" descr="Blueberries on a wood surface">
            <a:extLst>
              <a:ext uri="{FF2B5EF4-FFF2-40B4-BE49-F238E27FC236}">
                <a16:creationId xmlns:a16="http://schemas.microsoft.com/office/drawing/2014/main" id="{FE0CCD5E-FD4B-4195-86FD-82F3B87D3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676" y="957454"/>
            <a:ext cx="4193094" cy="2795396"/>
          </a:xfrm>
          <a:prstGeom prst="rect">
            <a:avLst/>
          </a:prstGeom>
          <a:ln>
            <a:noFill/>
          </a:ln>
          <a:effectLst/>
        </p:spPr>
      </p:pic>
      <p:pic>
        <p:nvPicPr>
          <p:cNvPr id="10" name="Picture 9" descr="Scientist examining plants in laboratory">
            <a:extLst>
              <a:ext uri="{FF2B5EF4-FFF2-40B4-BE49-F238E27FC236}">
                <a16:creationId xmlns:a16="http://schemas.microsoft.com/office/drawing/2014/main" id="{23DB26EF-40B8-4D01-941B-6095ED204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70" y="3834345"/>
            <a:ext cx="4278308" cy="2790602"/>
          </a:xfrm>
          <a:prstGeom prst="rect">
            <a:avLst/>
          </a:prstGeom>
          <a:ln>
            <a:noFill/>
          </a:ln>
          <a:effectLst/>
        </p:spPr>
      </p:pic>
      <p:pic>
        <p:nvPicPr>
          <p:cNvPr id="11" name="Picture 10" descr="Cows eating from trough">
            <a:extLst>
              <a:ext uri="{FF2B5EF4-FFF2-40B4-BE49-F238E27FC236}">
                <a16:creationId xmlns:a16="http://schemas.microsoft.com/office/drawing/2014/main" id="{C3125660-45DD-453C-ACCC-1078926DDC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2676" y="3834345"/>
            <a:ext cx="4187979" cy="2795395"/>
          </a:xfrm>
          <a:prstGeom prst="rect">
            <a:avLst/>
          </a:prstGeom>
          <a:ln>
            <a:noFill/>
          </a:ln>
          <a:effectLst/>
        </p:spPr>
      </p:pic>
      <p:pic>
        <p:nvPicPr>
          <p:cNvPr id="12" name="Picture 11" descr="Together on a mission text. ">
            <a:extLst>
              <a:ext uri="{FF2B5EF4-FFF2-40B4-BE49-F238E27FC236}">
                <a16:creationId xmlns:a16="http://schemas.microsoft.com/office/drawing/2014/main" id="{F55024CC-15D9-4383-AABA-CA01EAF6974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558" t="1638" r="376" b="1876"/>
          <a:stretch/>
        </p:blipFill>
        <p:spPr>
          <a:xfrm>
            <a:off x="9177337" y="2795588"/>
            <a:ext cx="2762251" cy="1728787"/>
          </a:xfrm>
          <a:prstGeom prst="rect">
            <a:avLst/>
          </a:prstGeom>
          <a:ln>
            <a:noFill/>
          </a:ln>
          <a:effectLst/>
        </p:spPr>
      </p:pic>
    </p:spTree>
    <p:extLst>
      <p:ext uri="{BB962C8B-B14F-4D97-AF65-F5344CB8AC3E}">
        <p14:creationId xmlns:p14="http://schemas.microsoft.com/office/powerpoint/2010/main" val="2014105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698333" y="2372617"/>
            <a:ext cx="10795334" cy="4038197"/>
          </a:xfrm>
        </p:spPr>
        <p:txBody>
          <a:bodyPr/>
          <a:lstStyle/>
          <a:p>
            <a:pPr lvl="1">
              <a:spcBef>
                <a:spcPts val="1200"/>
              </a:spcBef>
              <a:spcAft>
                <a:spcPts val="1200"/>
              </a:spcAft>
            </a:pPr>
            <a:r>
              <a:rPr lang="en-US" sz="2800"/>
              <a:t>Addressing the Administration’s priorities</a:t>
            </a:r>
          </a:p>
          <a:p>
            <a:pPr lvl="1">
              <a:spcBef>
                <a:spcPts val="1200"/>
              </a:spcBef>
              <a:spcAft>
                <a:spcPts val="1200"/>
              </a:spcAft>
            </a:pPr>
            <a:r>
              <a:rPr lang="en-US" sz="2800"/>
              <a:t>Supporting partners in addressing critical needs</a:t>
            </a:r>
          </a:p>
          <a:p>
            <a:pPr lvl="1">
              <a:spcBef>
                <a:spcPts val="1200"/>
              </a:spcBef>
              <a:spcAft>
                <a:spcPts val="1200"/>
              </a:spcAft>
            </a:pPr>
            <a:r>
              <a:rPr lang="en-US" sz="2800"/>
              <a:t>Realizing the agency NIFA was created to be</a:t>
            </a:r>
            <a:endParaRPr lang="en-US"/>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1047054"/>
            <a:ext cx="803308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C05D28"/>
                </a:solidFill>
              </a:rPr>
              <a:t>NIFA Priorities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6360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482266" y="1791803"/>
            <a:ext cx="9002928" cy="3779089"/>
          </a:xfrm>
        </p:spPr>
        <p:txBody>
          <a:bodyPr>
            <a:normAutofit/>
          </a:bodyPr>
          <a:lstStyle/>
          <a:p>
            <a:pPr lvl="1">
              <a:spcBef>
                <a:spcPts val="1200"/>
              </a:spcBef>
              <a:spcAft>
                <a:spcPts val="1200"/>
              </a:spcAft>
            </a:pPr>
            <a:r>
              <a:rPr lang="en-US" sz="2800" dirty="0"/>
              <a:t>Addressing Climate Change via Climate-smart Agriculture and Forestry</a:t>
            </a:r>
          </a:p>
          <a:p>
            <a:pPr lvl="1">
              <a:spcBef>
                <a:spcPts val="1200"/>
              </a:spcBef>
              <a:spcAft>
                <a:spcPts val="1200"/>
              </a:spcAft>
            </a:pPr>
            <a:r>
              <a:rPr lang="en-US" sz="2800" dirty="0"/>
              <a:t>Advancing Racial Justice, Equity and Opportunity</a:t>
            </a:r>
          </a:p>
          <a:p>
            <a:pPr lvl="1">
              <a:spcBef>
                <a:spcPts val="1200"/>
              </a:spcBef>
              <a:spcAft>
                <a:spcPts val="1200"/>
              </a:spcAft>
            </a:pPr>
            <a:r>
              <a:rPr lang="en-US" sz="2800" dirty="0"/>
              <a:t>Creating More and Better Markets Opportunities</a:t>
            </a:r>
          </a:p>
          <a:p>
            <a:pPr lvl="1">
              <a:spcBef>
                <a:spcPts val="1200"/>
              </a:spcBef>
              <a:spcAft>
                <a:spcPts val="1200"/>
              </a:spcAft>
            </a:pPr>
            <a:r>
              <a:rPr lang="en-US" sz="2800" dirty="0"/>
              <a:t>Tackling Food and Nutrition Insecurity and Food Safety</a:t>
            </a:r>
          </a:p>
          <a:p>
            <a:pPr lvl="1">
              <a:spcBef>
                <a:spcPts val="1200"/>
              </a:spcBef>
              <a:spcAft>
                <a:spcPts val="1200"/>
              </a:spcAft>
            </a:pPr>
            <a:r>
              <a:rPr lang="en-US" sz="2800" dirty="0"/>
              <a:t>Making USDA a Great Place to Work for Everyone</a:t>
            </a:r>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717216"/>
            <a:ext cx="803308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C05D28"/>
                </a:solidFill>
              </a:rPr>
              <a:t>USDA Priorities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Logo of U.S. Department of Agriculture.">
            <a:extLst>
              <a:ext uri="{FF2B5EF4-FFF2-40B4-BE49-F238E27FC236}">
                <a16:creationId xmlns:a16="http://schemas.microsoft.com/office/drawing/2014/main" id="{A453D135-4A7F-4714-B58E-66105F478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538" y="2858470"/>
            <a:ext cx="2407752" cy="1645756"/>
          </a:xfrm>
          <a:prstGeom prst="rect">
            <a:avLst/>
          </a:prstGeom>
        </p:spPr>
      </p:pic>
      <p:sp>
        <p:nvSpPr>
          <p:cNvPr id="2" name="TextBox 1">
            <a:extLst>
              <a:ext uri="{FF2B5EF4-FFF2-40B4-BE49-F238E27FC236}">
                <a16:creationId xmlns:a16="http://schemas.microsoft.com/office/drawing/2014/main" id="{A90C573E-8CD2-4183-A1AF-F4A0DB2FA872}"/>
              </a:ext>
            </a:extLst>
          </p:cNvPr>
          <p:cNvSpPr txBox="1"/>
          <p:nvPr/>
        </p:nvSpPr>
        <p:spPr>
          <a:xfrm>
            <a:off x="641444" y="5668586"/>
            <a:ext cx="9245351" cy="738664"/>
          </a:xfrm>
          <a:prstGeom prst="rect">
            <a:avLst/>
          </a:prstGeom>
          <a:noFill/>
        </p:spPr>
        <p:txBody>
          <a:bodyPr wrap="none" rtlCol="0">
            <a:spAutoFit/>
          </a:bodyPr>
          <a:lstStyle/>
          <a:p>
            <a:pPr marL="457200" lvl="1" indent="0">
              <a:spcBef>
                <a:spcPts val="1200"/>
              </a:spcBef>
              <a:spcAft>
                <a:spcPts val="1200"/>
              </a:spcAft>
              <a:buNone/>
            </a:pPr>
            <a:r>
              <a:rPr lang="en-US" sz="2400" dirty="0">
                <a:solidFill>
                  <a:schemeClr val="accent6">
                    <a:lumMod val="50000"/>
                  </a:schemeClr>
                </a:solidFill>
              </a:rPr>
              <a:t>USDA Strategic Plan 2022-2026</a:t>
            </a:r>
            <a:br>
              <a:rPr lang="en-US" sz="1800" dirty="0">
                <a:solidFill>
                  <a:schemeClr val="accent6">
                    <a:lumMod val="50000"/>
                  </a:schemeClr>
                </a:solidFill>
              </a:rPr>
            </a:br>
            <a:r>
              <a:rPr lang="en-US" sz="1800" dirty="0">
                <a:solidFill>
                  <a:schemeClr val="accent6">
                    <a:lumMod val="50000"/>
                  </a:schemeClr>
                </a:solidFill>
              </a:rPr>
              <a:t>https://www.usda.gov/sites/default/files/documents/usda-fy-2022-2026-strategic-plan.pdf </a:t>
            </a:r>
          </a:p>
        </p:txBody>
      </p:sp>
    </p:spTree>
    <p:extLst>
      <p:ext uri="{BB962C8B-B14F-4D97-AF65-F5344CB8AC3E}">
        <p14:creationId xmlns:p14="http://schemas.microsoft.com/office/powerpoint/2010/main" val="35353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1F07B6-ABCB-4119-96E9-3321EB1F5B40}"/>
              </a:ext>
            </a:extLst>
          </p:cNvPr>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D7F24E-DE58-493E-87A9-8975CB1324FF}" type="slidenum">
              <a:rPr lang="en-US" smtClean="0"/>
              <a:pPr/>
              <a:t>6</a:t>
            </a:fld>
            <a:endParaRPr lang="en-US"/>
          </a:p>
        </p:txBody>
      </p:sp>
      <p:sp>
        <p:nvSpPr>
          <p:cNvPr id="4" name="Rectangle 3">
            <a:extLst>
              <a:ext uri="{FF2B5EF4-FFF2-40B4-BE49-F238E27FC236}">
                <a16:creationId xmlns:a16="http://schemas.microsoft.com/office/drawing/2014/main" id="{793DC490-73D9-40F7-B902-E1EFF45DBA20}"/>
              </a:ext>
            </a:extLst>
          </p:cNvPr>
          <p:cNvSpPr/>
          <p:nvPr/>
        </p:nvSpPr>
        <p:spPr>
          <a:xfrm>
            <a:off x="-271463" y="857250"/>
            <a:ext cx="12987338" cy="5986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A8DC64C9-E370-8600-B5C6-071BB5C1B2FD}"/>
              </a:ext>
            </a:extLst>
          </p:cNvPr>
          <p:cNvSpPr txBox="1">
            <a:spLocks/>
          </p:cNvSpPr>
          <p:nvPr/>
        </p:nvSpPr>
        <p:spPr>
          <a:xfrm>
            <a:off x="260455" y="1021343"/>
            <a:ext cx="1122320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000" b="1" cap="all" spc="300" dirty="0">
                <a:solidFill>
                  <a:schemeClr val="accent1"/>
                </a:solidFill>
                <a:latin typeface="+mn-lt"/>
                <a:ea typeface="+mn-ea"/>
                <a:cs typeface="+mn-cs"/>
              </a:rPr>
              <a:t>ALIGNMENT OF USDA AND NIFA STRATEGIES</a:t>
            </a:r>
          </a:p>
        </p:txBody>
      </p:sp>
      <p:pic>
        <p:nvPicPr>
          <p:cNvPr id="5" name="Picture 4" descr="Diagram depicting NIFA's core support areas of Research, Education and Extension, all interrelated and linked together in a ring. At the center of this ring is DEIA, which serves as an underpinning that drives NIFA's core support to the stakeholders and communities most in need of that support.">
            <a:extLst>
              <a:ext uri="{FF2B5EF4-FFF2-40B4-BE49-F238E27FC236}">
                <a16:creationId xmlns:a16="http://schemas.microsoft.com/office/drawing/2014/main" id="{4AE3C656-F12A-9A70-0F00-6BB593704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594" y="2223347"/>
            <a:ext cx="3245880" cy="3252649"/>
          </a:xfrm>
          <a:prstGeom prst="rect">
            <a:avLst/>
          </a:prstGeom>
        </p:spPr>
      </p:pic>
      <p:grpSp>
        <p:nvGrpSpPr>
          <p:cNvPr id="6" name="Group 5">
            <a:extLst>
              <a:ext uri="{FF2B5EF4-FFF2-40B4-BE49-F238E27FC236}">
                <a16:creationId xmlns:a16="http://schemas.microsoft.com/office/drawing/2014/main" id="{E94B50DB-6DAB-99FA-17DC-0CF920847538}"/>
              </a:ext>
            </a:extLst>
          </p:cNvPr>
          <p:cNvGrpSpPr/>
          <p:nvPr/>
        </p:nvGrpSpPr>
        <p:grpSpPr>
          <a:xfrm>
            <a:off x="6336329" y="2493142"/>
            <a:ext cx="4807294" cy="3460190"/>
            <a:chOff x="6336329" y="2493142"/>
            <a:chExt cx="4807294" cy="3460190"/>
          </a:xfrm>
        </p:grpSpPr>
        <p:sp>
          <p:nvSpPr>
            <p:cNvPr id="7" name="TextBox 6">
              <a:extLst>
                <a:ext uri="{FF2B5EF4-FFF2-40B4-BE49-F238E27FC236}">
                  <a16:creationId xmlns:a16="http://schemas.microsoft.com/office/drawing/2014/main" id="{61AD0A98-6AD2-EE73-4DD7-6B04537FE106}"/>
                </a:ext>
              </a:extLst>
            </p:cNvPr>
            <p:cNvSpPr txBox="1"/>
            <p:nvPr/>
          </p:nvSpPr>
          <p:spPr>
            <a:xfrm>
              <a:off x="6474843" y="2493142"/>
              <a:ext cx="742177" cy="369332"/>
            </a:xfrm>
            <a:prstGeom prst="rect">
              <a:avLst/>
            </a:prstGeom>
            <a:noFill/>
          </p:spPr>
          <p:txBody>
            <a:bodyPr wrap="square" rtlCol="0">
              <a:spAutoFit/>
            </a:bodyPr>
            <a:lstStyle/>
            <a:p>
              <a:pPr algn="ctr"/>
              <a:r>
                <a:rPr lang="en-US" b="1" cap="all" dirty="0"/>
                <a:t>Icon</a:t>
              </a:r>
            </a:p>
          </p:txBody>
        </p:sp>
        <p:sp>
          <p:nvSpPr>
            <p:cNvPr id="8" name="TextBox 7">
              <a:extLst>
                <a:ext uri="{FF2B5EF4-FFF2-40B4-BE49-F238E27FC236}">
                  <a16:creationId xmlns:a16="http://schemas.microsoft.com/office/drawing/2014/main" id="{47526103-F162-6844-C06F-467FFA4A053C}"/>
                </a:ext>
              </a:extLst>
            </p:cNvPr>
            <p:cNvSpPr txBox="1"/>
            <p:nvPr/>
          </p:nvSpPr>
          <p:spPr>
            <a:xfrm>
              <a:off x="7518505" y="2493142"/>
              <a:ext cx="3495248" cy="369332"/>
            </a:xfrm>
            <a:prstGeom prst="rect">
              <a:avLst/>
            </a:prstGeom>
            <a:noFill/>
          </p:spPr>
          <p:txBody>
            <a:bodyPr wrap="square" rtlCol="0">
              <a:spAutoFit/>
            </a:bodyPr>
            <a:lstStyle/>
            <a:p>
              <a:pPr algn="ctr"/>
              <a:r>
                <a:rPr lang="en-US" b="1" cap="all" dirty="0"/>
                <a:t>Implementation strategy type</a:t>
              </a:r>
            </a:p>
          </p:txBody>
        </p:sp>
        <p:pic>
          <p:nvPicPr>
            <p:cNvPr id="9" name="Picture 8" descr="Research activity icon.">
              <a:extLst>
                <a:ext uri="{FF2B5EF4-FFF2-40B4-BE49-F238E27FC236}">
                  <a16:creationId xmlns:a16="http://schemas.microsoft.com/office/drawing/2014/main" id="{3DF1EED1-7BA7-3442-9D3A-B179F3C1D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734" y="2830799"/>
              <a:ext cx="818396" cy="821532"/>
            </a:xfrm>
            <a:prstGeom prst="rect">
              <a:avLst/>
            </a:prstGeom>
          </p:spPr>
        </p:pic>
        <p:sp>
          <p:nvSpPr>
            <p:cNvPr id="10" name="TextBox 9">
              <a:extLst>
                <a:ext uri="{FF2B5EF4-FFF2-40B4-BE49-F238E27FC236}">
                  <a16:creationId xmlns:a16="http://schemas.microsoft.com/office/drawing/2014/main" id="{87A75571-E4BE-F9B2-1220-B3CF077BEEDA}"/>
                </a:ext>
              </a:extLst>
            </p:cNvPr>
            <p:cNvSpPr txBox="1"/>
            <p:nvPr/>
          </p:nvSpPr>
          <p:spPr>
            <a:xfrm>
              <a:off x="7518505" y="3078473"/>
              <a:ext cx="3495248" cy="369332"/>
            </a:xfrm>
            <a:prstGeom prst="rect">
              <a:avLst/>
            </a:prstGeom>
            <a:noFill/>
          </p:spPr>
          <p:txBody>
            <a:bodyPr wrap="square" rtlCol="0">
              <a:spAutoFit/>
            </a:bodyPr>
            <a:lstStyle/>
            <a:p>
              <a:r>
                <a:rPr lang="en-US"/>
                <a:t>Research Activity</a:t>
              </a:r>
            </a:p>
          </p:txBody>
        </p:sp>
        <p:pic>
          <p:nvPicPr>
            <p:cNvPr id="11" name="Picture 10" descr="Education activity icon. ">
              <a:extLst>
                <a:ext uri="{FF2B5EF4-FFF2-40B4-BE49-F238E27FC236}">
                  <a16:creationId xmlns:a16="http://schemas.microsoft.com/office/drawing/2014/main" id="{BB73A2DF-2C40-DE5C-AAE3-720B9AD4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588" y="3600970"/>
              <a:ext cx="816829" cy="821532"/>
            </a:xfrm>
            <a:prstGeom prst="rect">
              <a:avLst/>
            </a:prstGeom>
          </p:spPr>
        </p:pic>
        <p:sp>
          <p:nvSpPr>
            <p:cNvPr id="12" name="TextBox 11">
              <a:extLst>
                <a:ext uri="{FF2B5EF4-FFF2-40B4-BE49-F238E27FC236}">
                  <a16:creationId xmlns:a16="http://schemas.microsoft.com/office/drawing/2014/main" id="{C7D76F77-8A7E-C39A-7BB9-B2365396CEB8}"/>
                </a:ext>
              </a:extLst>
            </p:cNvPr>
            <p:cNvSpPr txBox="1"/>
            <p:nvPr/>
          </p:nvSpPr>
          <p:spPr>
            <a:xfrm>
              <a:off x="7518505" y="3820625"/>
              <a:ext cx="3495248" cy="369332"/>
            </a:xfrm>
            <a:prstGeom prst="rect">
              <a:avLst/>
            </a:prstGeom>
            <a:noFill/>
          </p:spPr>
          <p:txBody>
            <a:bodyPr wrap="square" rtlCol="0">
              <a:spAutoFit/>
            </a:bodyPr>
            <a:lstStyle/>
            <a:p>
              <a:r>
                <a:rPr lang="en-US"/>
                <a:t>Education Activity</a:t>
              </a:r>
            </a:p>
          </p:txBody>
        </p:sp>
        <p:pic>
          <p:nvPicPr>
            <p:cNvPr id="13" name="Picture 12" descr="Extension activity icon. ">
              <a:extLst>
                <a:ext uri="{FF2B5EF4-FFF2-40B4-BE49-F238E27FC236}">
                  <a16:creationId xmlns:a16="http://schemas.microsoft.com/office/drawing/2014/main" id="{F41043DF-AABC-09D9-28B1-15FFD5D6F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734" y="4366385"/>
              <a:ext cx="818396" cy="821532"/>
            </a:xfrm>
            <a:prstGeom prst="rect">
              <a:avLst/>
            </a:prstGeom>
          </p:spPr>
        </p:pic>
        <p:sp>
          <p:nvSpPr>
            <p:cNvPr id="14" name="TextBox 13">
              <a:extLst>
                <a:ext uri="{FF2B5EF4-FFF2-40B4-BE49-F238E27FC236}">
                  <a16:creationId xmlns:a16="http://schemas.microsoft.com/office/drawing/2014/main" id="{0D946D56-065C-5718-BD1B-E91FBA30D4D1}"/>
                </a:ext>
              </a:extLst>
            </p:cNvPr>
            <p:cNvSpPr txBox="1"/>
            <p:nvPr/>
          </p:nvSpPr>
          <p:spPr>
            <a:xfrm>
              <a:off x="7518505" y="4592921"/>
              <a:ext cx="3495248" cy="369332"/>
            </a:xfrm>
            <a:prstGeom prst="rect">
              <a:avLst/>
            </a:prstGeom>
            <a:noFill/>
          </p:spPr>
          <p:txBody>
            <a:bodyPr wrap="square" rtlCol="0">
              <a:spAutoFit/>
            </a:bodyPr>
            <a:lstStyle/>
            <a:p>
              <a:r>
                <a:rPr lang="en-US" dirty="0"/>
                <a:t>Extension Activity</a:t>
              </a:r>
            </a:p>
          </p:txBody>
        </p:sp>
        <p:pic>
          <p:nvPicPr>
            <p:cNvPr id="15" name="Picture 14" descr="DEIA activity icon. ">
              <a:extLst>
                <a:ext uri="{FF2B5EF4-FFF2-40B4-BE49-F238E27FC236}">
                  <a16:creationId xmlns:a16="http://schemas.microsoft.com/office/drawing/2014/main" id="{868886AB-5C4D-4C44-6C4D-0E2E63000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8505" y="5131800"/>
              <a:ext cx="816829" cy="821532"/>
            </a:xfrm>
            <a:prstGeom prst="rect">
              <a:avLst/>
            </a:prstGeom>
          </p:spPr>
        </p:pic>
        <p:sp>
          <p:nvSpPr>
            <p:cNvPr id="16" name="TextBox 15">
              <a:extLst>
                <a:ext uri="{FF2B5EF4-FFF2-40B4-BE49-F238E27FC236}">
                  <a16:creationId xmlns:a16="http://schemas.microsoft.com/office/drawing/2014/main" id="{52D8A685-036C-64CA-C547-9DDAC39D3DE1}"/>
                </a:ext>
              </a:extLst>
            </p:cNvPr>
            <p:cNvSpPr txBox="1"/>
            <p:nvPr/>
          </p:nvSpPr>
          <p:spPr>
            <a:xfrm>
              <a:off x="7518505" y="5365217"/>
              <a:ext cx="3495248" cy="369332"/>
            </a:xfrm>
            <a:prstGeom prst="rect">
              <a:avLst/>
            </a:prstGeom>
            <a:noFill/>
          </p:spPr>
          <p:txBody>
            <a:bodyPr wrap="square" rtlCol="0">
              <a:spAutoFit/>
            </a:bodyPr>
            <a:lstStyle/>
            <a:p>
              <a:r>
                <a:rPr lang="en-US"/>
                <a:t>DEIA Activity</a:t>
              </a:r>
            </a:p>
          </p:txBody>
        </p:sp>
        <p:cxnSp>
          <p:nvCxnSpPr>
            <p:cNvPr id="17" name="Straight Connector 16">
              <a:extLst>
                <a:ext uri="{FF2B5EF4-FFF2-40B4-BE49-F238E27FC236}">
                  <a16:creationId xmlns:a16="http://schemas.microsoft.com/office/drawing/2014/main" id="{9821E0AA-DB04-D552-94CD-1A49121F60CE}"/>
                </a:ext>
                <a:ext uri="{C183D7F6-B498-43B3-948B-1728B52AA6E4}">
                  <adec:decorative xmlns:adec="http://schemas.microsoft.com/office/drawing/2017/decorative" val="1"/>
                </a:ext>
              </a:extLst>
            </p:cNvPr>
            <p:cNvCxnSpPr/>
            <p:nvPr/>
          </p:nvCxnSpPr>
          <p:spPr>
            <a:xfrm>
              <a:off x="6370821" y="2862474"/>
              <a:ext cx="4772802" cy="0"/>
            </a:xfrm>
            <a:prstGeom prst="line">
              <a:avLst/>
            </a:prstGeom>
            <a:ln>
              <a:solidFill>
                <a:srgbClr val="33333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EDD6F3-63AD-2673-1AAF-906287EDAD17}"/>
                </a:ext>
                <a:ext uri="{C183D7F6-B498-43B3-948B-1728B52AA6E4}">
                  <adec:decorative xmlns:adec="http://schemas.microsoft.com/office/drawing/2017/decorative" val="1"/>
                </a:ext>
              </a:extLst>
            </p:cNvPr>
            <p:cNvCxnSpPr>
              <a:cxnSpLocks/>
            </p:cNvCxnSpPr>
            <p:nvPr/>
          </p:nvCxnSpPr>
          <p:spPr>
            <a:xfrm flipV="1">
              <a:off x="7371072" y="2533523"/>
              <a:ext cx="0" cy="3298185"/>
            </a:xfrm>
            <a:prstGeom prst="line">
              <a:avLst/>
            </a:prstGeom>
            <a:ln>
              <a:solidFill>
                <a:srgbClr val="3333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B1973C-CE7F-CF05-43A1-3F25F744D7E3}"/>
                </a:ext>
                <a:ext uri="{C183D7F6-B498-43B3-948B-1728B52AA6E4}">
                  <adec:decorative xmlns:adec="http://schemas.microsoft.com/office/drawing/2017/decorative" val="1"/>
                </a:ext>
              </a:extLst>
            </p:cNvPr>
            <p:cNvCxnSpPr/>
            <p:nvPr/>
          </p:nvCxnSpPr>
          <p:spPr>
            <a:xfrm>
              <a:off x="6370821" y="3617775"/>
              <a:ext cx="4772802" cy="0"/>
            </a:xfrm>
            <a:prstGeom prst="line">
              <a:avLst/>
            </a:prstGeom>
            <a:ln>
              <a:solidFill>
                <a:srgbClr val="3333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FF6F7C-7C72-F1E2-B145-808825FC82C0}"/>
                </a:ext>
                <a:ext uri="{C183D7F6-B498-43B3-948B-1728B52AA6E4}">
                  <adec:decorative xmlns:adec="http://schemas.microsoft.com/office/drawing/2017/decorative" val="1"/>
                </a:ext>
              </a:extLst>
            </p:cNvPr>
            <p:cNvCxnSpPr/>
            <p:nvPr/>
          </p:nvCxnSpPr>
          <p:spPr>
            <a:xfrm>
              <a:off x="6350802" y="4371401"/>
              <a:ext cx="4772802" cy="0"/>
            </a:xfrm>
            <a:prstGeom prst="line">
              <a:avLst/>
            </a:prstGeom>
            <a:ln>
              <a:solidFill>
                <a:srgbClr val="33333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4BBBF9-42A8-DDB3-E82F-7114010BA6CB}"/>
                </a:ext>
                <a:ext uri="{C183D7F6-B498-43B3-948B-1728B52AA6E4}">
                  <adec:decorative xmlns:adec="http://schemas.microsoft.com/office/drawing/2017/decorative" val="1"/>
                </a:ext>
              </a:extLst>
            </p:cNvPr>
            <p:cNvCxnSpPr/>
            <p:nvPr/>
          </p:nvCxnSpPr>
          <p:spPr>
            <a:xfrm>
              <a:off x="6336329" y="5155173"/>
              <a:ext cx="4772802" cy="0"/>
            </a:xfrm>
            <a:prstGeom prst="line">
              <a:avLst/>
            </a:prstGeom>
            <a:ln>
              <a:solidFill>
                <a:srgbClr val="333334"/>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B258A275-09A4-4CBF-99B6-E7DA87D90070}"/>
              </a:ext>
            </a:extLst>
          </p:cNvPr>
          <p:cNvSpPr txBox="1"/>
          <p:nvPr/>
        </p:nvSpPr>
        <p:spPr>
          <a:xfrm>
            <a:off x="260455" y="5587572"/>
            <a:ext cx="5493041" cy="923330"/>
          </a:xfrm>
          <a:prstGeom prst="rect">
            <a:avLst/>
          </a:prstGeom>
          <a:noFill/>
        </p:spPr>
        <p:txBody>
          <a:bodyPr wrap="square" rtlCol="0">
            <a:spAutoFit/>
          </a:bodyPr>
          <a:lstStyle/>
          <a:p>
            <a:pPr algn="ctr"/>
            <a:r>
              <a:rPr lang="en-US" dirty="0"/>
              <a:t>Core NIFA support areas of Research, Education and Extension; unified through the lens of Diversity, Equity, Inclusion and Accessibility.</a:t>
            </a:r>
          </a:p>
        </p:txBody>
      </p:sp>
    </p:spTree>
    <p:extLst>
      <p:ext uri="{BB962C8B-B14F-4D97-AF65-F5344CB8AC3E}">
        <p14:creationId xmlns:p14="http://schemas.microsoft.com/office/powerpoint/2010/main" val="320618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E9DA1ED1-357B-4DB0-9009-A0A2219EDBB7}"/>
              </a:ext>
            </a:extLst>
          </p:cNvPr>
          <p:cNvSpPr>
            <a:spLocks noGrp="1"/>
          </p:cNvSpPr>
          <p:nvPr>
            <p:ph idx="1"/>
          </p:nvPr>
        </p:nvSpPr>
        <p:spPr>
          <a:xfrm>
            <a:off x="1144813" y="2176669"/>
            <a:ext cx="10003549" cy="3725498"/>
          </a:xfrm>
        </p:spPr>
        <p:txBody>
          <a:bodyPr>
            <a:normAutofit lnSpcReduction="10000"/>
          </a:bodyPr>
          <a:lstStyle/>
          <a:p>
            <a:pPr marL="308610" indent="-308610">
              <a:lnSpc>
                <a:spcPct val="107000"/>
              </a:lnSpc>
              <a:spcBef>
                <a:spcPts val="0"/>
              </a:spcBef>
              <a:buFont typeface="Symbol" pitchFamily="2" charset="2"/>
              <a:buChar char=""/>
            </a:pPr>
            <a:r>
              <a:rPr lang="en-US" dirty="0">
                <a:effectLst/>
                <a:latin typeface="Source Sans Pro" panose="020B0503030403020204" pitchFamily="34" charset="0"/>
                <a:ea typeface="Source Sans Pro" panose="020B0503030403020204" pitchFamily="34" charset="0"/>
                <a:cs typeface="Arial" panose="020B0604020202020204" pitchFamily="34" charset="0"/>
              </a:rPr>
              <a:t>Expertise in climate-smart agriculture and forestry practices</a:t>
            </a:r>
          </a:p>
          <a:p>
            <a:pPr marL="308610" indent="-308610">
              <a:lnSpc>
                <a:spcPct val="107000"/>
              </a:lnSpc>
              <a:spcBef>
                <a:spcPts val="0"/>
              </a:spcBef>
              <a:buFont typeface="Symbol" pitchFamily="2" charset="2"/>
              <a:buChar char=""/>
            </a:pPr>
            <a:r>
              <a:rPr lang="en-US" dirty="0">
                <a:effectLst/>
                <a:latin typeface="Source Sans Pro" panose="020B0503030403020204" pitchFamily="34" charset="0"/>
                <a:ea typeface="Source Sans Pro" panose="020B0503030403020204" pitchFamily="34" charset="0"/>
                <a:cs typeface="Arial" panose="020B0604020202020204" pitchFamily="34" charset="0"/>
              </a:rPr>
              <a:t>Passion and commitment from stakeholders​</a:t>
            </a:r>
          </a:p>
          <a:p>
            <a:pPr marL="308610" indent="-308610">
              <a:lnSpc>
                <a:spcPct val="107000"/>
              </a:lnSpc>
              <a:spcBef>
                <a:spcPts val="0"/>
              </a:spcBef>
              <a:buFont typeface="Symbol" pitchFamily="2" charset="2"/>
              <a:buChar char=""/>
            </a:pPr>
            <a:r>
              <a:rPr lang="en-US" dirty="0">
                <a:effectLst/>
                <a:latin typeface="Source Sans Pro" panose="020B0503030403020204" pitchFamily="34" charset="0"/>
                <a:ea typeface="Source Sans Pro" panose="020B0503030403020204" pitchFamily="34" charset="0"/>
                <a:cs typeface="Arial" panose="020B0604020202020204" pitchFamily="34" charset="0"/>
              </a:rPr>
              <a:t>U.S. leadership in climate change mitigation​</a:t>
            </a:r>
            <a:br>
              <a:rPr lang="en-US" sz="1620" dirty="0">
                <a:latin typeface="Source Sans Pro" panose="020B0503030403020204" pitchFamily="34" charset="0"/>
                <a:ea typeface="Source Sans Pro" panose="020B0503030403020204" pitchFamily="34" charset="0"/>
                <a:cs typeface="Arial" panose="020B0604020202020204" pitchFamily="34" charset="0"/>
              </a:rPr>
            </a:br>
            <a:endParaRPr lang="en-US" sz="1620" dirty="0">
              <a:latin typeface="Source Sans Pro" panose="020B0503030403020204" pitchFamily="34" charset="0"/>
              <a:ea typeface="Source Sans Pro" panose="020B0503030403020204" pitchFamily="34" charset="0"/>
              <a:cs typeface="Arial" panose="020B0604020202020204" pitchFamily="34" charset="0"/>
            </a:endParaRPr>
          </a:p>
          <a:p>
            <a:pPr marL="720090" lvl="1" indent="-308610">
              <a:lnSpc>
                <a:spcPct val="107000"/>
              </a:lnSpc>
              <a:spcBef>
                <a:spcPts val="0"/>
              </a:spcBef>
              <a:buFont typeface="Symbol" pitchFamily="2" charset="2"/>
              <a:buChar char=""/>
            </a:pPr>
            <a:r>
              <a:rPr lang="en-US" sz="2000" dirty="0">
                <a:latin typeface="Source Sans Pro" panose="020B0503030403020204" pitchFamily="34" charset="0"/>
                <a:ea typeface="Source Sans Pro" panose="020B0503030403020204" pitchFamily="34" charset="0"/>
                <a:cs typeface="Arial" panose="020B0604020202020204" pitchFamily="34" charset="0"/>
              </a:rPr>
              <a:t>NIFA taking action on NIFA Climate Adaptation and Resilience Plan​</a:t>
            </a:r>
          </a:p>
          <a:p>
            <a:pPr marL="720090" lvl="1" indent="-308610">
              <a:lnSpc>
                <a:spcPct val="107000"/>
              </a:lnSpc>
              <a:spcBef>
                <a:spcPts val="0"/>
              </a:spcBef>
              <a:buFont typeface="Symbol" pitchFamily="2" charset="2"/>
              <a:buChar char=""/>
            </a:pPr>
            <a:r>
              <a:rPr lang="en-US" sz="2000" dirty="0">
                <a:latin typeface="Source Sans Pro" panose="020B0503030403020204" pitchFamily="34" charset="0"/>
                <a:ea typeface="Source Sans Pro" panose="020B0503030403020204" pitchFamily="34" charset="0"/>
                <a:cs typeface="Arial" panose="020B0604020202020204" pitchFamily="34" charset="0"/>
              </a:rPr>
              <a:t>New AFRI program area priority in Environmental Justice (A1461)</a:t>
            </a:r>
          </a:p>
          <a:p>
            <a:pPr marL="720090" lvl="1" indent="-308610">
              <a:lnSpc>
                <a:spcPct val="107000"/>
              </a:lnSpc>
              <a:spcBef>
                <a:spcPts val="0"/>
              </a:spcBef>
              <a:buFont typeface="Symbol" pitchFamily="2" charset="2"/>
              <a:buChar char=""/>
            </a:pPr>
            <a:r>
              <a:rPr lang="en-US" sz="2000" dirty="0">
                <a:latin typeface="Source Sans Pro" panose="020B0503030403020204" pitchFamily="34" charset="0"/>
                <a:ea typeface="Source Sans Pro" panose="020B0503030403020204" pitchFamily="34" charset="0"/>
                <a:cs typeface="Arial" panose="020B0604020202020204" pitchFamily="34" charset="0"/>
              </a:rPr>
              <a:t>New $5 million investment to reduce enteric methane in AFRI SAS</a:t>
            </a:r>
          </a:p>
          <a:p>
            <a:pPr marL="720090" lvl="1" indent="-308610">
              <a:lnSpc>
                <a:spcPct val="107000"/>
              </a:lnSpc>
              <a:spcBef>
                <a:spcPts val="0"/>
              </a:spcBef>
              <a:spcAft>
                <a:spcPts val="720"/>
              </a:spcAft>
              <a:buFont typeface="Symbol" pitchFamily="2" charset="2"/>
              <a:buChar char=""/>
            </a:pPr>
            <a:r>
              <a:rPr lang="en-US" sz="2000" dirty="0">
                <a:latin typeface="Source Sans Pro" panose="020B0503030403020204" pitchFamily="34" charset="0"/>
                <a:ea typeface="Source Sans Pro" panose="020B0503030403020204" pitchFamily="34" charset="0"/>
                <a:cs typeface="Arial" panose="020B0604020202020204" pitchFamily="34" charset="0"/>
              </a:rPr>
              <a:t>Actively assessing all programs for ways to incorporate climate change, environmental justice and Indigenous and traditional ecological knowledge</a:t>
            </a:r>
          </a:p>
          <a:p>
            <a:pPr marL="720090" lvl="1" indent="-308610">
              <a:lnSpc>
                <a:spcPct val="107000"/>
              </a:lnSpc>
              <a:spcBef>
                <a:spcPts val="0"/>
              </a:spcBef>
              <a:spcAft>
                <a:spcPts val="720"/>
              </a:spcAft>
              <a:buFont typeface="Symbol" pitchFamily="2" charset="2"/>
              <a:buChar char=""/>
            </a:pPr>
            <a:r>
              <a:rPr lang="en-US" sz="2000" dirty="0">
                <a:latin typeface="Source Sans Pro" panose="020B0503030403020204" pitchFamily="34" charset="0"/>
                <a:ea typeface="Source Sans Pro" panose="020B0503030403020204" pitchFamily="34" charset="0"/>
                <a:cs typeface="Arial" panose="020B0604020202020204" pitchFamily="34" charset="0"/>
              </a:rPr>
              <a:t>Climate change road map development near completion​</a:t>
            </a:r>
            <a:endParaRPr lang="en-US" sz="2000" dirty="0">
              <a:latin typeface="Source Sans Pro" panose="020B0503030403020204" pitchFamily="34" charset="0"/>
              <a:ea typeface="Source Sans Pro" panose="020B0503030403020204" pitchFamily="34" charset="0"/>
            </a:endParaRPr>
          </a:p>
        </p:txBody>
      </p:sp>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1144351" y="1290045"/>
            <a:ext cx="7229776" cy="886076"/>
          </a:xfrm>
          <a:prstGeom prst="rect">
            <a:avLst/>
          </a:prstGeom>
          <a:noFill/>
          <a:ln>
            <a:noFill/>
            <a:prstDash/>
          </a:ln>
          <a:effectLst/>
        </p:spPr>
        <p:txBody>
          <a:bodyPr rot="0" spcFirstLastPara="0" vertOverflow="overflow" horzOverflow="overflow" vert="horz" wrap="square" lIns="82296" tIns="41148" rIns="82296" bIns="41148"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22960">
              <a:defRPr/>
            </a:pPr>
            <a:r>
              <a:rPr lang="en-US" sz="3960" b="1" dirty="0">
                <a:solidFill>
                  <a:srgbClr val="C00000"/>
                </a:solidFill>
                <a:latin typeface="Source Sans Pro" panose="020B0503030403020204" pitchFamily="34" charset="0"/>
                <a:ea typeface="Source Sans Pro" panose="020B0503030403020204" pitchFamily="34" charset="0"/>
              </a:rPr>
              <a:t>Climate Change</a:t>
            </a:r>
          </a:p>
        </p:txBody>
      </p:sp>
    </p:spTree>
    <p:extLst>
      <p:ext uri="{BB962C8B-B14F-4D97-AF65-F5344CB8AC3E}">
        <p14:creationId xmlns:p14="http://schemas.microsoft.com/office/powerpoint/2010/main" val="349512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6D5897A-B52F-B883-539F-CBFAEB74DEE0}"/>
              </a:ext>
            </a:extLst>
          </p:cNvPr>
          <p:cNvCxnSpPr>
            <a:cxnSpLocks/>
          </p:cNvCxnSpPr>
          <p:nvPr/>
        </p:nvCxnSpPr>
        <p:spPr>
          <a:xfrm>
            <a:off x="877683" y="1850210"/>
            <a:ext cx="677819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612D3B-BB3D-45D2-1362-61AC492A0384}"/>
              </a:ext>
            </a:extLst>
          </p:cNvPr>
          <p:cNvSpPr txBox="1"/>
          <p:nvPr/>
        </p:nvSpPr>
        <p:spPr>
          <a:xfrm>
            <a:off x="877683" y="1107159"/>
            <a:ext cx="8715898" cy="701731"/>
          </a:xfrm>
          <a:prstGeom prst="rect">
            <a:avLst/>
          </a:prstGeom>
          <a:noFill/>
        </p:spPr>
        <p:txBody>
          <a:bodyPr wrap="square">
            <a:spAutoFit/>
          </a:bodyPr>
          <a:lstStyle/>
          <a:p>
            <a:pPr defTabSz="822960"/>
            <a:r>
              <a:rPr lang="en-US" sz="3960" b="1" dirty="0">
                <a:solidFill>
                  <a:srgbClr val="C00000"/>
                </a:solidFill>
                <a:latin typeface="Calibri" panose="020F0502020204030204"/>
              </a:rPr>
              <a:t>Environmental Justice</a:t>
            </a:r>
          </a:p>
        </p:txBody>
      </p:sp>
      <p:sp>
        <p:nvSpPr>
          <p:cNvPr id="6" name="Content Placeholder 2">
            <a:extLst>
              <a:ext uri="{FF2B5EF4-FFF2-40B4-BE49-F238E27FC236}">
                <a16:creationId xmlns:a16="http://schemas.microsoft.com/office/drawing/2014/main" id="{0097F9D4-C680-FF0B-F0BB-F44A468B6188}"/>
              </a:ext>
            </a:extLst>
          </p:cNvPr>
          <p:cNvSpPr txBox="1">
            <a:spLocks/>
          </p:cNvSpPr>
          <p:nvPr/>
        </p:nvSpPr>
        <p:spPr>
          <a:xfrm>
            <a:off x="1363980" y="1963105"/>
            <a:ext cx="9741970" cy="4890554"/>
          </a:xfrm>
          <a:prstGeom prst="rect">
            <a:avLst/>
          </a:prstGeom>
        </p:spPr>
        <p:txBody>
          <a:bodyPr vert="horz" lIns="82296" tIns="41148" rIns="82296" bIns="41148" rtlCol="0">
            <a:normAutofit/>
          </a:bodyPr>
          <a:lstStyle>
            <a:lvl1pPr marL="228600" indent="-228600" algn="l" defTabSz="914400" rtl="0" eaLnBrk="1" latinLnBrk="0" hangingPunct="1">
              <a:lnSpc>
                <a:spcPct val="114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548640" indent="-228600" algn="l" defTabSz="914400" rtl="0" eaLnBrk="1" latinLnBrk="0" hangingPunct="1">
              <a:lnSpc>
                <a:spcPct val="114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822960" indent="-228600" algn="l" defTabSz="914400" rtl="0" eaLnBrk="1" latinLnBrk="0" hangingPunct="1">
              <a:lnSpc>
                <a:spcPct val="114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143000" indent="-228600" algn="l" defTabSz="914400" rtl="0" eaLnBrk="1" latinLnBrk="0" hangingPunct="1">
              <a:lnSpc>
                <a:spcPct val="114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1463040" indent="-228600" algn="l" defTabSz="914400" rtl="0" eaLnBrk="1" latinLnBrk="0" hangingPunct="1">
              <a:lnSpc>
                <a:spcPct val="114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22960">
              <a:lnSpc>
                <a:spcPct val="100000"/>
              </a:lnSpc>
              <a:spcBef>
                <a:spcPts val="0"/>
              </a:spcBef>
              <a:spcAft>
                <a:spcPts val="0"/>
              </a:spcAft>
              <a:buNone/>
            </a:pPr>
            <a:r>
              <a:rPr lang="en-US" sz="2000" dirty="0">
                <a:solidFill>
                  <a:prstClr val="black"/>
                </a:solidFill>
                <a:latin typeface="Source Sans Pro" panose="020B0503030403020204" pitchFamily="34" charset="0"/>
                <a:ea typeface="Source Sans Pro" panose="020B0503030403020204" pitchFamily="34" charset="0"/>
              </a:rPr>
              <a:t>Environmental justice: just treatment and meaningful involvement of all people, regardless of income, race, color, national origin, Tribal affiliation, or disability, in agency decision-making and other Federal activities that affect human health and the environment so that people:</a:t>
            </a:r>
          </a:p>
          <a:p>
            <a:pPr marL="493776" lvl="1" indent="-205740" defTabSz="822960">
              <a:lnSpc>
                <a:spcPct val="100000"/>
              </a:lnSpc>
              <a:spcBef>
                <a:spcPts val="0"/>
              </a:spcBef>
              <a:spcAft>
                <a:spcPts val="0"/>
              </a:spcAft>
            </a:pPr>
            <a:endParaRPr lang="en-US" sz="20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endParaRPr>
          </a:p>
          <a:p>
            <a:pPr marL="493776" lvl="1" indent="-205740" defTabSz="822960">
              <a:lnSpc>
                <a:spcPct val="100000"/>
              </a:lnSpc>
              <a:spcBef>
                <a:spcPts val="0"/>
              </a:spcBef>
              <a:spcAft>
                <a:spcPts val="0"/>
              </a:spcAft>
            </a:pPr>
            <a:r>
              <a:rPr lang="en-US" sz="20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rPr>
              <a:t>Are fully protected from disproportionate and adverse human health and environmental effects (including risks) and hazards, including those related to climate change, the cumulative impacts of environmental and other burdens, and the legacy of racism or other structural or systemic barriers; and</a:t>
            </a:r>
          </a:p>
          <a:p>
            <a:pPr marL="493776" lvl="1" indent="-205740" defTabSz="822960">
              <a:lnSpc>
                <a:spcPct val="100000"/>
              </a:lnSpc>
              <a:spcBef>
                <a:spcPts val="0"/>
              </a:spcBef>
              <a:spcAft>
                <a:spcPts val="0"/>
              </a:spcAft>
            </a:pPr>
            <a:endParaRPr lang="en-US" sz="20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endParaRPr>
          </a:p>
          <a:p>
            <a:pPr marL="493776" lvl="1" indent="-205740" defTabSz="822960">
              <a:lnSpc>
                <a:spcPct val="100000"/>
              </a:lnSpc>
              <a:spcBef>
                <a:spcPts val="0"/>
              </a:spcBef>
              <a:spcAft>
                <a:spcPts val="0"/>
              </a:spcAft>
            </a:pPr>
            <a:r>
              <a:rPr lang="en-US" sz="2000" dirty="0">
                <a:solidFill>
                  <a:prstClr val="black"/>
                </a:solidFill>
                <a:latin typeface="Source Sans Pro" panose="020B0503030403020204" pitchFamily="34" charset="0"/>
                <a:ea typeface="Source Sans Pro" panose="020B0503030403020204" pitchFamily="34" charset="0"/>
                <a:cs typeface="Times New Roman" panose="02020603050405020304" pitchFamily="18" charset="0"/>
              </a:rPr>
              <a:t>Have equitable access to a healthy, sustainable, and resilient environment in which to live, play, work, learn, grow, worship, and engage in cultural and subsistence practices. </a:t>
            </a:r>
          </a:p>
        </p:txBody>
      </p:sp>
      <p:sp>
        <p:nvSpPr>
          <p:cNvPr id="15" name="Slide Number Placeholder 14">
            <a:extLst>
              <a:ext uri="{FF2B5EF4-FFF2-40B4-BE49-F238E27FC236}">
                <a16:creationId xmlns:a16="http://schemas.microsoft.com/office/drawing/2014/main" id="{CBAFE0D2-EF41-9F5B-5B42-8BC02DBA4A54}"/>
              </a:ext>
            </a:extLst>
          </p:cNvPr>
          <p:cNvSpPr>
            <a:spLocks noGrp="1"/>
          </p:cNvSpPr>
          <p:nvPr>
            <p:ph type="sldNum" sz="quarter" idx="12"/>
          </p:nvPr>
        </p:nvSpPr>
        <p:spPr/>
        <p:txBody>
          <a:bodyPr/>
          <a:lstStyle/>
          <a:p>
            <a:pPr defTabSz="822960"/>
            <a:fld id="{493D92BC-4DA2-48A7-A265-991C14C96A8F}" type="slidenum">
              <a:rPr lang="en-US">
                <a:solidFill>
                  <a:prstClr val="black">
                    <a:tint val="75000"/>
                  </a:prstClr>
                </a:solidFill>
                <a:latin typeface="Calibri" panose="020F0502020204030204"/>
              </a:rPr>
              <a:pPr defTabSz="822960"/>
              <a:t>8</a:t>
            </a:fld>
            <a:endParaRPr lang="en-US">
              <a:solidFill>
                <a:prstClr val="black">
                  <a:tint val="75000"/>
                </a:prstClr>
              </a:solidFill>
              <a:latin typeface="Calibri" panose="020F0502020204030204"/>
            </a:endParaRPr>
          </a:p>
        </p:txBody>
      </p:sp>
      <p:pic>
        <p:nvPicPr>
          <p:cNvPr id="2050" name="Picture 2" descr="USDA NIFA awards the CVM more than $2.7 million for research | College of  Veterinary Medicine">
            <a:extLst>
              <a:ext uri="{FF2B5EF4-FFF2-40B4-BE49-F238E27FC236}">
                <a16:creationId xmlns:a16="http://schemas.microsoft.com/office/drawing/2014/main" id="{78400A82-E8DB-420D-89A2-E6CE324087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 t="33918" r="5394" b="44829"/>
          <a:stretch/>
        </p:blipFill>
        <p:spPr bwMode="auto">
          <a:xfrm>
            <a:off x="725102" y="539854"/>
            <a:ext cx="4851134" cy="52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76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65CA05F-0AA8-49A2-BD39-4A72D002EC3F}"/>
              </a:ext>
              <a:ext uri="{C183D7F6-B498-43B3-948B-1728B52AA6E4}">
                <adec:decorative xmlns:adec="http://schemas.microsoft.com/office/drawing/2017/decorative" val="0"/>
              </a:ext>
            </a:extLst>
          </p:cNvPr>
          <p:cNvSpPr txBox="1">
            <a:spLocks noGrp="1"/>
          </p:cNvSpPr>
          <p:nvPr>
            <p:ph type="title" idx="4294967295"/>
          </p:nvPr>
        </p:nvSpPr>
        <p:spPr>
          <a:xfrm>
            <a:off x="482266" y="1047054"/>
            <a:ext cx="1112358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C05D28"/>
                </a:solidFill>
              </a:rPr>
              <a:t>NIFA Support for Responding to Emergencies</a:t>
            </a:r>
            <a:r>
              <a:rPr lang="en-US">
                <a:solidFill>
                  <a:srgbClr val="C05D28"/>
                </a:solidFill>
              </a:rPr>
              <a:t>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
        <p:nvSpPr>
          <p:cNvPr id="9" name="Content Placeholder 1">
            <a:extLst>
              <a:ext uri="{FF2B5EF4-FFF2-40B4-BE49-F238E27FC236}">
                <a16:creationId xmlns:a16="http://schemas.microsoft.com/office/drawing/2014/main" id="{E9DA1ED1-357B-4DB0-9009-A0A2219EDBB7}"/>
              </a:ext>
            </a:extLst>
          </p:cNvPr>
          <p:cNvSpPr>
            <a:spLocks noGrp="1"/>
          </p:cNvSpPr>
          <p:nvPr>
            <p:ph idx="4294967295"/>
          </p:nvPr>
        </p:nvSpPr>
        <p:spPr>
          <a:xfrm>
            <a:off x="914400" y="2138766"/>
            <a:ext cx="10795334" cy="4107688"/>
          </a:xfrm>
        </p:spPr>
        <p:txBody>
          <a:bodyPr vert="horz" lIns="91440" tIns="45720" rIns="91440" bIns="45720" numCol="2" spcCol="457200" rtlCol="0" anchor="t">
            <a:normAutofit/>
          </a:bodyPr>
          <a:lstStyle/>
          <a:p>
            <a:pPr marL="0" indent="0">
              <a:buNone/>
            </a:pPr>
            <a:r>
              <a:rPr lang="en-US" b="1"/>
              <a:t>Smith-Lever Special Needs Competitive Grants Program</a:t>
            </a:r>
          </a:p>
          <a:p>
            <a:r>
              <a:rPr lang="en-US" sz="2400"/>
              <a:t>Supports emergency preparedness and response education programs</a:t>
            </a:r>
          </a:p>
          <a:p>
            <a:pPr marL="0" indent="0">
              <a:buNone/>
            </a:pPr>
            <a:r>
              <a:rPr lang="en-US" b="1"/>
              <a:t>Smith-Lever, 1890 Extension Capacity Funds</a:t>
            </a:r>
            <a:endParaRPr lang="en-US" b="1">
              <a:cs typeface="Calibri"/>
            </a:endParaRPr>
          </a:p>
          <a:p>
            <a:r>
              <a:rPr lang="en-US" sz="2400"/>
              <a:t>Trained agents on the ground, ready to respond</a:t>
            </a:r>
          </a:p>
          <a:p>
            <a:pPr marL="0" indent="0">
              <a:buNone/>
            </a:pPr>
            <a:endParaRPr lang="en-US" b="1"/>
          </a:p>
          <a:p>
            <a:pPr marL="0" indent="0">
              <a:buNone/>
            </a:pPr>
            <a:r>
              <a:rPr lang="en-US" b="1"/>
              <a:t>Rapid Response to Extreme Weather Events, AFRI ​A1712 , Foundational and Applied Science</a:t>
            </a:r>
            <a:endParaRPr lang="en-US"/>
          </a:p>
          <a:p>
            <a:r>
              <a:rPr lang="en-US" sz="2400"/>
              <a:t>Supports urgent solutions in rapid response to extreme weather; rolling letter of intent deadline</a:t>
            </a:r>
          </a:p>
          <a:p>
            <a:pPr lvl="1"/>
            <a:endParaRPr lang="en-US"/>
          </a:p>
        </p:txBody>
      </p:sp>
      <p:pic>
        <p:nvPicPr>
          <p:cNvPr id="5" name="Picture 4" descr="Hurricane storm in the ocean. ">
            <a:extLst>
              <a:ext uri="{FF2B5EF4-FFF2-40B4-BE49-F238E27FC236}">
                <a16:creationId xmlns:a16="http://schemas.microsoft.com/office/drawing/2014/main" id="{9249E846-F040-45A6-BA71-B93A9062DB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08" t="3981" b="11497"/>
          <a:stretch/>
        </p:blipFill>
        <p:spPr>
          <a:xfrm>
            <a:off x="9012959" y="4485384"/>
            <a:ext cx="2814539" cy="1936198"/>
          </a:xfrm>
          <a:prstGeom prst="rect">
            <a:avLst/>
          </a:prstGeom>
          <a:solidFill>
            <a:srgbClr val="FFFFFF">
              <a:shade val="85000"/>
            </a:srgbClr>
          </a:solidFill>
          <a:ln w="88900" cap="sq">
            <a:noFill/>
            <a:miter lim="800000"/>
          </a:ln>
          <a:effectLst/>
        </p:spPr>
      </p:pic>
      <p:sp>
        <p:nvSpPr>
          <p:cNvPr id="2" name="TextBox 1">
            <a:extLst>
              <a:ext uri="{FF2B5EF4-FFF2-40B4-BE49-F238E27FC236}">
                <a16:creationId xmlns:a16="http://schemas.microsoft.com/office/drawing/2014/main" id="{163BD882-CC7E-48B8-98F1-85E27F735761}"/>
              </a:ext>
            </a:extLst>
          </p:cNvPr>
          <p:cNvSpPr txBox="1"/>
          <p:nvPr/>
        </p:nvSpPr>
        <p:spPr>
          <a:xfrm>
            <a:off x="3179042" y="5964686"/>
            <a:ext cx="5949538"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Picture of a hurricane image off the East coast of Florida</a:t>
            </a:r>
          </a:p>
        </p:txBody>
      </p:sp>
    </p:spTree>
    <p:extLst>
      <p:ext uri="{BB962C8B-B14F-4D97-AF65-F5344CB8AC3E}">
        <p14:creationId xmlns:p14="http://schemas.microsoft.com/office/powerpoint/2010/main" val="32582864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DF5A518127CF4F96EB2E7538598CA4" ma:contentTypeVersion="5" ma:contentTypeDescription="Create a new document." ma:contentTypeScope="" ma:versionID="aa90a273597e7ceef230089ef0caa56f">
  <xsd:schema xmlns:xsd="http://www.w3.org/2001/XMLSchema" xmlns:xs="http://www.w3.org/2001/XMLSchema" xmlns:p="http://schemas.microsoft.com/office/2006/metadata/properties" xmlns:ns2="6061c280-582e-4cb5-ae4d-994e2881fbff" xmlns:ns3="d1071829-2d69-497a-b889-99a3f08522e8" targetNamespace="http://schemas.microsoft.com/office/2006/metadata/properties" ma:root="true" ma:fieldsID="a7d4f02c0e9943297982a06f58047d72" ns2:_="" ns3:_="">
    <xsd:import namespace="6061c280-582e-4cb5-ae4d-994e2881fbff"/>
    <xsd:import namespace="d1071829-2d69-497a-b889-99a3f08522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1c280-582e-4cb5-ae4d-994e2881fb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071829-2d69-497a-b889-99a3f08522e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1071829-2d69-497a-b889-99a3f08522e8">
      <UserInfo>
        <DisplayName>Nandula, Vijay - REE-NIFA</DisplayName>
        <AccountId>19</AccountId>
        <AccountType/>
      </UserInfo>
      <UserInfo>
        <DisplayName>Goswami, Rubella - REE-NIFA</DisplayName>
        <AccountId>14</AccountId>
        <AccountType/>
      </UserInfo>
      <UserInfo>
        <DisplayName>Byamukama, Emmanuel - REE-NIFA</DisplayName>
        <AccountId>11</AccountId>
        <AccountType/>
      </UserInfo>
    </SharedWithUsers>
  </documentManagement>
</p:properties>
</file>

<file path=customXml/itemProps1.xml><?xml version="1.0" encoding="utf-8"?>
<ds:datastoreItem xmlns:ds="http://schemas.openxmlformats.org/officeDocument/2006/customXml" ds:itemID="{7FB0FA97-6417-4DA3-A514-680384421750}">
  <ds:schemaRefs>
    <ds:schemaRef ds:uri="6061c280-582e-4cb5-ae4d-994e2881fbff"/>
    <ds:schemaRef ds:uri="d1071829-2d69-497a-b889-99a3f08522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B215F4-33FB-46DC-820F-5C0C64564458}">
  <ds:schemaRefs>
    <ds:schemaRef ds:uri="http://schemas.microsoft.com/sharepoint/v3/contenttype/forms"/>
  </ds:schemaRefs>
</ds:datastoreItem>
</file>

<file path=customXml/itemProps3.xml><?xml version="1.0" encoding="utf-8"?>
<ds:datastoreItem xmlns:ds="http://schemas.openxmlformats.org/officeDocument/2006/customXml" ds:itemID="{8667730E-8232-4984-883E-85FBC143AFA3}">
  <ds:schemaRefs>
    <ds:schemaRef ds:uri="http://schemas.microsoft.com/office/infopath/2007/PartnerControls"/>
    <ds:schemaRef ds:uri="http://purl.org/dc/elements/1.1/"/>
    <ds:schemaRef ds:uri="6061c280-582e-4cb5-ae4d-994e2881fbff"/>
    <ds:schemaRef ds:uri="http://schemas.openxmlformats.org/package/2006/metadata/core-properties"/>
    <ds:schemaRef ds:uri="http://purl.org/dc/dcmitype/"/>
    <ds:schemaRef ds:uri="http://purl.org/dc/terms/"/>
    <ds:schemaRef ds:uri="http://schemas.microsoft.com/office/2006/metadata/properties"/>
    <ds:schemaRef ds:uri="http://schemas.microsoft.com/office/2006/documentManagement/types"/>
    <ds:schemaRef ds:uri="d1071829-2d69-497a-b889-99a3f08522e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75</TotalTime>
  <Words>2790</Words>
  <Application>Microsoft Macintosh PowerPoint</Application>
  <PresentationFormat>Widescreen</PresentationFormat>
  <Paragraphs>290</Paragraphs>
  <Slides>32</Slides>
  <Notes>24</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Courier New</vt:lpstr>
      <vt:lpstr>Source Sans Pro</vt:lpstr>
      <vt:lpstr>Source Sans Pro SemiBold</vt:lpstr>
      <vt:lpstr>Symbol</vt:lpstr>
      <vt:lpstr>Wingdings</vt:lpstr>
      <vt:lpstr>Office Theme</vt:lpstr>
      <vt:lpstr>3_Office Theme</vt:lpstr>
      <vt:lpstr>PowerPoint Presentation</vt:lpstr>
      <vt:lpstr>Non-Discrimination Statement</vt:lpstr>
      <vt:lpstr>NIFA Leadership and Staffing</vt:lpstr>
      <vt:lpstr>NIFA Priorities </vt:lpstr>
      <vt:lpstr>USDA Priorities </vt:lpstr>
      <vt:lpstr>PowerPoint Presentation</vt:lpstr>
      <vt:lpstr>Climate Change</vt:lpstr>
      <vt:lpstr>PowerPoint Presentation</vt:lpstr>
      <vt:lpstr>NIFA Support for Responding to Emergencies </vt:lpstr>
      <vt:lpstr>PowerPoint Presentation</vt:lpstr>
      <vt:lpstr>FY 2024 President’s Budget Request</vt:lpstr>
      <vt:lpstr>Addressing needs of partners </vt:lpstr>
      <vt:lpstr>Diversity, Equity, Inclusion, &amp; Accessibility (DEIA) </vt:lpstr>
      <vt:lpstr>PowerPoint Presentation</vt:lpstr>
      <vt:lpstr>NIFA Funding Overview</vt:lpstr>
      <vt:lpstr>PowerPoint Presentation</vt:lpstr>
      <vt:lpstr>NIFA Funding Overview </vt:lpstr>
      <vt:lpstr>Realizing NIFA’s Potential</vt:lpstr>
      <vt:lpstr>PowerPoint Presentation</vt:lpstr>
      <vt:lpstr>PowerPoint Presentation</vt:lpstr>
      <vt:lpstr>PowerPoint Presentation</vt:lpstr>
      <vt:lpstr>PowerPoint Presentation</vt:lpstr>
      <vt:lpstr>CPPM Listening Session held on 8/2/2023</vt:lpstr>
      <vt:lpstr>PowerPoint Presentation</vt:lpstr>
      <vt:lpstr>Listening session – Main comments</vt:lpstr>
      <vt:lpstr>Listening session – Main comments cont’d</vt:lpstr>
      <vt:lpstr>Methyl Bromide Transition (MBT) program</vt:lpstr>
      <vt:lpstr>PowerPoint Presentation</vt:lpstr>
      <vt:lpstr>AFRI Agricultural Biosecurity (A1181 )</vt:lpstr>
      <vt:lpstr>PowerPoint Presentation</vt:lpstr>
      <vt:lpstr>Engage with NIFA</vt:lpstr>
      <vt:lpstr>Together On A 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Quizon, Michael - REE-NIFA, Kansas City, MO</dc:creator>
  <cp:lastModifiedBy>Alejandro A Calixto</cp:lastModifiedBy>
  <cp:revision>14</cp:revision>
  <dcterms:created xsi:type="dcterms:W3CDTF">2020-10-23T18:19:52Z</dcterms:created>
  <dcterms:modified xsi:type="dcterms:W3CDTF">2023-10-17T03:14:00Z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0x010100ABDF5A518127CF4F96EB2E7538598CA4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