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9" r:id="rId4"/>
    <p:sldId id="258" r:id="rId5"/>
    <p:sldId id="272" r:id="rId6"/>
    <p:sldId id="271" r:id="rId7"/>
    <p:sldId id="259" r:id="rId8"/>
    <p:sldId id="280" r:id="rId9"/>
    <p:sldId id="270" r:id="rId10"/>
    <p:sldId id="279" r:id="rId11"/>
    <p:sldId id="275" r:id="rId12"/>
    <p:sldId id="274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30"/>
    <p:restoredTop sz="94737"/>
  </p:normalViewPr>
  <p:slideViewPr>
    <p:cSldViewPr snapToGrid="0">
      <p:cViewPr varScale="1">
        <p:scale>
          <a:sx n="169" d="100"/>
          <a:sy n="169" d="100"/>
        </p:scale>
        <p:origin x="3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249E4-7730-9740-A7A0-860BE53B8885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FC194-AAEB-1647-9CA3-9317D8EF2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62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414" name="Shape 4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304800">
              <a:lnSpc>
                <a:spcPct val="100000"/>
              </a:lnSpc>
              <a:defRPr sz="14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Neglect experiment: 4,550	members	of	the	British	public,	recruited	to	match	demographic	baselines	</a:t>
            </a:r>
          </a:p>
          <a:p>
            <a:pPr defTabSz="304800">
              <a:lnSpc>
                <a:spcPct val="100000"/>
              </a:lnSpc>
              <a:defRPr sz="14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provided	by	the	UK’s	OfGice	for	NationalStatistics.</a:t>
            </a:r>
          </a:p>
          <a:p>
            <a:pPr defTabSz="304800">
              <a:lnSpc>
                <a:spcPct val="100000"/>
              </a:lnSpc>
              <a:defRPr sz="1400"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0577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FC194-AAEB-1647-9CA3-9317D8EF28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31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2AC1A-1D6A-6DEB-FB41-6A238FBA3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3DB0A4-861D-C843-C09C-8EC0BA61F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68960-D942-97F4-139F-587041CD1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2FA4-B415-6047-814D-33341BDC9747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660E6-CA41-3E17-EE73-A6AD4A400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6F906-6540-302D-A345-5850BCB70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E942-7A2C-FC47-8BBF-E85D277CF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61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5B4EF-F10F-062D-0C25-9259B8833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4B08A2-2243-8535-0250-1FC27F19A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73531-793E-AE93-210A-178FD14D4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2FA4-B415-6047-814D-33341BDC9747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AA353-7652-228F-F233-8862D53C9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714FD-0757-6CCB-653E-891173B5E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E942-7A2C-FC47-8BBF-E85D277CF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79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E9F0B0-6D1B-EACB-87B5-5508366D24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150AA-D64B-3E6C-0EF9-F7544CF65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CDF1D-70C7-AC61-5554-C4A2F9C71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2FA4-B415-6047-814D-33341BDC9747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E0602-010F-42FE-EA20-E84D386AE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F2A2E-FB3A-E9D6-0994-569A690A4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E942-7A2C-FC47-8BBF-E85D277CF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63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itle Text"/>
          <p:cNvSpPr txBox="1">
            <a:spLocks noGrp="1"/>
          </p:cNvSpPr>
          <p:nvPr>
            <p:ph type="title"/>
          </p:nvPr>
        </p:nvSpPr>
        <p:spPr>
          <a:xfrm>
            <a:off x="866776" y="1152527"/>
            <a:ext cx="10448925" cy="231457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66776" y="3533775"/>
            <a:ext cx="10448925" cy="79057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0" algn="ctr">
              <a:spcBef>
                <a:spcPts val="0"/>
              </a:spcBef>
              <a:buSzTx/>
              <a:buNone/>
              <a:defRPr sz="2400"/>
            </a:lvl2pPr>
            <a:lvl3pPr marL="0" indent="0" algn="ctr">
              <a:spcBef>
                <a:spcPts val="0"/>
              </a:spcBef>
              <a:buSzTx/>
              <a:buNone/>
              <a:defRPr sz="2400"/>
            </a:lvl3pPr>
            <a:lvl4pPr marL="0" indent="0" algn="ctr">
              <a:spcBef>
                <a:spcPts val="0"/>
              </a:spcBef>
              <a:buSzTx/>
              <a:buNone/>
              <a:defRPr sz="2400"/>
            </a:lvl4pPr>
            <a:lvl5pPr marL="0" indent="0" algn="ctr">
              <a:spcBef>
                <a:spcPts val="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621230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46A59-5909-2951-F424-7D5C4B8D6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2398C-F698-794B-0496-5916AEB61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F8DF9-823A-0B72-AAE6-662106A81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2FA4-B415-6047-814D-33341BDC9747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D0E0C-6060-DE29-D59C-4DDE6C702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C01FB-9175-68D7-B45F-DDA0B78FC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E942-7A2C-FC47-8BBF-E85D277CF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10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62E08-1351-0F85-B4DA-89F2CD25E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A0DFB-346C-69B6-F560-3689FA16C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C5E98-DDCE-2ED5-F922-307F00952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2FA4-B415-6047-814D-33341BDC9747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6461C-F7B5-38BD-B26F-70A320E0F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86BD0-320E-13F8-BBA8-9F9378AC3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E942-7A2C-FC47-8BBF-E85D277CF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39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0BB4D-4044-EC41-F04B-3BDD836F8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EAAC5-AC41-A1CC-9A45-87A21C26F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0AEA53-FF81-51D6-8CFD-06419F953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792A97-8725-CEA8-C731-9699E91C5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2FA4-B415-6047-814D-33341BDC9747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ED468-0D68-3F82-B176-500F3E9A6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208CF-625F-BFAC-CA31-1DFED8557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E942-7A2C-FC47-8BBF-E85D277CF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28D00-330E-1666-5D76-DBC3EF6DE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65E40-9EC5-71EB-7492-A91626337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8DC43-E9EA-39BB-CFB4-A5EE1EF24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EB1BC-B958-E38A-1B96-6C50D4CDC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289F03-B9EA-71AC-FCF0-118F952A6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67F857-7ED4-B160-0F91-D7278F0E1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2FA4-B415-6047-814D-33341BDC9747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5E427C-CC8A-1115-763A-56888251E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CCC063-CDDD-BB60-9CA0-6F29EED32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E942-7A2C-FC47-8BBF-E85D277CF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4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75521-8BB2-0709-9B42-B514B5016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83AA8B-470A-2352-D279-2E9097642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2FA4-B415-6047-814D-33341BDC9747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D6E28D-5010-552F-2024-3D4F6C62D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7950C-E6FA-EB74-6B8E-5397B2F70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E942-7A2C-FC47-8BBF-E85D277CF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21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C09756-9C21-0035-E936-8E64A236E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2FA4-B415-6047-814D-33341BDC9747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BC8CF8-3E29-3A2A-6FF1-FE77D5ACC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9A5EE-0F87-A249-6C2C-411BC7280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E942-7A2C-FC47-8BBF-E85D277CF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1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2D6F3-ED87-ABD6-4A73-498F30788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8CC6B-3BA5-D481-0A96-08DF252B3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3B60E3-5C3E-DEC1-4F90-5F5A8E0C6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88C1A2-15D3-C668-D09C-309AF6E55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2FA4-B415-6047-814D-33341BDC9747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70FAC0-BB8B-75E5-7F16-F99642A6B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2D76A-6057-596B-6926-4FAB5CC24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E942-7A2C-FC47-8BBF-E85D277CF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61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A9311-2DA9-761E-8444-F2A9215FC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82D5D9-CC7F-5823-1DE6-0F9D0F5D90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4715E5-3EAE-5F44-4039-5F940CD0E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5C07A-4482-CDC7-776E-3AE4B4E35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2FA4-B415-6047-814D-33341BDC9747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6FB474-33CC-3EF9-5923-730266755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73552-BD7C-E58A-AFB6-89D7258F1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E942-7A2C-FC47-8BBF-E85D277CF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98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079954-FB40-5398-FDF9-ECA13C0B9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935C8-E78E-0A41-5D90-F291459B2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62F18-3728-0FF7-4AF2-3462DD377F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92FA4-B415-6047-814D-33341BDC9747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C663B-4ED4-FAEF-D1D6-BA8791831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583E6-5A6F-3890-00D0-1A1ABDFEA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BE942-7A2C-FC47-8BBF-E85D277CF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9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A1A76-BAD8-2D92-70FF-710A95C88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0995" y="1101738"/>
            <a:ext cx="7950009" cy="2387600"/>
          </a:xfrm>
        </p:spPr>
        <p:txBody>
          <a:bodyPr/>
          <a:lstStyle/>
          <a:p>
            <a:r>
              <a:rPr lang="en-US" dirty="0"/>
              <a:t>Farming and Food Narrative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763B02-192A-29C0-B336-637B3CB70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681443"/>
            <a:ext cx="9144000" cy="1655762"/>
          </a:xfrm>
        </p:spPr>
        <p:txBody>
          <a:bodyPr/>
          <a:lstStyle/>
          <a:p>
            <a:r>
              <a:rPr lang="en-US" dirty="0"/>
              <a:t>A Collaboration of IPM Voice, Red Tomato, and Frameworks Institute</a:t>
            </a:r>
          </a:p>
        </p:txBody>
      </p:sp>
    </p:spTree>
    <p:extLst>
      <p:ext uri="{BB962C8B-B14F-4D97-AF65-F5344CB8AC3E}">
        <p14:creationId xmlns:p14="http://schemas.microsoft.com/office/powerpoint/2010/main" val="1976435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BD6E4-3A96-9435-F3F9-C9E65E016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15718-CBC9-871B-49EF-0B1903ECA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farming, not food</a:t>
            </a:r>
          </a:p>
          <a:p>
            <a:r>
              <a:rPr lang="en-US" dirty="0"/>
              <a:t>Make the story about interconnection</a:t>
            </a:r>
          </a:p>
          <a:p>
            <a:r>
              <a:rPr lang="en-US" dirty="0"/>
              <a:t>Show how adjusting farming practices and policies can contribute to the type of communities we want</a:t>
            </a:r>
          </a:p>
          <a:p>
            <a:r>
              <a:rPr lang="en-US" dirty="0"/>
              <a:t>Talk about the tightrope that farms must cross</a:t>
            </a:r>
          </a:p>
          <a:p>
            <a:r>
              <a:rPr lang="en-US" dirty="0"/>
              <a:t>Tell science-rich stories about innovative practices on farms</a:t>
            </a:r>
          </a:p>
          <a:p>
            <a:r>
              <a:rPr lang="en-US" dirty="0"/>
              <a:t>Speak directly to historic and contemporary inequities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489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E9FF3-457F-2FF5-38EE-576B4184D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Tightrope Metaphor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140C6-F008-9E35-7891-F4D0E4E35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help explain risky, complex decision making in farming and how current policy and market conditions make balance more difficult</a:t>
            </a:r>
          </a:p>
          <a:p>
            <a:endParaRPr lang="en-US" dirty="0"/>
          </a:p>
          <a:p>
            <a:r>
              <a:rPr lang="en-US" dirty="0"/>
              <a:t>Testing showed the tightrope metaphor was “sticky”</a:t>
            </a:r>
          </a:p>
          <a:p>
            <a:pPr lvl="1"/>
            <a:r>
              <a:rPr lang="en-US" dirty="0"/>
              <a:t>Person to person communication</a:t>
            </a:r>
          </a:p>
          <a:p>
            <a:pPr lvl="1"/>
            <a:r>
              <a:rPr lang="en-US" dirty="0"/>
              <a:t>Helped people incorporate additional information to increase understanding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804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49306-010C-EA8E-EDA3-4B26EBB58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Pest Management Communication Is Difficult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56BFD-903A-4D49-24EA-91494ACB2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 use of words with </a:t>
            </a:r>
            <a:r>
              <a:rPr lang="en-US" u="sng" dirty="0"/>
              <a:t>pest</a:t>
            </a:r>
            <a:r>
              <a:rPr lang="en-US" dirty="0"/>
              <a:t> as a root</a:t>
            </a:r>
          </a:p>
          <a:p>
            <a:pPr lvl="1"/>
            <a:r>
              <a:rPr lang="en-US" dirty="0"/>
              <a:t>Be more specific – insect, disease resistant varieties, herbicide</a:t>
            </a:r>
          </a:p>
          <a:p>
            <a:endParaRPr lang="en-US" dirty="0"/>
          </a:p>
          <a:p>
            <a:r>
              <a:rPr lang="en-US" dirty="0"/>
              <a:t>Tell science rich stories </a:t>
            </a:r>
            <a:r>
              <a:rPr lang="en-US" sz="2400" dirty="0"/>
              <a:t>(Appeals to curiosity and love of ingenuity)</a:t>
            </a:r>
          </a:p>
          <a:p>
            <a:pPr lvl="1"/>
            <a:r>
              <a:rPr lang="en-US" dirty="0"/>
              <a:t>Offer essential background</a:t>
            </a:r>
          </a:p>
          <a:p>
            <a:pPr lvl="1"/>
            <a:r>
              <a:rPr lang="en-US" dirty="0"/>
              <a:t>Provide examples of biological interventions</a:t>
            </a:r>
          </a:p>
          <a:p>
            <a:pPr lvl="1"/>
            <a:r>
              <a:rPr lang="en-US" dirty="0"/>
              <a:t>Talk about barriers or trade-offs</a:t>
            </a:r>
          </a:p>
          <a:p>
            <a:pPr lvl="1"/>
            <a:r>
              <a:rPr lang="en-US" dirty="0"/>
              <a:t>Provide a balanced, realistic solution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00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C656F-5951-1662-8061-F6280B697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DE2B6-8327-666E-CB2B-83162E13D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aware of common mental frames in the public and navigate them to achieve the purpose of your communication</a:t>
            </a:r>
          </a:p>
          <a:p>
            <a:pPr lvl="1"/>
            <a:r>
              <a:rPr lang="en-US" dirty="0"/>
              <a:t>Avoid triggering unproductive frames</a:t>
            </a:r>
          </a:p>
          <a:p>
            <a:endParaRPr lang="en-US" dirty="0"/>
          </a:p>
          <a:p>
            <a:r>
              <a:rPr lang="en-US" dirty="0"/>
              <a:t>Provide more context and detail in plain language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075314-2912-ABF3-1CF9-F0BEB046F269}"/>
              </a:ext>
            </a:extLst>
          </p:cNvPr>
          <p:cNvSpPr txBox="1"/>
          <p:nvPr/>
        </p:nvSpPr>
        <p:spPr>
          <a:xfrm>
            <a:off x="3398210" y="4750756"/>
            <a:ext cx="5395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www.farmingandfoodnarrative.org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49384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9D903-8F21-AEF7-1BFC-10B6A5281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7502F-D05D-36E2-00A6-DC8CC11C6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37"/>
          </a:xfrm>
        </p:spPr>
        <p:txBody>
          <a:bodyPr>
            <a:normAutofit/>
          </a:bodyPr>
          <a:lstStyle/>
          <a:p>
            <a:r>
              <a:rPr lang="en-US" dirty="0"/>
              <a:t>Difficulty communicating IPM to the public</a:t>
            </a:r>
          </a:p>
          <a:p>
            <a:r>
              <a:rPr lang="en-US" dirty="0"/>
              <a:t>Expanded to difficulty communicating good farming (crop production) practices to the public</a:t>
            </a:r>
          </a:p>
          <a:p>
            <a:pPr lvl="1"/>
            <a:r>
              <a:rPr lang="en-US" dirty="0"/>
              <a:t>Binary good/bad traps</a:t>
            </a:r>
          </a:p>
          <a:p>
            <a:pPr lvl="1"/>
            <a:r>
              <a:rPr lang="en-US" dirty="0"/>
              <a:t>Difficulty communicating science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More data, more science is not working</a:t>
            </a:r>
          </a:p>
          <a:p>
            <a:r>
              <a:rPr lang="en-US" dirty="0"/>
              <a:t>Can social science help us communicate more effectively?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365A0C-82E9-B4B5-0BF5-FF1E2717971A}"/>
              </a:ext>
            </a:extLst>
          </p:cNvPr>
          <p:cNvCxnSpPr/>
          <p:nvPr/>
        </p:nvCxnSpPr>
        <p:spPr>
          <a:xfrm>
            <a:off x="413417" y="4482733"/>
            <a:ext cx="112320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448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Expert…"/>
          <p:cNvSpPr txBox="1"/>
          <p:nvPr/>
        </p:nvSpPr>
        <p:spPr>
          <a:xfrm>
            <a:off x="2509105" y="2066083"/>
            <a:ext cx="1743076" cy="6927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409564">
              <a:defRPr sz="3000" b="0" i="1">
                <a:solidFill>
                  <a:srgbClr val="232323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 sz="22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Expert </a:t>
            </a:r>
          </a:p>
          <a:p>
            <a:pPr defTabSz="409564">
              <a:defRPr sz="3000" b="0" i="1">
                <a:solidFill>
                  <a:srgbClr val="232323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 sz="22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Interviews</a:t>
            </a:r>
          </a:p>
        </p:txBody>
      </p:sp>
      <p:sp>
        <p:nvSpPr>
          <p:cNvPr id="383" name="What needs to be communicated?"/>
          <p:cNvSpPr txBox="1"/>
          <p:nvPr/>
        </p:nvSpPr>
        <p:spPr>
          <a:xfrm>
            <a:off x="2094767" y="2894758"/>
            <a:ext cx="2505076" cy="6927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546100">
              <a:defRPr sz="3000" b="0">
                <a:solidFill>
                  <a:srgbClr val="232323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rPr sz="22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needs to be communicated?</a:t>
            </a:r>
          </a:p>
        </p:txBody>
      </p:sp>
      <p:sp>
        <p:nvSpPr>
          <p:cNvPr id="384" name="Cognitive  Interviews"/>
          <p:cNvSpPr txBox="1"/>
          <p:nvPr/>
        </p:nvSpPr>
        <p:spPr>
          <a:xfrm>
            <a:off x="4642705" y="2027983"/>
            <a:ext cx="2600327" cy="6927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409564">
              <a:defRPr sz="3000" b="0" i="1">
                <a:solidFill>
                  <a:srgbClr val="232323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 sz="22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Cognitive </a:t>
            </a:r>
            <a:br>
              <a:rPr sz="225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2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Interviews</a:t>
            </a:r>
          </a:p>
        </p:txBody>
      </p:sp>
      <p:pic>
        <p:nvPicPr>
          <p:cNvPr id="385" name="svg&gt;.pdf" descr="svg&gt;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848" y="1060413"/>
            <a:ext cx="438151" cy="824755"/>
          </a:xfrm>
          <a:prstGeom prst="rect">
            <a:avLst/>
          </a:prstGeom>
          <a:ln w="3175">
            <a:miter lim="400000"/>
          </a:ln>
        </p:spPr>
      </p:pic>
      <p:sp>
        <p:nvSpPr>
          <p:cNvPr id="386" name="Media Content &amp; Field Frame Analysis"/>
          <p:cNvSpPr txBox="1"/>
          <p:nvPr/>
        </p:nvSpPr>
        <p:spPr>
          <a:xfrm>
            <a:off x="7462105" y="2037507"/>
            <a:ext cx="2600327" cy="6927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546100">
              <a:defRPr sz="3000" b="0" i="1">
                <a:solidFill>
                  <a:srgbClr val="232323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rPr sz="22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 Content &amp; Field Frame Analysis</a:t>
            </a:r>
          </a:p>
        </p:txBody>
      </p:sp>
      <p:sp>
        <p:nvSpPr>
          <p:cNvPr id="388" name="Persistence…"/>
          <p:cNvSpPr txBox="1"/>
          <p:nvPr/>
        </p:nvSpPr>
        <p:spPr>
          <a:xfrm>
            <a:off x="9500455" y="4904532"/>
            <a:ext cx="1743076" cy="6927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409564">
              <a:defRPr sz="3000" b="0" i="1">
                <a:solidFill>
                  <a:srgbClr val="232323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 lang="en-US" sz="22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Qualitative Frame Testing</a:t>
            </a:r>
            <a:endParaRPr sz="225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" name="Controlled…"/>
          <p:cNvSpPr txBox="1"/>
          <p:nvPr/>
        </p:nvSpPr>
        <p:spPr>
          <a:xfrm>
            <a:off x="6529747" y="4937107"/>
            <a:ext cx="1904283" cy="6927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409564">
              <a:defRPr sz="3000" b="0" i="1">
                <a:solidFill>
                  <a:srgbClr val="232323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 sz="22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Controlled</a:t>
            </a:r>
          </a:p>
          <a:p>
            <a:pPr defTabSz="409564">
              <a:defRPr sz="3000" b="0" i="1">
                <a:solidFill>
                  <a:srgbClr val="232323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 sz="22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</a:p>
        </p:txBody>
      </p:sp>
      <p:pic>
        <p:nvPicPr>
          <p:cNvPr id="390" name="svg&gt;.pdf" descr="svg&gt;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2570" y="4276725"/>
            <a:ext cx="1038225" cy="238125"/>
          </a:xfrm>
          <a:prstGeom prst="rect">
            <a:avLst/>
          </a:prstGeom>
          <a:ln w="3175">
            <a:miter lim="400000"/>
          </a:ln>
        </p:spPr>
      </p:pic>
      <p:pic>
        <p:nvPicPr>
          <p:cNvPr id="391" name="svg&gt;.pdf" descr="svg&gt;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4129" y="3958233"/>
            <a:ext cx="657225" cy="843108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394" name="Group"/>
          <p:cNvGrpSpPr/>
          <p:nvPr/>
        </p:nvGrpSpPr>
        <p:grpSpPr>
          <a:xfrm>
            <a:off x="2383571" y="1025389"/>
            <a:ext cx="1031101" cy="828675"/>
            <a:chOff x="0" y="0"/>
            <a:chExt cx="1374800" cy="1104900"/>
          </a:xfrm>
        </p:grpSpPr>
        <p:pic>
          <p:nvPicPr>
            <p:cNvPr id="392" name="svg&gt;.pdf" descr="svg&gt;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1374800" cy="1104900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393" name="E"/>
            <p:cNvSpPr txBox="1"/>
            <p:nvPr/>
          </p:nvSpPr>
          <p:spPr>
            <a:xfrm>
              <a:off x="343302" y="127933"/>
              <a:ext cx="352661" cy="59503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defTabSz="546100">
                <a:defRPr sz="3200" b="0">
                  <a:solidFill>
                    <a:srgbClr val="E26980"/>
                  </a:solidFill>
                  <a:latin typeface="Myriad Pro"/>
                  <a:ea typeface="Myriad Pro"/>
                  <a:cs typeface="Myriad Pro"/>
                  <a:sym typeface="Myriad Pro"/>
                </a:defRPr>
              </a:lvl1pPr>
            </a:lstStyle>
            <a:p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</p:grpSp>
      <p:grpSp>
        <p:nvGrpSpPr>
          <p:cNvPr id="397" name="Group"/>
          <p:cNvGrpSpPr/>
          <p:nvPr/>
        </p:nvGrpSpPr>
        <p:grpSpPr>
          <a:xfrm>
            <a:off x="4743543" y="1025389"/>
            <a:ext cx="1047751" cy="842059"/>
            <a:chOff x="0" y="0"/>
            <a:chExt cx="1397000" cy="1122743"/>
          </a:xfrm>
        </p:grpSpPr>
        <p:pic>
          <p:nvPicPr>
            <p:cNvPr id="395" name="svg&gt;.pdf" descr="svg&gt;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1397000" cy="1122743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396" name="CM"/>
            <p:cNvSpPr txBox="1"/>
            <p:nvPr/>
          </p:nvSpPr>
          <p:spPr>
            <a:xfrm>
              <a:off x="108839" y="136856"/>
              <a:ext cx="741657" cy="59503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defTabSz="546100">
                <a:defRPr sz="3200" b="0">
                  <a:solidFill>
                    <a:srgbClr val="61B175"/>
                  </a:solidFill>
                  <a:latin typeface="Myriad Pro"/>
                  <a:ea typeface="Myriad Pro"/>
                  <a:cs typeface="Myriad Pro"/>
                  <a:sym typeface="Myriad Pro"/>
                </a:defRPr>
              </a:lvl1pPr>
            </a:lstStyle>
            <a:p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CM</a:t>
              </a:r>
            </a:p>
          </p:txBody>
        </p:sp>
      </p:grpSp>
      <p:grpSp>
        <p:nvGrpSpPr>
          <p:cNvPr id="401" name="Group"/>
          <p:cNvGrpSpPr/>
          <p:nvPr/>
        </p:nvGrpSpPr>
        <p:grpSpPr>
          <a:xfrm>
            <a:off x="3707473" y="3950154"/>
            <a:ext cx="2083821" cy="1834801"/>
            <a:chOff x="391325" y="0"/>
            <a:chExt cx="2778427" cy="2446400"/>
          </a:xfrm>
        </p:grpSpPr>
        <p:sp>
          <p:nvSpPr>
            <p:cNvPr id="398" name="On-the-Street…"/>
            <p:cNvSpPr txBox="1"/>
            <p:nvPr/>
          </p:nvSpPr>
          <p:spPr>
            <a:xfrm>
              <a:off x="391325" y="1060893"/>
              <a:ext cx="2778427" cy="138550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defTabSz="409564">
                <a:defRPr sz="3000" b="0" i="1">
                  <a:solidFill>
                    <a:srgbClr val="232323"/>
                  </a:solidFill>
                  <a:latin typeface="Myriad Pro"/>
                  <a:ea typeface="Myriad Pro"/>
                  <a:cs typeface="Myriad Pro"/>
                  <a:sym typeface="Myriad Pro"/>
                </a:defRPr>
              </a:pPr>
              <a:r>
                <a:rPr sz="225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On-the-Street</a:t>
              </a:r>
              <a:r>
                <a:rPr lang="en-US" sz="225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/ On-line</a:t>
              </a:r>
              <a:endParaRPr sz="225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409564">
                <a:defRPr sz="3000" b="0" i="1">
                  <a:solidFill>
                    <a:srgbClr val="232323"/>
                  </a:solidFill>
                  <a:latin typeface="Myriad Pro"/>
                  <a:ea typeface="Myriad Pro"/>
                  <a:cs typeface="Myriad Pro"/>
                  <a:sym typeface="Myriad Pro"/>
                </a:defRPr>
              </a:pPr>
              <a:r>
                <a:rPr sz="225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Interviews</a:t>
              </a:r>
            </a:p>
          </p:txBody>
        </p:sp>
        <p:pic>
          <p:nvPicPr>
            <p:cNvPr id="399" name="svg&gt;.pdf" descr="svg&gt;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9027" y="0"/>
              <a:ext cx="1651001" cy="112485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400" name="OTS"/>
            <p:cNvSpPr txBox="1"/>
            <p:nvPr/>
          </p:nvSpPr>
          <p:spPr>
            <a:xfrm>
              <a:off x="1007690" y="55360"/>
              <a:ext cx="878446" cy="59503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defTabSz="546100">
                <a:defRPr sz="3200" b="0">
                  <a:solidFill>
                    <a:srgbClr val="5BA4CC"/>
                  </a:solidFill>
                  <a:latin typeface="Myriad Pro"/>
                  <a:ea typeface="Myriad Pro"/>
                  <a:cs typeface="Myriad Pro"/>
                  <a:sym typeface="Myriad Pro"/>
                </a:defRPr>
              </a:lvl1pPr>
            </a:lstStyle>
            <a:p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OTS</a:t>
              </a:r>
            </a:p>
          </p:txBody>
        </p:sp>
      </p:grpSp>
      <p:sp>
        <p:nvSpPr>
          <p:cNvPr id="402" name="How does  the public think?"/>
          <p:cNvSpPr txBox="1"/>
          <p:nvPr/>
        </p:nvSpPr>
        <p:spPr>
          <a:xfrm>
            <a:off x="4695825" y="2892126"/>
            <a:ext cx="2505075" cy="6927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409564">
              <a:defRPr sz="3000" b="0">
                <a:solidFill>
                  <a:srgbClr val="232323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 sz="22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</a:t>
            </a:r>
            <a:br>
              <a:rPr sz="225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2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public think?</a:t>
            </a:r>
          </a:p>
        </p:txBody>
      </p:sp>
      <p:sp>
        <p:nvSpPr>
          <p:cNvPr id="403" name="What frames  are in play already?"/>
          <p:cNvSpPr txBox="1"/>
          <p:nvPr/>
        </p:nvSpPr>
        <p:spPr>
          <a:xfrm>
            <a:off x="7505701" y="2882600"/>
            <a:ext cx="2505075" cy="6927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409564">
              <a:defRPr sz="3000" b="0">
                <a:solidFill>
                  <a:srgbClr val="232323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 sz="22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frames </a:t>
            </a:r>
            <a:br>
              <a:rPr sz="225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2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in play already?</a:t>
            </a:r>
          </a:p>
        </p:txBody>
      </p:sp>
      <p:sp>
        <p:nvSpPr>
          <p:cNvPr id="404" name="Which reframes seem to work?"/>
          <p:cNvSpPr txBox="1"/>
          <p:nvPr/>
        </p:nvSpPr>
        <p:spPr>
          <a:xfrm>
            <a:off x="3505201" y="5768675"/>
            <a:ext cx="2505075" cy="6927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546100">
              <a:defRPr sz="3000" b="0">
                <a:solidFill>
                  <a:srgbClr val="232323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rPr sz="22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reframes seem to work?</a:t>
            </a:r>
          </a:p>
        </p:txBody>
      </p:sp>
      <p:sp>
        <p:nvSpPr>
          <p:cNvPr id="405" name="How will this frame fare in the world?"/>
          <p:cNvSpPr txBox="1"/>
          <p:nvPr/>
        </p:nvSpPr>
        <p:spPr>
          <a:xfrm>
            <a:off x="9115425" y="5768675"/>
            <a:ext cx="2505075" cy="6927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546100">
              <a:defRPr sz="3000" b="0">
                <a:solidFill>
                  <a:srgbClr val="232323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rPr sz="22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will this frame fare in the world?</a:t>
            </a:r>
          </a:p>
        </p:txBody>
      </p:sp>
      <p:sp>
        <p:nvSpPr>
          <p:cNvPr id="406" name="Which reframe drives policy preferences?"/>
          <p:cNvSpPr txBox="1"/>
          <p:nvPr/>
        </p:nvSpPr>
        <p:spPr>
          <a:xfrm>
            <a:off x="6210300" y="5768675"/>
            <a:ext cx="2686051" cy="6927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546100">
              <a:defRPr sz="3000" b="0">
                <a:solidFill>
                  <a:srgbClr val="232323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rPr sz="22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reframe drives p</a:t>
            </a:r>
            <a:r>
              <a:rPr lang="en-US" sz="22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eople’s</a:t>
            </a:r>
            <a:r>
              <a:rPr sz="22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preferences?</a:t>
            </a:r>
          </a:p>
        </p:txBody>
      </p:sp>
      <p:pic>
        <p:nvPicPr>
          <p:cNvPr id="407" name="svg&gt;.pdf" descr="svg&gt;.pdf"/>
          <p:cNvPicPr>
            <a:picLocks noChangeAspect="1"/>
          </p:cNvPicPr>
          <p:nvPr/>
        </p:nvPicPr>
        <p:blipFill>
          <a:blip r:embed="rId9">
            <a:alphaModFix amt="80000"/>
          </a:blip>
          <a:stretch>
            <a:fillRect/>
          </a:stretch>
        </p:blipFill>
        <p:spPr>
          <a:xfrm>
            <a:off x="1544840" y="3933824"/>
            <a:ext cx="794252" cy="923925"/>
          </a:xfrm>
          <a:prstGeom prst="rect">
            <a:avLst/>
          </a:prstGeom>
          <a:ln w="3175">
            <a:miter lim="400000"/>
          </a:ln>
        </p:spPr>
      </p:pic>
      <p:sp>
        <p:nvSpPr>
          <p:cNvPr id="408" name="Tool…"/>
          <p:cNvSpPr txBox="1"/>
          <p:nvPr/>
        </p:nvSpPr>
        <p:spPr>
          <a:xfrm>
            <a:off x="1320387" y="4999721"/>
            <a:ext cx="1320661" cy="6927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409564">
              <a:defRPr sz="3000" b="0" i="1">
                <a:solidFill>
                  <a:srgbClr val="232323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 lang="en-US" sz="22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Reframe Candidates</a:t>
            </a:r>
            <a:endParaRPr sz="225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" name="What reframes are plausible?"/>
          <p:cNvSpPr txBox="1"/>
          <p:nvPr/>
        </p:nvSpPr>
        <p:spPr>
          <a:xfrm>
            <a:off x="936898" y="5742297"/>
            <a:ext cx="2322858" cy="6927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defTabSz="546100">
              <a:defRPr sz="3000" b="0">
                <a:solidFill>
                  <a:srgbClr val="232323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rPr sz="22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reframes are plausible?</a:t>
            </a:r>
          </a:p>
        </p:txBody>
      </p:sp>
      <p:sp>
        <p:nvSpPr>
          <p:cNvPr id="410" name="Line"/>
          <p:cNvSpPr/>
          <p:nvPr/>
        </p:nvSpPr>
        <p:spPr>
          <a:xfrm>
            <a:off x="885826" y="3756268"/>
            <a:ext cx="9810937" cy="30577"/>
          </a:xfrm>
          <a:prstGeom prst="line">
            <a:avLst/>
          </a:prstGeom>
          <a:ln w="19050">
            <a:solidFill>
              <a:srgbClr val="606060"/>
            </a:solidFill>
            <a:miter lim="400000"/>
          </a:ln>
        </p:spPr>
        <p:txBody>
          <a:bodyPr lIns="38100" tIns="38100" rIns="38100" bIns="38100" anchor="ctr"/>
          <a:lstStyle/>
          <a:p>
            <a:pPr defTabSz="342891">
              <a:defRPr sz="1200" b="0">
                <a:latin typeface="Helvetica"/>
                <a:ea typeface="Helvetica"/>
                <a:cs typeface="Helvetica"/>
                <a:sym typeface="Helvetica"/>
              </a:defRPr>
            </a:pPr>
            <a:endParaRPr sz="900" dirty="0"/>
          </a:p>
        </p:txBody>
      </p:sp>
      <p:sp>
        <p:nvSpPr>
          <p:cNvPr id="411" name="Descriptive"/>
          <p:cNvSpPr txBox="1"/>
          <p:nvPr/>
        </p:nvSpPr>
        <p:spPr>
          <a:xfrm rot="16200000">
            <a:off x="-381733" y="2123995"/>
            <a:ext cx="1743076" cy="34637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546100">
              <a:defRPr sz="3000" b="0" i="1">
                <a:solidFill>
                  <a:srgbClr val="232323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rPr sz="2251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Descriptive</a:t>
            </a:r>
          </a:p>
        </p:txBody>
      </p:sp>
      <p:sp>
        <p:nvSpPr>
          <p:cNvPr id="412" name="Prescriptive"/>
          <p:cNvSpPr txBox="1"/>
          <p:nvPr/>
        </p:nvSpPr>
        <p:spPr>
          <a:xfrm rot="16200000">
            <a:off x="-385761" y="5070325"/>
            <a:ext cx="1743075" cy="34637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546100">
              <a:defRPr sz="3000" b="0" i="1">
                <a:solidFill>
                  <a:srgbClr val="232323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rPr sz="2251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Prescriptive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A2D022-1C47-BF48-911B-F10C331D2A61}"/>
              </a:ext>
            </a:extLst>
          </p:cNvPr>
          <p:cNvSpPr txBox="1"/>
          <p:nvPr/>
        </p:nvSpPr>
        <p:spPr>
          <a:xfrm>
            <a:off x="1645845" y="986623"/>
            <a:ext cx="30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6C62F1-264A-B248-A91B-BBC337589A3B}"/>
              </a:ext>
            </a:extLst>
          </p:cNvPr>
          <p:cNvSpPr txBox="1"/>
          <p:nvPr/>
        </p:nvSpPr>
        <p:spPr>
          <a:xfrm>
            <a:off x="4220428" y="989955"/>
            <a:ext cx="30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EE25557-ABA8-1948-9384-5C48D35FEB7D}"/>
              </a:ext>
            </a:extLst>
          </p:cNvPr>
          <p:cNvSpPr txBox="1"/>
          <p:nvPr/>
        </p:nvSpPr>
        <p:spPr>
          <a:xfrm>
            <a:off x="7309235" y="984420"/>
            <a:ext cx="30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58985F2-7B0F-4F49-9809-49052A691EF6}"/>
              </a:ext>
            </a:extLst>
          </p:cNvPr>
          <p:cNvSpPr txBox="1"/>
          <p:nvPr/>
        </p:nvSpPr>
        <p:spPr>
          <a:xfrm>
            <a:off x="3329812" y="4020304"/>
            <a:ext cx="30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5CD47D0-777B-1C4E-8B4E-7E751516359C}"/>
              </a:ext>
            </a:extLst>
          </p:cNvPr>
          <p:cNvSpPr txBox="1"/>
          <p:nvPr/>
        </p:nvSpPr>
        <p:spPr>
          <a:xfrm>
            <a:off x="6176739" y="4092059"/>
            <a:ext cx="30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311878F-4BEE-EE41-9F20-03421275B872}"/>
              </a:ext>
            </a:extLst>
          </p:cNvPr>
          <p:cNvSpPr txBox="1"/>
          <p:nvPr/>
        </p:nvSpPr>
        <p:spPr>
          <a:xfrm>
            <a:off x="8962555" y="4145518"/>
            <a:ext cx="30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8EE856-B7A1-B445-98BE-4E0B9C8B78E4}"/>
              </a:ext>
            </a:extLst>
          </p:cNvPr>
          <p:cNvSpPr txBox="1"/>
          <p:nvPr/>
        </p:nvSpPr>
        <p:spPr>
          <a:xfrm>
            <a:off x="936898" y="3976356"/>
            <a:ext cx="30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8BFE9A-851F-43B9-398B-821DA9650DE7}"/>
              </a:ext>
            </a:extLst>
          </p:cNvPr>
          <p:cNvSpPr txBox="1"/>
          <p:nvPr/>
        </p:nvSpPr>
        <p:spPr>
          <a:xfrm>
            <a:off x="2859690" y="65475"/>
            <a:ext cx="5863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Frameworks Institute Research Process</a:t>
            </a:r>
          </a:p>
        </p:txBody>
      </p:sp>
    </p:spTree>
    <p:extLst>
      <p:ext uri="{BB962C8B-B14F-4D97-AF65-F5344CB8AC3E}">
        <p14:creationId xmlns:p14="http://schemas.microsoft.com/office/powerpoint/2010/main" val="239421887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and orange cover with black text&#10;&#10;Description automatically generated">
            <a:extLst>
              <a:ext uri="{FF2B5EF4-FFF2-40B4-BE49-F238E27FC236}">
                <a16:creationId xmlns:a16="http://schemas.microsoft.com/office/drawing/2014/main" id="{E83162F1-CF8F-DB4A-C74E-9E8D7F457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48" y="65070"/>
            <a:ext cx="5192354" cy="6727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932726-1298-B6A9-A8DD-99BD84254EC7}"/>
              </a:ext>
            </a:extLst>
          </p:cNvPr>
          <p:cNvSpPr txBox="1"/>
          <p:nvPr/>
        </p:nvSpPr>
        <p:spPr>
          <a:xfrm>
            <a:off x="6579219" y="797510"/>
            <a:ext cx="485615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is farming?</a:t>
            </a:r>
          </a:p>
          <a:p>
            <a:endParaRPr lang="en-US" sz="2800" dirty="0"/>
          </a:p>
          <a:p>
            <a:r>
              <a:rPr lang="en-US" sz="2800" dirty="0"/>
              <a:t>Why is farming important?</a:t>
            </a:r>
          </a:p>
          <a:p>
            <a:endParaRPr lang="en-US" sz="2800" dirty="0"/>
          </a:p>
          <a:p>
            <a:r>
              <a:rPr lang="en-US" sz="2800" dirty="0"/>
              <a:t>What are the challenges involved in farming?</a:t>
            </a:r>
          </a:p>
          <a:p>
            <a:endParaRPr lang="en-US" sz="2800" dirty="0"/>
          </a:p>
          <a:p>
            <a:r>
              <a:rPr lang="en-US" sz="2800" dirty="0"/>
              <a:t>How can farmers effectively meet the challenges of farming?</a:t>
            </a:r>
          </a:p>
          <a:p>
            <a:endParaRPr lang="en-US" sz="2800" dirty="0"/>
          </a:p>
          <a:p>
            <a:r>
              <a:rPr lang="en-US" sz="2800" dirty="0"/>
              <a:t>What should society do to help meet the challenges of farming?</a:t>
            </a:r>
          </a:p>
        </p:txBody>
      </p:sp>
    </p:spTree>
    <p:extLst>
      <p:ext uri="{BB962C8B-B14F-4D97-AF65-F5344CB8AC3E}">
        <p14:creationId xmlns:p14="http://schemas.microsoft.com/office/powerpoint/2010/main" val="1589690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C77FF4-31FF-82CD-DE13-8B06512CD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240" y="4547"/>
            <a:ext cx="9493519" cy="68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34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51E5D2-3D61-4EB2-CF35-E2901AF3B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384" y="0"/>
            <a:ext cx="8133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29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ver of a research report&#10;&#10;Description automatically generated">
            <a:extLst>
              <a:ext uri="{FF2B5EF4-FFF2-40B4-BE49-F238E27FC236}">
                <a16:creationId xmlns:a16="http://schemas.microsoft.com/office/drawing/2014/main" id="{23D849E8-EBD8-3411-FBAA-566D0869A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32" y="1222"/>
            <a:ext cx="5271069" cy="68567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68CA5D-3EF9-AE6C-008F-0E1C9148E95F}"/>
              </a:ext>
            </a:extLst>
          </p:cNvPr>
          <p:cNvSpPr txBox="1"/>
          <p:nvPr/>
        </p:nvSpPr>
        <p:spPr>
          <a:xfrm>
            <a:off x="6715786" y="1611795"/>
            <a:ext cx="4630149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How are farming and its impacts portrayed?</a:t>
            </a:r>
          </a:p>
          <a:p>
            <a:pPr marL="514350" indent="-514350">
              <a:buAutoNum type="arabicPeriod"/>
            </a:pP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How are farmers portrayed?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How is pest management portrayed?</a:t>
            </a:r>
          </a:p>
        </p:txBody>
      </p:sp>
    </p:spTree>
    <p:extLst>
      <p:ext uri="{BB962C8B-B14F-4D97-AF65-F5344CB8AC3E}">
        <p14:creationId xmlns:p14="http://schemas.microsoft.com/office/powerpoint/2010/main" val="3235906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EC8ED-D4E9-40AD-57BB-82B9893C4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24BC6-DF47-6862-1886-2E326030F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General media </a:t>
            </a:r>
            <a:r>
              <a:rPr lang="en-US" sz="2800" dirty="0"/>
              <a:t>– Farmers are older, white males at the mercy of weather and macro-economic forces. Descriptions romanticized and nostalgic for a simple agrarian past.</a:t>
            </a:r>
          </a:p>
          <a:p>
            <a:r>
              <a:rPr lang="en-US" sz="2800" b="1" dirty="0"/>
              <a:t>Farming media </a:t>
            </a:r>
            <a:r>
              <a:rPr lang="en-US" sz="2800" dirty="0"/>
              <a:t>– Describes farming using terms that are understood in the field but not by the public.</a:t>
            </a:r>
          </a:p>
          <a:p>
            <a:pPr lvl="1"/>
            <a:r>
              <a:rPr lang="en-US" dirty="0"/>
              <a:t>No-till farming, adaptive soil health systems, sustainability, science-based decision making, bioenergy feedstocks</a:t>
            </a:r>
          </a:p>
          <a:p>
            <a:r>
              <a:rPr lang="en-US" sz="2800" b="1" dirty="0"/>
              <a:t>Neither</a:t>
            </a:r>
            <a:r>
              <a:rPr lang="en-US" sz="2800" dirty="0"/>
              <a:t> provide clear explanations of pest management practices.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367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ver of a book&#10;&#10;Description automatically generated">
            <a:extLst>
              <a:ext uri="{FF2B5EF4-FFF2-40B4-BE49-F238E27FC236}">
                <a16:creationId xmlns:a16="http://schemas.microsoft.com/office/drawing/2014/main" id="{15A7194E-8545-6561-6885-E888E173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592" y="0"/>
            <a:ext cx="52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7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512</Words>
  <Application>Microsoft Macintosh PowerPoint</Application>
  <PresentationFormat>Widescreen</PresentationFormat>
  <Paragraphs>93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Lucida Grande</vt:lpstr>
      <vt:lpstr>Times New Roman</vt:lpstr>
      <vt:lpstr>Office Theme</vt:lpstr>
      <vt:lpstr>Farming and Food Narrative Project</vt:lpstr>
      <vt:lpstr>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Takeaways</vt:lpstr>
      <vt:lpstr>PowerPoint Presentation</vt:lpstr>
      <vt:lpstr>Recommendations</vt:lpstr>
      <vt:lpstr>Tightrope Metaphor</vt:lpstr>
      <vt:lpstr>Pest Management Communication Is Difficult</vt:lpstr>
      <vt:lpstr>Take 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Farming and Food Narrative Project</dc:title>
  <dc:creator>James Jay Farrar</dc:creator>
  <cp:lastModifiedBy>James Jay Farrar</cp:lastModifiedBy>
  <cp:revision>9</cp:revision>
  <dcterms:created xsi:type="dcterms:W3CDTF">2023-08-22T22:36:33Z</dcterms:created>
  <dcterms:modified xsi:type="dcterms:W3CDTF">2023-10-13T21:07:09Z</dcterms:modified>
</cp:coreProperties>
</file>