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1"/>
    <p:sldMasterId id="2147483994" r:id="rId2"/>
    <p:sldMasterId id="2147484042" r:id="rId3"/>
    <p:sldMasterId id="2147484080" r:id="rId4"/>
    <p:sldMasterId id="2147484099" r:id="rId5"/>
  </p:sldMasterIdLst>
  <p:notesMasterIdLst>
    <p:notesMasterId r:id="rId36"/>
  </p:notesMasterIdLst>
  <p:handoutMasterIdLst>
    <p:handoutMasterId r:id="rId37"/>
  </p:handoutMasterIdLst>
  <p:sldIdLst>
    <p:sldId id="582" r:id="rId6"/>
    <p:sldId id="530" r:id="rId7"/>
    <p:sldId id="468" r:id="rId8"/>
    <p:sldId id="555" r:id="rId9"/>
    <p:sldId id="553" r:id="rId10"/>
    <p:sldId id="737" r:id="rId11"/>
    <p:sldId id="583" r:id="rId12"/>
    <p:sldId id="625" r:id="rId13"/>
    <p:sldId id="626" r:id="rId14"/>
    <p:sldId id="628" r:id="rId15"/>
    <p:sldId id="627" r:id="rId16"/>
    <p:sldId id="563" r:id="rId17"/>
    <p:sldId id="439" r:id="rId18"/>
    <p:sldId id="751" r:id="rId19"/>
    <p:sldId id="752" r:id="rId20"/>
    <p:sldId id="386" r:id="rId21"/>
    <p:sldId id="699" r:id="rId22"/>
    <p:sldId id="694" r:id="rId23"/>
    <p:sldId id="428" r:id="rId24"/>
    <p:sldId id="754" r:id="rId25"/>
    <p:sldId id="444" r:id="rId26"/>
    <p:sldId id="753" r:id="rId27"/>
    <p:sldId id="414" r:id="rId28"/>
    <p:sldId id="742" r:id="rId29"/>
    <p:sldId id="743" r:id="rId30"/>
    <p:sldId id="744" r:id="rId31"/>
    <p:sldId id="675" r:id="rId32"/>
    <p:sldId id="736" r:id="rId33"/>
    <p:sldId id="748" r:id="rId34"/>
    <p:sldId id="749" r:id="rId35"/>
  </p:sldIdLst>
  <p:sldSz cx="9144000" cy="5143500" type="screen16x9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15D"/>
    <a:srgbClr val="00FF00"/>
    <a:srgbClr val="FFFFFF"/>
    <a:srgbClr val="00A8C6"/>
    <a:srgbClr val="8FBE00"/>
    <a:srgbClr val="F9FBFD"/>
    <a:srgbClr val="000000"/>
    <a:srgbClr val="57A7B5"/>
    <a:srgbClr val="0070C0"/>
    <a:srgbClr val="003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776F3D-C73B-4717-995D-34DD367A20EC}">
  <a:tblStyle styleId="{E9776F3D-C73B-4717-995D-34DD367A20EC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4" autoAdjust="0"/>
    <p:restoredTop sz="90867" autoAdjust="0"/>
  </p:normalViewPr>
  <p:slideViewPr>
    <p:cSldViewPr snapToGrid="0">
      <p:cViewPr varScale="1">
        <p:scale>
          <a:sx n="126" d="100"/>
          <a:sy n="126" d="100"/>
        </p:scale>
        <p:origin x="13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79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500CF08-F56E-1249-AEB2-641BB47D7819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CFE535A-56A2-0A4C-9DCE-84090AC59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08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lIns="93308" tIns="93308" rIns="93308" bIns="9330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F980E6-B1A2-4E5D-A60E-FAD6FB170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A7173-C273-40FC-BDFB-B4759197B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3690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ipe.illinois.edu/team/partner-institution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714375"/>
            <a:ext cx="6354762" cy="3575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24746" y="4527762"/>
            <a:ext cx="5797958" cy="4289459"/>
          </a:xfrm>
          <a:prstGeom prst="rect">
            <a:avLst/>
          </a:prstGeom>
        </p:spPr>
        <p:txBody>
          <a:bodyPr lIns="95856" tIns="95856" rIns="95856" bIns="95856" anchor="t" anchorCtr="0">
            <a:noAutofit/>
          </a:bodyPr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B76AC2-A787-40BA-B96A-AED271B50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31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8025"/>
            <a:ext cx="6286500" cy="3535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SAMPLING of the variety of partners that we work with to co-fund food and agriculture research. The</a:t>
            </a:r>
            <a:r>
              <a:rPr lang="en-US" baseline="0" dirty="0"/>
              <a:t> majority of our matching funds are from foundations and private companies.</a:t>
            </a:r>
          </a:p>
          <a:p>
            <a:endParaRPr lang="en-US" dirty="0"/>
          </a:p>
          <a:p>
            <a:r>
              <a:rPr lang="en-US" dirty="0"/>
              <a:t>IF ASKED What is the difference between Donors and Funding Partners?</a:t>
            </a:r>
          </a:p>
          <a:p>
            <a:r>
              <a:rPr lang="en-US" dirty="0"/>
              <a:t>All funding </a:t>
            </a:r>
            <a:r>
              <a:rPr lang="en-US" baseline="0" dirty="0"/>
              <a:t>partners provided matching funds for a research project whether or not that money was “donated” or given directly to FFAR.</a:t>
            </a:r>
          </a:p>
          <a:p>
            <a:r>
              <a:rPr lang="en-US" baseline="0" dirty="0"/>
              <a:t>Donors have contributed funding directly to FFAR, whether or not it’s used for a specific program. To date, the majority of donations have been for specific FFAR research programs.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85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example: we bring together scientists, producers, industry, and other</a:t>
            </a:r>
            <a:r>
              <a:rPr lang="en-US" baseline="0" dirty="0"/>
              <a:t> </a:t>
            </a:r>
            <a:r>
              <a:rPr lang="en-US" dirty="0"/>
              <a:t>stakeholders at our convening events. We want to find</a:t>
            </a:r>
            <a:r>
              <a:rPr lang="en-US" baseline="0" dirty="0"/>
              <a:t> </a:t>
            </a:r>
            <a:r>
              <a:rPr lang="en-US" dirty="0"/>
              <a:t>out where the</a:t>
            </a:r>
            <a:r>
              <a:rPr lang="en-US" baseline="0" dirty="0"/>
              <a:t> biggest research gaps are that can yield actionable outcomes for produces and the </a:t>
            </a:r>
            <a:r>
              <a:rPr lang="en-US" b="1" baseline="0" dirty="0"/>
              <a:t>food</a:t>
            </a:r>
            <a:r>
              <a:rPr lang="en-US" baseline="0" dirty="0"/>
              <a:t> and ag industry.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2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click on this to show the Story Map. They will have a packet of information that has their own Story Map links.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FDAC1-AF7F-4ED3-9F1B-AC20968E4D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21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RIPE is harnessing photosynthesis to sustainably increase worldwide food productivity. Gold standard of public-private partnerships.</a:t>
            </a:r>
          </a:p>
          <a:p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University of Illinois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University of Essex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Lancaster University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Australian National University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Commonwealth Scientific and Industrial Research </a:t>
            </a:r>
            <a:r>
              <a:rPr lang="en-US" sz="11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Organisation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Chinese Academy of Sciences-Max Planck Institute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University of California, Berkeley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Louisiana State University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USDA/ARS</a:t>
            </a:r>
            <a:endParaRPr lang="en-US" sz="11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(photo</a:t>
            </a:r>
            <a:r>
              <a:rPr lang="en-US" sz="11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tobacco seedlings from RIPE website)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9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FFAR has awarded nearly $1 million in rapid response funding</a:t>
            </a:r>
            <a:r>
              <a:rPr lang="en-US" baseline="0" dirty="0"/>
              <a:t> to help farmers mitigate damage from pest and pathogen outbreaks.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7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FFAR has awarded nearly $1 million in rapid response funding</a:t>
            </a:r>
            <a:r>
              <a:rPr lang="en-US" baseline="0" dirty="0"/>
              <a:t> to help farmers mitigate damage from pest and pathogen outbreaks.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4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helped establish the first ever NAS Prize dedicated to food and agricultural science. </a:t>
            </a:r>
          </a:p>
          <a:p>
            <a:endParaRPr lang="en-US" baseline="0" dirty="0"/>
          </a:p>
          <a:p>
            <a:r>
              <a:rPr lang="en-US" baseline="0" dirty="0"/>
              <a:t>Dr. Ed Buckler was the inaugural winner for his groundbreaking work developing modified corn with increase vitamin A.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03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this New Model – This is</a:t>
            </a:r>
            <a:r>
              <a:rPr lang="en-US" baseline="0" dirty="0"/>
              <a:t> an exciting example of the changing scientific environment where collaboration happens, even between would-be competitors</a:t>
            </a:r>
          </a:p>
          <a:p>
            <a:endParaRPr lang="en-US" baseline="0" dirty="0"/>
          </a:p>
          <a:p>
            <a:r>
              <a:rPr lang="en-US" dirty="0"/>
              <a:t>Idea started at an</a:t>
            </a:r>
            <a:r>
              <a:rPr lang="en-US" baseline="0" dirty="0"/>
              <a:t> open convening event at Purdue University more than a year ago.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Executive Committee</a:t>
            </a:r>
            <a:r>
              <a:rPr lang="en-US" baseline="0" dirty="0"/>
              <a:t> met for the first time in August and we expect launch the first research project before the end of the year.</a:t>
            </a:r>
            <a:endParaRPr lang="en-US" dirty="0"/>
          </a:p>
          <a:p>
            <a:endParaRPr lang="en-US" dirty="0"/>
          </a:p>
          <a:p>
            <a:r>
              <a:rPr lang="en-US" dirty="0"/>
              <a:t>Initial focus: Wheat, leafy greens,</a:t>
            </a:r>
            <a:r>
              <a:rPr lang="en-US" baseline="0" dirty="0"/>
              <a:t> small grains, cross-crop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89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7531C-4FC4-4751-BEDA-C771312292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1D98F-E3D6-4444-91E1-21918B83A8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0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see others coming in from other fields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5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critical time for agriculture. We need to take advantage of the swirl</a:t>
            </a:r>
            <a:r>
              <a:rPr lang="en-US" baseline="0" dirty="0"/>
              <a:t> of technology and innovation. </a:t>
            </a:r>
          </a:p>
          <a:p>
            <a:r>
              <a:rPr lang="en-US" baseline="0" dirty="0"/>
              <a:t>Source: AAAS Report: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226DD-0017-4C20-A3A6-E927591DA3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(Focus</a:t>
            </a:r>
            <a:r>
              <a:rPr lang="en-US" baseline="0" dirty="0"/>
              <a:t> on the top 2 lines on the graph)</a:t>
            </a:r>
          </a:p>
          <a:p>
            <a:r>
              <a:rPr lang="en-US" baseline="0" dirty="0"/>
              <a:t>You can see from the blue line that US public funding for agricultural R&amp;D has been declining in recent years. </a:t>
            </a:r>
          </a:p>
          <a:p>
            <a:r>
              <a:rPr lang="en-US" baseline="0" dirty="0"/>
              <a:t>The red dotted line that inclines sharply at the top right of the graph is private funding for R&amp;D – this is an opportunity.</a:t>
            </a:r>
          </a:p>
          <a:p>
            <a:r>
              <a:rPr lang="en-US" baseline="0" dirty="0"/>
              <a:t>FFAR is here to bridge the gap between declining public funds and increasing private investment.</a:t>
            </a:r>
          </a:p>
          <a:p>
            <a:r>
              <a:rPr lang="en-US" baseline="0" dirty="0"/>
              <a:t> We ask ourselves, how can we leverage this influx in private funding for public good? How can we ensure that this spike in private interest in agricultural R&amp;D is lifting all ships? A lot of times the key is in the pre-competitive space. </a:t>
            </a:r>
          </a:p>
          <a:p>
            <a:endParaRPr lang="en-US" baseline="0" dirty="0"/>
          </a:p>
          <a:p>
            <a:r>
              <a:rPr lang="en-US" baseline="0" dirty="0"/>
              <a:t>[Annual spending on research is adjusted for inflation by ARS]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59AA1-7221-406C-9D15-AF10B5DEF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15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</p:spPr>
        <p:txBody>
          <a:bodyPr lIns="93308" tIns="93308" rIns="93308" bIns="93308" anchor="t" anchorCtr="0">
            <a:noAutofit/>
          </a:bodyPr>
          <a:lstStyle/>
          <a:p>
            <a:r>
              <a:rPr lang="en-US" dirty="0"/>
              <a:t>Very broad information about FFAR.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7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3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FFAR’s grand challenges in agriculture.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1D948-9DE3-4214-9C39-E156D12F12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A7173-C273-40FC-BDFB-B4759197B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3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 baseline="0" dirty="0"/>
              <a:t> our private-public partnerships are built to achieve our vision. </a:t>
            </a:r>
          </a:p>
          <a:p>
            <a:endParaRPr lang="en-US" baseline="0" dirty="0"/>
          </a:p>
          <a:p>
            <a:r>
              <a:rPr lang="en-US" baseline="0" dirty="0"/>
              <a:t>Every $1 we spend is matched by $1 from a funding partner.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5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1"/>
            <a:ext cx="9144000" cy="32758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5" y="-1216209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 kern="1200">
              <a:latin typeface="Calibri" panose="020F0502020204030204"/>
              <a:ea typeface="+mn-ea"/>
            </a:endParaRPr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4" name="Shape 23"/>
          <p:cNvSpPr txBox="1">
            <a:spLocks noGrp="1"/>
          </p:cNvSpPr>
          <p:nvPr>
            <p:ph type="body" idx="1"/>
          </p:nvPr>
        </p:nvSpPr>
        <p:spPr>
          <a:xfrm>
            <a:off x="2475521" y="1586334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4BA01-2D05-4759-8E83-2751DDE9F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07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64" y="0"/>
            <a:ext cx="4550786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7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64" y="0"/>
            <a:ext cx="4550786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b="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FA7D991-3E67-4A0C-AA34-441B6C1473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20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1 column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04888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b="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85" y="4592580"/>
            <a:ext cx="1714500" cy="45693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2960" y="1384301"/>
            <a:ext cx="754380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6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1 colu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42900" indent="-192881">
              <a:buFont typeface="Wingdings 3" panose="05040102010807070707" pitchFamily="18" charset="2"/>
              <a:buChar char="}"/>
              <a:defRPr/>
            </a:lvl2pPr>
            <a:lvl3pPr marL="472679" indent="-184547">
              <a:buFont typeface="Wingdings 3" panose="05040102010807070707" pitchFamily="18" charset="2"/>
              <a:buChar char="}"/>
              <a:defRPr/>
            </a:lvl3pPr>
            <a:lvl4pPr marL="601266" indent="-176213">
              <a:buFont typeface="Wingdings 3" panose="05040102010807070707" pitchFamily="18" charset="2"/>
              <a:buChar char="}"/>
              <a:defRPr/>
            </a:lvl4pPr>
            <a:lvl5pPr marL="731044" indent="-169069">
              <a:buFont typeface="Wingdings 3" panose="05040102010807070707" pitchFamily="18" charset="2"/>
              <a:buChar char="}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07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 column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792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2 columns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504888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" y="4619319"/>
            <a:ext cx="1714500" cy="4569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3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+ 2 column comparis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840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3"/>
          </p:nvPr>
        </p:nvSpPr>
        <p:spPr>
          <a:xfrm>
            <a:off x="3434557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4"/>
          </p:nvPr>
        </p:nvSpPr>
        <p:spPr>
          <a:xfrm>
            <a:off x="6046155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021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s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504888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3"/>
          </p:nvPr>
        </p:nvSpPr>
        <p:spPr>
          <a:xfrm>
            <a:off x="3434557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4"/>
          </p:nvPr>
        </p:nvSpPr>
        <p:spPr>
          <a:xfrm>
            <a:off x="6046155" y="1366474"/>
            <a:ext cx="2316620" cy="3017520"/>
          </a:xfrm>
        </p:spPr>
        <p:txBody>
          <a:bodyPr vert="horz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41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" y="290882"/>
            <a:ext cx="9143999" cy="665082"/>
          </a:xfrm>
        </p:spPr>
        <p:txBody>
          <a:bodyPr/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7AB2A-422B-43AE-A608-D8D7EEDFBC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59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b="1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04888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35" y="4592580"/>
            <a:ext cx="1714500" cy="4569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1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498596"/>
            <a:ext cx="9144000" cy="6449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1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ight turquois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1" y="4570269"/>
            <a:ext cx="1714500" cy="456937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67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igh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1" y="4592580"/>
            <a:ext cx="1714500" cy="456937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light whi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1" y="4570269"/>
            <a:ext cx="1714500" cy="456937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22961" y="1106909"/>
            <a:ext cx="45719" cy="12873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5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le vertical spli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1"/>
            <a:ext cx="2400300" cy="234807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9BC8CE"/>
                </a:solidFill>
              </a:rPr>
              <a:pPr/>
              <a:t>‹#›</a:t>
            </a:fld>
            <a:endParaRPr lang="en-US">
              <a:solidFill>
                <a:srgbClr val="9BC8C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050" smtClean="0"/>
              <a:pPr/>
              <a:t>‹#›</a:t>
            </a:fld>
            <a:endParaRPr lang="en-US" sz="10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1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split turquois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rgbClr val="9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6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1"/>
            <a:ext cx="2400300" cy="234807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4614601"/>
            <a:ext cx="1714500" cy="45693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078059" y="0"/>
            <a:ext cx="6065941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003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itle vertical split ligh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416291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flipH="1">
            <a:off x="4162925" y="0"/>
            <a:ext cx="84221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32920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544"/>
                </a:solidFill>
              </a:rPr>
              <a:pPr/>
              <a:t>‹#›</a:t>
            </a:fld>
            <a:endParaRPr lang="en-US">
              <a:solidFill>
                <a:srgbClr val="464544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050" smtClean="0"/>
              <a:pPr/>
              <a:t>‹#›</a:t>
            </a:fld>
            <a:endParaRPr lang="en-US" sz="10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69" y="4605163"/>
            <a:ext cx="1714500" cy="4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tical dark+ imag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4535892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535905" y="0"/>
            <a:ext cx="13234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32920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544"/>
                </a:solidFill>
              </a:rPr>
              <a:pPr/>
              <a:t>‹#›</a:t>
            </a:fld>
            <a:endParaRPr lang="en-US">
              <a:solidFill>
                <a:srgbClr val="464544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1050" smtClean="0"/>
              <a:pPr/>
              <a:t>‹#›</a:t>
            </a:fld>
            <a:endParaRPr lang="en-US" sz="10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605163"/>
            <a:ext cx="1714500" cy="45693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451684" y="0"/>
            <a:ext cx="4692316" cy="51435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9186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ection break large imag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476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0" y="-9750"/>
            <a:ext cx="7726799" cy="51629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350" kern="1200"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1261053" y="1058162"/>
            <a:ext cx="5404499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25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Quote</a:t>
            </a:r>
            <a:endParaRPr dirty="0"/>
          </a:p>
        </p:txBody>
      </p:sp>
      <p:sp>
        <p:nvSpPr>
          <p:cNvPr id="20" name="Shape 20"/>
          <p:cNvSpPr txBox="1"/>
          <p:nvPr/>
        </p:nvSpPr>
        <p:spPr>
          <a:xfrm>
            <a:off x="439873" y="74235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" sz="7200" b="1" kern="1200">
                <a:solidFill>
                  <a:srgbClr val="FFFFF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9C05C-29DF-4ED9-B036-0EE4C1CC7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7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large image dark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87579"/>
            <a:ext cx="9141619" cy="22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108284" y="0"/>
            <a:ext cx="9252285" cy="2887579"/>
          </a:xfrm>
          <a:solidFill>
            <a:schemeClr val="accent3"/>
          </a:solid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855" y="4582829"/>
            <a:ext cx="1714500" cy="45693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08284" y="-108284"/>
            <a:ext cx="9252284" cy="2995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297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685800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3771900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86351" y="4684127"/>
            <a:ext cx="984019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6719" y="207366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4BADC5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4BADC5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556271" y="3252585"/>
            <a:ext cx="6073379" cy="276999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125038"/>
            <a:ext cx="8743950" cy="817147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algn="ctr">
              <a:spcBef>
                <a:spcPts val="0"/>
              </a:spcBef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</p:txBody>
      </p:sp>
      <p:sp>
        <p:nvSpPr>
          <p:cNvPr id="14" name="TextBox 13"/>
          <p:cNvSpPr txBox="1"/>
          <p:nvPr/>
        </p:nvSpPr>
        <p:spPr>
          <a:xfrm rot="10800000">
            <a:off x="4236720" y="2891071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4BADC5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4BADC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6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light turquois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685800"/>
            <a:ext cx="9141619" cy="4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3771900"/>
            <a:ext cx="9141619" cy="4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4236719" y="207366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8DBF40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8DBF40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556271" y="3252585"/>
            <a:ext cx="6073379" cy="276999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accent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125038"/>
            <a:ext cx="8743950" cy="817147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700" b="0" baseline="0">
                <a:solidFill>
                  <a:schemeClr val="tx1"/>
                </a:solidFill>
                <a:latin typeface="+mn-lt"/>
              </a:defRPr>
            </a:lvl1pPr>
            <a:lvl2pPr algn="ctr">
              <a:spcBef>
                <a:spcPts val="0"/>
              </a:spcBef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</p:txBody>
      </p:sp>
      <p:sp>
        <p:nvSpPr>
          <p:cNvPr id="14" name="TextBox 13"/>
          <p:cNvSpPr txBox="1"/>
          <p:nvPr/>
        </p:nvSpPr>
        <p:spPr>
          <a:xfrm rot="10800000">
            <a:off x="4236720" y="2891071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8DBF40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8DBF4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6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86351" y="4684127"/>
            <a:ext cx="98401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66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4480297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685800"/>
            <a:ext cx="9141619" cy="4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3771900"/>
            <a:ext cx="9141619" cy="4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4236719" y="207366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8DBF40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8DBF40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556271" y="3252585"/>
            <a:ext cx="6073379" cy="276999"/>
          </a:xfrm>
        </p:spPr>
        <p:txBody>
          <a:bodyPr/>
          <a:lstStyle>
            <a:lvl1pPr algn="r">
              <a:spcBef>
                <a:spcPts val="0"/>
              </a:spcBef>
              <a:defRPr sz="1500">
                <a:solidFill>
                  <a:schemeClr val="accent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125038"/>
            <a:ext cx="8743950" cy="817147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700" b="0" baseline="0">
                <a:solidFill>
                  <a:schemeClr val="tx1"/>
                </a:solidFill>
                <a:latin typeface="+mn-lt"/>
              </a:defRPr>
            </a:lvl1pPr>
            <a:lvl2pPr algn="ctr">
              <a:spcBef>
                <a:spcPts val="0"/>
              </a:spcBef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</p:txBody>
      </p:sp>
      <p:sp>
        <p:nvSpPr>
          <p:cNvPr id="14" name="TextBox 13"/>
          <p:cNvSpPr txBox="1"/>
          <p:nvPr/>
        </p:nvSpPr>
        <p:spPr>
          <a:xfrm rot="10800000">
            <a:off x="4236720" y="2891071"/>
            <a:ext cx="67056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>
                <a:solidFill>
                  <a:srgbClr val="8DBF40"/>
                </a:solidFill>
                <a:latin typeface="Arial Black" panose="020B0A04020102020204" pitchFamily="34" charset="0"/>
              </a:rPr>
              <a:t>“</a:t>
            </a:r>
            <a:endParaRPr lang="en-US" sz="2100">
              <a:solidFill>
                <a:srgbClr val="8DBF4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6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86351" y="4684127"/>
            <a:ext cx="984019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99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1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622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304535" y="926757"/>
            <a:ext cx="410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333333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7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0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5" y="3099621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/>
              <a:t>Connect with FFAR</a:t>
            </a:r>
          </a:p>
          <a:p>
            <a:r>
              <a:rPr lang="en-US" sz="2000" b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19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white"/>
                </a:solidFill>
                <a:latin typeface="Adrianna Th"/>
              </a:rPr>
              <a:t>@</a:t>
            </a:r>
            <a:r>
              <a:rPr lang="en-US" sz="2000" err="1">
                <a:solidFill>
                  <a:prstClr val="white"/>
                </a:solidFill>
                <a:latin typeface="Adrianna Th"/>
              </a:rPr>
              <a:t>FoundationFAR</a:t>
            </a:r>
            <a:endParaRPr lang="en-US" sz="2000">
              <a:solidFill>
                <a:prstClr val="white"/>
              </a:solidFill>
              <a:latin typeface="Adrianna Th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18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white"/>
                </a:solidFill>
                <a:latin typeface="Adrianna Th"/>
              </a:rPr>
              <a:t>@</a:t>
            </a:r>
            <a:r>
              <a:rPr lang="en-US" sz="2000" err="1">
                <a:solidFill>
                  <a:prstClr val="white"/>
                </a:solidFill>
                <a:latin typeface="Adrianna Th"/>
              </a:rPr>
              <a:t>RockTalking</a:t>
            </a:r>
            <a:endParaRPr lang="en-US" sz="2000">
              <a:solidFill>
                <a:prstClr val="white"/>
              </a:solidFill>
              <a:latin typeface="Adrianna Th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232452" y="36293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latin typeface="Adrianna Th"/>
              </a:rPr>
              <a:t>Speaker Name</a:t>
            </a:r>
            <a:br>
              <a:rPr lang="en-US" sz="2000">
                <a:latin typeface="Adrianna Th"/>
              </a:rPr>
            </a:br>
            <a:r>
              <a:rPr lang="en-US" sz="2000">
                <a:latin typeface="Adrianna Th"/>
              </a:rPr>
              <a:t>Speaker Email</a:t>
            </a:r>
          </a:p>
          <a:p>
            <a:r>
              <a:rPr lang="en-US" sz="2000">
                <a:latin typeface="Adrianna Th"/>
              </a:rPr>
              <a:t>202.xxx.xxxx </a:t>
            </a:r>
          </a:p>
        </p:txBody>
      </p:sp>
    </p:spTree>
    <p:extLst>
      <p:ext uri="{BB962C8B-B14F-4D97-AF65-F5344CB8AC3E}">
        <p14:creationId xmlns:p14="http://schemas.microsoft.com/office/powerpoint/2010/main" val="347824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3" y="57901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73301-055F-4CED-BEEA-9AEB1C256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0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3" y="57901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31" name="Shape 3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2" y="4463149"/>
            <a:ext cx="1096749" cy="476036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173823" indent="-173823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54" indent="-172633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54" indent="128581">
              <a:buClr>
                <a:srgbClr val="8FBE00"/>
              </a:buClr>
              <a:tabLst>
                <a:tab pos="346454" algn="l"/>
              </a:tabLst>
              <a:defRPr sz="1500" baseline="0">
                <a:latin typeface="+mn-lt"/>
              </a:defRPr>
            </a:lvl3pPr>
            <a:lvl4pPr marL="511943" indent="173823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3" y="1738784"/>
            <a:ext cx="3383280" cy="3200400"/>
          </a:xfrm>
        </p:spPr>
        <p:txBody>
          <a:bodyPr lIns="91440"/>
          <a:lstStyle>
            <a:lvl1pPr marL="173823" indent="-173823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54" indent="-172633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54" indent="128581">
              <a:buClr>
                <a:srgbClr val="8FBE00"/>
              </a:buClr>
              <a:tabLst>
                <a:tab pos="346454" algn="l"/>
              </a:tabLst>
              <a:defRPr sz="1500" baseline="0">
                <a:latin typeface="+mn-lt"/>
              </a:defRPr>
            </a:lvl3pPr>
            <a:lvl4pPr marL="511943" indent="173823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97440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1 column body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173827" indent="-173827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63" indent="-172637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63" indent="128585">
              <a:buClr>
                <a:srgbClr val="8FBE00"/>
              </a:buClr>
              <a:tabLst>
                <a:tab pos="346463" algn="l"/>
              </a:tabLst>
              <a:defRPr sz="1500" baseline="0">
                <a:latin typeface="+mn-lt"/>
              </a:defRPr>
            </a:lvl3pPr>
            <a:lvl4pPr marL="511956" indent="173827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495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7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342892"/>
            <a:fld id="{824EEFFF-3442-6B46-A4F6-4F295DAD9FC0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342892"/>
              <a:t>10/1/2018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7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342892"/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35A2-DCBC-EB41-9475-6550B3AAF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27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FD491-82F0-413D-849A-FB230CE7B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58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579003" y="1295691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1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6351" y="1828808"/>
            <a:ext cx="5943600" cy="2106187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2000" baseline="0">
                <a:solidFill>
                  <a:schemeClr val="bg1"/>
                </a:solidFill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2000" baseline="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Intro to FFAR</a:t>
            </a:r>
          </a:p>
          <a:p>
            <a:pPr lvl="0"/>
            <a:r>
              <a:rPr lang="en-US" dirty="0"/>
              <a:t>Current Programs</a:t>
            </a:r>
          </a:p>
          <a:p>
            <a:pPr lvl="0"/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ABF2E-3B79-4EB4-998B-B6B11DB9A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23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1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41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4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3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103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7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6" y="393479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FoundationFAR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5" y="4227513"/>
            <a:ext cx="165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RockTalking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232452" y="362937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Speaker Name</a:t>
            </a:r>
            <a:br>
              <a:rPr lang="en-US" sz="2000" dirty="0">
                <a:latin typeface="Calibri" panose="020F0502020204030204"/>
                <a:ea typeface="+mn-ea"/>
              </a:rPr>
            </a:br>
            <a:r>
              <a:rPr lang="en-US" sz="2000" dirty="0">
                <a:latin typeface="Calibri" panose="020F0502020204030204"/>
                <a:ea typeface="+mn-ea"/>
              </a:rPr>
              <a:t>Speaker Email</a:t>
            </a:r>
          </a:p>
          <a:p>
            <a:r>
              <a:rPr lang="en-US" sz="2000" dirty="0">
                <a:latin typeface="Calibri" panose="020F0502020204030204"/>
                <a:ea typeface="+mn-ea"/>
              </a:rPr>
              <a:t>202.xxx.xxxx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DC208-5804-4E11-9E73-45D21DC5A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1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5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05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1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41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4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3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103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7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6" y="393479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FoundationFAR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5" y="4227513"/>
            <a:ext cx="165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RockTalking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C9BC9D-27D2-49CD-96BB-DD3E6EDF2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3" y="579013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7" y="4463149"/>
            <a:ext cx="1096751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80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4403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1"/>
            <a:ext cx="9144000" cy="32758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1" y="-1216209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1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1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535714"/>
            <a:ext cx="9144000" cy="16077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1" y="-111619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 body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1" name="Shape 3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3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A2346-9462-4EA8-B91C-84B9F1693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Title Color block + 1/2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3" y="1254599"/>
            <a:ext cx="4270935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78F86-FB7D-466C-9949-AD29D6FBC0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+ Text box with green ba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5B5D5-CE67-4340-AD26-BA5770866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 Slide - Translucent blue ba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1" y="1"/>
            <a:ext cx="3075711" cy="5143499"/>
          </a:xfrm>
          <a:prstGeom prst="rect">
            <a:avLst/>
          </a:prstGeom>
          <a:solidFill>
            <a:srgbClr val="00A8C6">
              <a:alpha val="6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233876" y="422500"/>
            <a:ext cx="2841835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FFAR Mission</a:t>
            </a:r>
            <a:endParaRPr dirty="0"/>
          </a:p>
        </p:txBody>
      </p:sp>
      <p:sp>
        <p:nvSpPr>
          <p:cNvPr id="51" name="Shape 5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" name="Shape 51"/>
          <p:cNvSpPr/>
          <p:nvPr userDrawn="1"/>
        </p:nvSpPr>
        <p:spPr>
          <a:xfrm>
            <a:off x="188158" y="841923"/>
            <a:ext cx="45719" cy="3459652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09237-A81E-41CE-BD94-B75559836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535714"/>
            <a:ext cx="9144000" cy="16077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5" y="-111619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C575-0BA3-4C48-ABAD-A2BA7CE37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4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37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2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8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2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FoundationFAR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1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RockTalking</a:t>
            </a:r>
            <a:endParaRPr lang="en-US" sz="2000" dirty="0"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14D0AA-2C1B-4145-8D29-9085C0FD8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3" y="1254599"/>
            <a:ext cx="4270935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1FE954-9650-464F-AA74-1E6C24D06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 kern="1200">
              <a:latin typeface="Calibri" panose="020F0502020204030204"/>
              <a:ea typeface="+mn-ea"/>
            </a:endParaRPr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4" name="Shape 23"/>
          <p:cNvSpPr txBox="1">
            <a:spLocks noGrp="1"/>
          </p:cNvSpPr>
          <p:nvPr>
            <p:ph type="body" idx="1"/>
          </p:nvPr>
        </p:nvSpPr>
        <p:spPr>
          <a:xfrm>
            <a:off x="2475520" y="1586330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4BA01-2D05-4759-8E83-2751DDE9F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290882"/>
            <a:ext cx="9143999" cy="665082"/>
          </a:xfrm>
        </p:spPr>
        <p:txBody>
          <a:bodyPr/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7AB2A-422B-43AE-A608-D8D7EEDFBC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6" y="-9750"/>
            <a:ext cx="7726799" cy="51629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350" kern="1200"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1261053" y="1058156"/>
            <a:ext cx="5404499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25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Quote</a:t>
            </a:r>
            <a:endParaRPr dirty="0"/>
          </a:p>
        </p:txBody>
      </p:sp>
      <p:sp>
        <p:nvSpPr>
          <p:cNvPr id="20" name="Shape 20"/>
          <p:cNvSpPr txBox="1"/>
          <p:nvPr/>
        </p:nvSpPr>
        <p:spPr>
          <a:xfrm>
            <a:off x="439873" y="742349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" sz="7200" b="1" kern="1200">
                <a:solidFill>
                  <a:srgbClr val="FFFFF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9C05C-29DF-4ED9-B036-0EE4C1CC7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31" name="Shape 3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2" y="4463149"/>
            <a:ext cx="1096749" cy="476036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173823" indent="-173823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54" indent="-172633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54" indent="128581">
              <a:buClr>
                <a:srgbClr val="8FBE00"/>
              </a:buClr>
              <a:tabLst>
                <a:tab pos="346454" algn="l"/>
              </a:tabLst>
              <a:defRPr sz="1500" baseline="0">
                <a:latin typeface="+mn-lt"/>
              </a:defRPr>
            </a:lvl3pPr>
            <a:lvl4pPr marL="511943" indent="173823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3" y="1738784"/>
            <a:ext cx="3383280" cy="3200400"/>
          </a:xfrm>
        </p:spPr>
        <p:txBody>
          <a:bodyPr lIns="91440"/>
          <a:lstStyle>
            <a:lvl1pPr marL="173823" indent="-173823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54" indent="-172633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54" indent="128581">
              <a:buClr>
                <a:srgbClr val="8FBE00"/>
              </a:buClr>
              <a:tabLst>
                <a:tab pos="346454" algn="l"/>
              </a:tabLst>
              <a:defRPr sz="1500" baseline="0">
                <a:latin typeface="+mn-lt"/>
              </a:defRPr>
            </a:lvl3pPr>
            <a:lvl4pPr marL="511943" indent="173823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0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001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8700"/>
            <a:ext cx="8229600" cy="3243263"/>
          </a:xfrm>
        </p:spPr>
        <p:txBody>
          <a:bodyPr/>
          <a:lstStyle>
            <a:lvl1pPr>
              <a:defRPr>
                <a:solidFill>
                  <a:srgbClr val="00B05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3A097F3-CCC8-4242-A5D8-F99AD3673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6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Slid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pic>
        <p:nvPicPr>
          <p:cNvPr id="4" name="Picture 3" descr="INTREXON logo words only transpar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334" y="4848609"/>
            <a:ext cx="2185416" cy="18243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045" y="75439"/>
            <a:ext cx="8951912" cy="403622"/>
          </a:xfrm>
        </p:spPr>
        <p:txBody>
          <a:bodyPr lIns="91440">
            <a:noAutofit/>
          </a:bodyPr>
          <a:lstStyle>
            <a:lvl1pPr>
              <a:defRPr sz="2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FA11-8907-4054-B917-F5D1A447C2C2}" type="datetimeFigureOut">
              <a:rPr lang="en-US"/>
              <a:pPr>
                <a:defRPr/>
              </a:pPr>
              <a:t>10/1/2018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98C36-85F1-4864-85BD-E30B2FA21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 body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3" y="57901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1" name="Shape 3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3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A2346-9462-4EA8-B91C-84B9F1693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3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290882"/>
            <a:ext cx="9143999" cy="665082"/>
          </a:xfrm>
        </p:spPr>
        <p:txBody>
          <a:bodyPr/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4769F-7FF1-4F58-A452-92EAEDC79B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14" name="Shape 14"/>
          <p:cNvSpPr/>
          <p:nvPr/>
        </p:nvSpPr>
        <p:spPr>
          <a:xfrm>
            <a:off x="579002" y="1295691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1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6351" y="1828803"/>
            <a:ext cx="5943600" cy="2106187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solidFill>
                  <a:schemeClr val="bg1"/>
                </a:solidFill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Intro to FFAR</a:t>
            </a:r>
          </a:p>
          <a:p>
            <a:pPr lvl="0"/>
            <a:r>
              <a:rPr lang="en-US" dirty="0"/>
              <a:t>Current Programs</a:t>
            </a:r>
          </a:p>
          <a:p>
            <a:pPr lvl="0"/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87580-E66B-499B-9C50-0939686CE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25" name="Shape 25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9B4E6-66DB-4169-BC02-50C3EAF4B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2" y="579004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31" name="Shape 3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3" y="1738784"/>
            <a:ext cx="338328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131D4-24DD-400E-9867-288969F5E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8A829-3F4F-4B87-8D53-C484D120C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4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37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Us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2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8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2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@FoundationFAR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1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@RockTalking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A37DB-52AE-43B9-8804-90CADB3B4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/2 Title Color block + 1/2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0" y="1254599"/>
            <a:ext cx="4270935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80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1 column body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04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 body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79001" y="579002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5" name="Shape 25"/>
          <p:cNvSpPr/>
          <p:nvPr/>
        </p:nvSpPr>
        <p:spPr>
          <a:xfrm>
            <a:off x="9089701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</p:spPr>
        <p:txBody>
          <a:bodyPr lIns="91440"/>
          <a:lstStyle>
            <a:lvl1pPr marL="173831" indent="-173831">
              <a:buClr>
                <a:srgbClr val="8FBE00"/>
              </a:buClr>
              <a:buFont typeface="Arial" panose="020B0604020202020204" pitchFamily="34" charset="0"/>
              <a:buChar char="•"/>
              <a:defRPr sz="1950">
                <a:latin typeface="Calibri" panose="020F0502020204030204" pitchFamily="34" charset="0"/>
              </a:defRPr>
            </a:lvl1pPr>
            <a:lvl2pPr marL="346472" indent="-172641">
              <a:buClr>
                <a:srgbClr val="8FBE00"/>
              </a:buClr>
              <a:buFont typeface="Courier New" panose="02070309020205020404" pitchFamily="49" charset="0"/>
              <a:buChar char="o"/>
              <a:defRPr sz="1800">
                <a:latin typeface="Calibri" panose="020F0502020204030204" pitchFamily="34" charset="0"/>
              </a:defRPr>
            </a:lvl2pPr>
            <a:lvl3pPr marL="346472" indent="128588">
              <a:buClr>
                <a:srgbClr val="8FBE00"/>
              </a:buClr>
              <a:tabLst>
                <a:tab pos="346472" algn="l"/>
              </a:tabLst>
              <a:defRPr sz="1500" baseline="0">
                <a:latin typeface="+mn-lt"/>
              </a:defRPr>
            </a:lvl3pPr>
            <a:lvl4pPr marL="511969" indent="173831">
              <a:buClr>
                <a:srgbClr val="8FBE00"/>
              </a:buClr>
              <a:tabLst/>
              <a:defRPr sz="15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AB11DF-B00F-441C-A0C1-3E13CA099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0" y="4490576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Title Color block + 1/2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3" y="57901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7" y="1254599"/>
            <a:ext cx="4270935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78F86-FB7D-466C-9949-AD29D6FBC0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9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0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>
              <a:ea typeface="+mn-ea"/>
            </a:endParaRPr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3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32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535714"/>
            <a:ext cx="9144000" cy="16077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sz="1400" dirty="0">
              <a:ea typeface="+mn-ea"/>
            </a:endParaRPr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93" y="-111619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41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579002" y="1295691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1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6351" y="1828804"/>
            <a:ext cx="5943600" cy="2106187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2000" baseline="0">
                <a:solidFill>
                  <a:schemeClr val="bg1"/>
                </a:solidFill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2000" baseline="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Intro to FFAR</a:t>
            </a:r>
          </a:p>
          <a:p>
            <a:pPr lvl="0"/>
            <a:r>
              <a:rPr lang="en-US" dirty="0"/>
              <a:t>Current Programs</a:t>
            </a:r>
          </a:p>
          <a:p>
            <a:pPr lvl="0"/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ABF2E-3B79-4EB4-998B-B6B11DB9AD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 hasCustomPrompt="1"/>
          </p:nvPr>
        </p:nvSpPr>
        <p:spPr>
          <a:xfrm>
            <a:off x="844426" y="422500"/>
            <a:ext cx="5142489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3200" baseline="0">
                <a:latin typeface="+mj-lt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37" name="Shape 37"/>
          <p:cNvSpPr/>
          <p:nvPr/>
        </p:nvSpPr>
        <p:spPr>
          <a:xfrm>
            <a:off x="579002" y="579005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13059" y="1608576"/>
            <a:ext cx="2194560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0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18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18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4" y="1608576"/>
            <a:ext cx="2194560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0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18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18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78741" y="1608576"/>
            <a:ext cx="2194560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0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18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18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C736A3-C2D8-4D45-A10E-5BB1FBE77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20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8F6E9-87F5-434E-B07B-8B64B6214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5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37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4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2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9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7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2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FoundationFAR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1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RockTalking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232452" y="36293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Speaker Name</a:t>
            </a:r>
            <a:br>
              <a:rPr lang="en-US" sz="2000" dirty="0">
                <a:latin typeface="Calibri" panose="020F0502020204030204"/>
                <a:ea typeface="+mn-ea"/>
              </a:rPr>
            </a:br>
            <a:r>
              <a:rPr lang="en-US" sz="2000" dirty="0">
                <a:latin typeface="Calibri" panose="020F0502020204030204"/>
                <a:ea typeface="+mn-ea"/>
              </a:rPr>
              <a:t>Speaker Email</a:t>
            </a:r>
          </a:p>
          <a:p>
            <a:r>
              <a:rPr lang="en-US" sz="2000" dirty="0">
                <a:latin typeface="Calibri" panose="020F0502020204030204"/>
                <a:ea typeface="+mn-ea"/>
              </a:rPr>
              <a:t>202.xxx.xxxx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DC208-5804-4E11-9E73-45D21DC5A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579002" y="1295691"/>
            <a:ext cx="54300" cy="13632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1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AF8B9-1A04-4F2A-BCDC-37C3DFEDF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2" y="579005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2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3" y="1254599"/>
            <a:ext cx="4270935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20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15C5A-F691-4F32-9AC0-1F96A9D80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or Transition Slide (blue)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579002" y="1295691"/>
            <a:ext cx="54300" cy="13632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1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134E3-2DE8-420C-9FF3-0704F33CDC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+ Text box with green ba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3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64" indent="-231764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39" indent="-230177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39" indent="171442">
              <a:buClr>
                <a:srgbClr val="8FBE00"/>
              </a:buClr>
              <a:tabLst>
                <a:tab pos="461939" algn="l"/>
              </a:tabLst>
              <a:defRPr sz="2000" baseline="0">
                <a:latin typeface="+mn-lt"/>
              </a:defRPr>
            </a:lvl3pPr>
            <a:lvl4pPr marL="682591" indent="231764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6FF79-30B8-41E9-B996-80444DF38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+ Text box with green ba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5B5D5-CE67-4340-AD26-BA5770866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87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5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ea typeface="+mn-e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37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/>
                <a:ea typeface="+mn-ea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4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2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  <a:ea typeface="+mn-ea"/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9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7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2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FoundationFAR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1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  <a:ea typeface="+mn-ea"/>
              </a:rPr>
              <a:t>@</a:t>
            </a:r>
            <a:r>
              <a:rPr lang="en-US" sz="2000" dirty="0" err="1">
                <a:latin typeface="Calibri" panose="020F0502020204030204"/>
                <a:ea typeface="+mn-ea"/>
              </a:rPr>
              <a:t>RockTalking</a:t>
            </a:r>
            <a:endParaRPr lang="en-US" sz="2000" dirty="0">
              <a:latin typeface="Calibri" panose="020F0502020204030204"/>
              <a:ea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C9BC9D-27D2-49CD-96BB-DD3E6EDF2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1" y="4490578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59436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br>
              <a:rPr lang="en-US" dirty="0"/>
            </a:br>
            <a:endParaRPr dirty="0"/>
          </a:p>
        </p:txBody>
      </p:sp>
      <p:sp>
        <p:nvSpPr>
          <p:cNvPr id="24" name="Shape 24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44425" y="1738784"/>
            <a:ext cx="5943600" cy="3200400"/>
          </a:xfrm>
          <a:prstGeom prst="rect">
            <a:avLst/>
          </a:prstGeo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250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077201" y="4681539"/>
            <a:ext cx="544513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1EDB23-86C4-47AF-AE05-8C5E94B838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3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62865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37A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37A4"/>
                </a:solidFill>
              </a:rPr>
              <a:t>DESIGN SAMPLE DEC 1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020C6D6-489B-4833-98E2-545E156811C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73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8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18535"/>
            <a:ext cx="9144000" cy="3745800"/>
          </a:xfrm>
          <a:prstGeom prst="rect">
            <a:avLst/>
          </a:prstGeom>
          <a:solidFill>
            <a:srgbClr val="00A8C6">
              <a:alpha val="8156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1" name="Shape 11"/>
          <p:cNvSpPr txBox="1">
            <a:spLocks noGrp="1"/>
          </p:cNvSpPr>
          <p:nvPr>
            <p:ph type="ctrTitle" hasCustomPrompt="1"/>
          </p:nvPr>
        </p:nvSpPr>
        <p:spPr>
          <a:xfrm>
            <a:off x="636373" y="1271734"/>
            <a:ext cx="84582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l">
              <a:spcBef>
                <a:spcPts val="0"/>
              </a:spcBef>
              <a:buClr>
                <a:srgbClr val="FFFFFF"/>
              </a:buClr>
              <a:buSzPct val="100000"/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Foundation for Food and Agriculture Research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045044" y="2551636"/>
            <a:ext cx="739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Meeting Title | April</a:t>
            </a:r>
            <a:r>
              <a:rPr lang="en-US" sz="2800" baseline="0" dirty="0">
                <a:solidFill>
                  <a:schemeClr val="bg1"/>
                </a:solidFill>
              </a:rPr>
              <a:t> 1, 2016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362" y="4077472"/>
            <a:ext cx="2045221" cy="887713"/>
          </a:xfrm>
          <a:prstGeom prst="rect">
            <a:avLst/>
          </a:prstGeom>
        </p:spPr>
      </p:pic>
      <p:sp>
        <p:nvSpPr>
          <p:cNvPr id="8" name="Shape 10"/>
          <p:cNvSpPr/>
          <p:nvPr/>
        </p:nvSpPr>
        <p:spPr>
          <a:xfrm rot="5400000">
            <a:off x="4492090" y="-77390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00096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4" name="Shape 14"/>
          <p:cNvSpPr/>
          <p:nvPr/>
        </p:nvSpPr>
        <p:spPr>
          <a:xfrm>
            <a:off x="579000" y="1295691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0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 hasCustomPrompt="1"/>
          </p:nvPr>
        </p:nvSpPr>
        <p:spPr>
          <a:xfrm>
            <a:off x="826351" y="1828800"/>
            <a:ext cx="76319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3000"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Intro to FFAR</a:t>
            </a:r>
          </a:p>
          <a:p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r>
              <a:rPr lang="en-US" dirty="0" err="1"/>
              <a:t>Etc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8794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" y="-9750"/>
            <a:ext cx="7726799" cy="51629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1261051" y="1058151"/>
            <a:ext cx="5404499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Quote</a:t>
            </a:r>
            <a:endParaRPr dirty="0"/>
          </a:p>
        </p:txBody>
      </p:sp>
      <p:sp>
        <p:nvSpPr>
          <p:cNvPr id="20" name="Shape 20"/>
          <p:cNvSpPr txBox="1"/>
          <p:nvPr/>
        </p:nvSpPr>
        <p:spPr>
          <a:xfrm>
            <a:off x="439873" y="742344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66872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44426" y="1586326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25" name="Shape 25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882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844424" y="1584701"/>
            <a:ext cx="3267300" cy="3218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308498" y="1584701"/>
            <a:ext cx="3267300" cy="3218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1" name="Shape 31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595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 Slide - Translucent blue ba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5" y="1"/>
            <a:ext cx="3075711" cy="5143499"/>
          </a:xfrm>
          <a:prstGeom prst="rect">
            <a:avLst/>
          </a:prstGeom>
          <a:solidFill>
            <a:srgbClr val="00A8C6">
              <a:alpha val="6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233877" y="422500"/>
            <a:ext cx="2841835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FFAR Mission</a:t>
            </a:r>
            <a:endParaRPr dirty="0"/>
          </a:p>
        </p:txBody>
      </p:sp>
      <p:sp>
        <p:nvSpPr>
          <p:cNvPr id="51" name="Shape 51"/>
          <p:cNvSpPr/>
          <p:nvPr/>
        </p:nvSpPr>
        <p:spPr>
          <a:xfrm>
            <a:off x="9089703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7" name="Shape 51"/>
          <p:cNvSpPr/>
          <p:nvPr userDrawn="1"/>
        </p:nvSpPr>
        <p:spPr>
          <a:xfrm>
            <a:off x="188162" y="841923"/>
            <a:ext cx="45719" cy="3459652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09237-A81E-41CE-BD94-B75559836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797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44426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3217286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5590147" y="1610450"/>
            <a:ext cx="2257199" cy="331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Shape 37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8" name="Shape 38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62158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2" name="Shape 42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80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5461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1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0" y="579001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832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4" name="Shape 23"/>
          <p:cNvSpPr txBox="1">
            <a:spLocks noGrp="1"/>
          </p:cNvSpPr>
          <p:nvPr>
            <p:ph type="body" idx="1"/>
          </p:nvPr>
        </p:nvSpPr>
        <p:spPr>
          <a:xfrm>
            <a:off x="2475518" y="1586326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9206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 hasCustomPrompt="1"/>
          </p:nvPr>
        </p:nvSpPr>
        <p:spPr>
          <a:xfrm>
            <a:off x="633301" y="4285676"/>
            <a:ext cx="8053499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360"/>
              </a:spcBef>
              <a:buSzPct val="100000"/>
              <a:buNone/>
              <a:defRPr sz="1400"/>
            </a:lvl1pPr>
          </a:lstStyle>
          <a:p>
            <a:r>
              <a:rPr lang="en-US" dirty="0"/>
              <a:t>Photo caption</a:t>
            </a:r>
            <a:endParaRPr dirty="0"/>
          </a:p>
        </p:txBody>
      </p:sp>
      <p:sp>
        <p:nvSpPr>
          <p:cNvPr id="56" name="Shape 56"/>
          <p:cNvSpPr/>
          <p:nvPr/>
        </p:nvSpPr>
        <p:spPr>
          <a:xfrm>
            <a:off x="579000" y="4467901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57" name="Shape 57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14709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44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582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colo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535" y="926757"/>
            <a:ext cx="410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/>
        </p:nvSpPr>
        <p:spPr>
          <a:xfrm>
            <a:off x="1048557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136352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baseline="0"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endParaRPr dirty="0"/>
          </a:p>
        </p:txBody>
      </p:sp>
      <p:sp>
        <p:nvSpPr>
          <p:cNvPr id="8" name="Shape 14"/>
          <p:cNvSpPr/>
          <p:nvPr/>
        </p:nvSpPr>
        <p:spPr>
          <a:xfrm>
            <a:off x="4846200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/>
        </p:nvSpPr>
        <p:spPr>
          <a:xfrm>
            <a:off x="5030096" y="3099622"/>
            <a:ext cx="3226800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600" dirty="0"/>
              <a:t>Connect with</a:t>
            </a:r>
            <a:r>
              <a:rPr lang="en-US" sz="2600" baseline="0" dirty="0"/>
              <a:t> Us</a:t>
            </a:r>
          </a:p>
          <a:p>
            <a:r>
              <a:rPr lang="en-US" sz="2600" baseline="0" dirty="0"/>
              <a:t>Twitter</a:t>
            </a:r>
          </a:p>
          <a:p>
            <a:r>
              <a:rPr lang="en-US" sz="2600" baseline="0" dirty="0"/>
              <a:t>Website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71178802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077201" y="4681539"/>
            <a:ext cx="544513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1EDB23-86C4-47AF-AE05-8C5E94B838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92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0" indent="-231770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51" indent="-230183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51" indent="171446">
              <a:buClr>
                <a:srgbClr val="8FBE00"/>
              </a:buClr>
              <a:tabLst>
                <a:tab pos="461951" algn="l"/>
              </a:tabLst>
              <a:defRPr sz="2000" baseline="0">
                <a:latin typeface="+mn-lt"/>
              </a:defRPr>
            </a:lvl3pPr>
            <a:lvl4pPr marL="682608" indent="231770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C575-0BA3-4C48-ABAD-A2BA7CE37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4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1"/>
            <a:ext cx="9144000" cy="32758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1216209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68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-49071"/>
            <a:ext cx="9144000" cy="248030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220638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04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535714"/>
            <a:ext cx="9144000" cy="160778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dirty="0"/>
          </a:p>
        </p:txBody>
      </p:sp>
      <p:sp>
        <p:nvSpPr>
          <p:cNvPr id="8" name="Shape 10"/>
          <p:cNvSpPr/>
          <p:nvPr userDrawn="1"/>
        </p:nvSpPr>
        <p:spPr>
          <a:xfrm rot="5400000">
            <a:off x="4492089" y="-1116198"/>
            <a:ext cx="159823" cy="91440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279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or Transition Slide (blue)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79000" y="1295691"/>
            <a:ext cx="54300" cy="1363200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 hasCustomPrompt="1"/>
          </p:nvPr>
        </p:nvSpPr>
        <p:spPr>
          <a:xfrm>
            <a:off x="826350" y="1111451"/>
            <a:ext cx="5673304" cy="71734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Discussion Items/Agenda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 body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Two column slide</a:t>
            </a:r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Shape 3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44425" y="1738784"/>
            <a:ext cx="338328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1542" y="1738784"/>
            <a:ext cx="338328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1291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Title Color block + 1/2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0" y="1254599"/>
            <a:ext cx="4270935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4599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+ Text box with green ba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13598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 Slide - Translucent blue ba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-2" y="0"/>
            <a:ext cx="3075711" cy="5143499"/>
          </a:xfrm>
          <a:prstGeom prst="rect">
            <a:avLst/>
          </a:prstGeom>
          <a:solidFill>
            <a:srgbClr val="00A8C6">
              <a:alpha val="6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233874" y="422500"/>
            <a:ext cx="2841835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 sz="360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FFAR Mission</a:t>
            </a:r>
            <a:endParaRPr dirty="0"/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7" name="Shape 51"/>
          <p:cNvSpPr/>
          <p:nvPr userDrawn="1"/>
        </p:nvSpPr>
        <p:spPr>
          <a:xfrm>
            <a:off x="188155" y="841923"/>
            <a:ext cx="45719" cy="3459652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344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75517" y="1500766"/>
            <a:ext cx="5943600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62085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304535" y="926757"/>
            <a:ext cx="410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7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0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095" y="3099621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19" y="3934790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FoundationFAR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18" y="4227513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RockTalking</a:t>
            </a:r>
            <a:endParaRPr lang="en-US" sz="20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444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10"/>
            <a:ext cx="9144000" cy="259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2" name="TextBox 1"/>
          <p:cNvSpPr txBox="1"/>
          <p:nvPr userDrawn="1"/>
        </p:nvSpPr>
        <p:spPr>
          <a:xfrm>
            <a:off x="2304541" y="926757"/>
            <a:ext cx="41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5" name="Shape 14"/>
          <p:cNvSpPr/>
          <p:nvPr userDrawn="1"/>
        </p:nvSpPr>
        <p:spPr>
          <a:xfrm>
            <a:off x="1048559" y="3099948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7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1232453" y="3099623"/>
            <a:ext cx="3226800" cy="42063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 b="1" baseline="0"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How to Reach Me</a:t>
            </a:r>
            <a:br>
              <a:rPr lang="en-US" dirty="0"/>
            </a:br>
            <a:endParaRPr dirty="0"/>
          </a:p>
        </p:txBody>
      </p:sp>
      <p:sp>
        <p:nvSpPr>
          <p:cNvPr id="8" name="Shape 14"/>
          <p:cNvSpPr/>
          <p:nvPr userDrawn="1"/>
        </p:nvSpPr>
        <p:spPr>
          <a:xfrm>
            <a:off x="4846203" y="3099947"/>
            <a:ext cx="54300" cy="1363200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>
              <a:solidFill>
                <a:srgbClr val="FFFFFF"/>
              </a:solidFill>
            </a:endParaRPr>
          </a:p>
        </p:txBody>
      </p:sp>
      <p:sp>
        <p:nvSpPr>
          <p:cNvPr id="9" name="Shape 22"/>
          <p:cNvSpPr txBox="1">
            <a:spLocks/>
          </p:cNvSpPr>
          <p:nvPr userDrawn="1"/>
        </p:nvSpPr>
        <p:spPr>
          <a:xfrm>
            <a:off x="5030102" y="3099622"/>
            <a:ext cx="3882303" cy="1363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 baseline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2400" dirty="0"/>
              <a:t>Connect with FFAR</a:t>
            </a:r>
          </a:p>
          <a:p>
            <a:r>
              <a:rPr lang="en-US" sz="2000" b="0" dirty="0"/>
              <a:t>www.foundationfar.org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560" y="4077646"/>
            <a:ext cx="314344" cy="31434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420926" y="393479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FoundationFAR</a:t>
            </a:r>
            <a:endParaRPr lang="en-US" sz="2000" dirty="0"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0925" y="4227513"/>
            <a:ext cx="165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/>
              </a:rPr>
              <a:t>@</a:t>
            </a:r>
            <a:r>
              <a:rPr lang="en-US" sz="2000" dirty="0" err="1">
                <a:latin typeface="Calibri" panose="020F0502020204030204"/>
              </a:rPr>
              <a:t>RockTalking</a:t>
            </a:r>
            <a:endParaRPr lang="en-US" sz="2000" dirty="0"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14D0AA-2C1B-4145-8D29-9085C0FD8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25" y="4490584"/>
            <a:ext cx="1378081" cy="4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12448A5-0C30-4C23-AE93-34E48FE2CC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5300" y="1254599"/>
            <a:ext cx="4270935" cy="3200400"/>
          </a:xfrm>
        </p:spPr>
        <p:txBody>
          <a:bodyPr lIns="91440"/>
          <a:lstStyle>
            <a:lvl1pPr marL="231775" indent="-231775">
              <a:buClr>
                <a:srgbClr val="8FBE00"/>
              </a:buClr>
              <a:buFont typeface="Arial" panose="020B0604020202020204" pitchFamily="34" charset="0"/>
              <a:buChar char="•"/>
              <a:defRPr sz="2600">
                <a:latin typeface="Calibri" panose="020F0502020204030204" pitchFamily="34" charset="0"/>
              </a:defRPr>
            </a:lvl1pPr>
            <a:lvl2pPr marL="461963" indent="-230188">
              <a:buClr>
                <a:srgbClr val="8FBE0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</a:defRPr>
            </a:lvl2pPr>
            <a:lvl3pPr marL="461963" indent="171450">
              <a:buClr>
                <a:srgbClr val="8FBE00"/>
              </a:buClr>
              <a:tabLst>
                <a:tab pos="461963" algn="l"/>
              </a:tabLst>
              <a:defRPr sz="2000" baseline="0">
                <a:latin typeface="+mn-lt"/>
              </a:defRPr>
            </a:lvl3pPr>
            <a:lvl4pPr marL="682625" indent="231775">
              <a:buClr>
                <a:srgbClr val="8FBE00"/>
              </a:buClr>
              <a:tabLst/>
              <a:defRPr sz="2000" baseline="0">
                <a:latin typeface="+mn-lt"/>
              </a:defRPr>
            </a:lvl4pPr>
            <a:lvl5pPr>
              <a:buClr>
                <a:srgbClr val="8FBE00"/>
              </a:buClr>
              <a:defRPr>
                <a:latin typeface="+mn-lt"/>
              </a:defRPr>
            </a:lvl5pPr>
            <a:lvl9pPr>
              <a:buNone/>
              <a:defRPr/>
            </a:lvl9pPr>
          </a:lstStyle>
          <a:p>
            <a:pPr lvl="0"/>
            <a:r>
              <a:rPr lang="en-US" dirty="0"/>
              <a:t>First Level Bullet</a:t>
            </a:r>
          </a:p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35870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" y="1"/>
            <a:ext cx="2291999" cy="5143499"/>
          </a:xfrm>
          <a:prstGeom prst="rect">
            <a:avLst/>
          </a:prstGeom>
          <a:solidFill>
            <a:srgbClr val="8FBE0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 kern="1200">
              <a:latin typeface="Calibri" panose="020F0502020204030204"/>
              <a:ea typeface="+mn-ea"/>
            </a:endParaRPr>
          </a:p>
        </p:txBody>
      </p:sp>
      <p:sp>
        <p:nvSpPr>
          <p:cNvPr id="3" name="Shape 22"/>
          <p:cNvSpPr txBox="1">
            <a:spLocks noGrp="1"/>
          </p:cNvSpPr>
          <p:nvPr>
            <p:ph type="title" hasCustomPrompt="1"/>
          </p:nvPr>
        </p:nvSpPr>
        <p:spPr>
          <a:xfrm>
            <a:off x="2475517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4" name="Shape 23"/>
          <p:cNvSpPr txBox="1">
            <a:spLocks noGrp="1"/>
          </p:cNvSpPr>
          <p:nvPr>
            <p:ph type="body" idx="1"/>
          </p:nvPr>
        </p:nvSpPr>
        <p:spPr>
          <a:xfrm>
            <a:off x="2475518" y="1586326"/>
            <a:ext cx="5971499" cy="3148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5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9089700" y="1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800" kern="1200">
              <a:latin typeface="Calibri" panose="020F0502020204030204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991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882"/>
            <a:ext cx="9143999" cy="665082"/>
          </a:xfrm>
        </p:spPr>
        <p:txBody>
          <a:bodyPr/>
          <a:lstStyle>
            <a:lvl1pPr algn="ctr"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0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3" y="-9750"/>
            <a:ext cx="7726799" cy="51629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350" kern="1200"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 hasCustomPrompt="1"/>
          </p:nvPr>
        </p:nvSpPr>
        <p:spPr>
          <a:xfrm>
            <a:off x="1261053" y="1058152"/>
            <a:ext cx="5404499" cy="2744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225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2250" i="1"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Quote</a:t>
            </a:r>
            <a:endParaRPr dirty="0"/>
          </a:p>
        </p:txBody>
      </p:sp>
      <p:sp>
        <p:nvSpPr>
          <p:cNvPr id="20" name="Shape 20"/>
          <p:cNvSpPr txBox="1"/>
          <p:nvPr/>
        </p:nvSpPr>
        <p:spPr>
          <a:xfrm>
            <a:off x="439873" y="742345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" sz="7200" b="1" kern="1200">
                <a:solidFill>
                  <a:srgbClr val="FFFFFF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50" y="4463149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23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half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4578000" cy="5143499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8444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 sz="3200">
                <a:solidFill>
                  <a:srgbClr val="FFFFFF"/>
                </a:solidFill>
                <a:latin typeface="Calibri" panose="020F0502020204030204" pitchFamily="34" charset="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 dirty="0"/>
              <a:t>Heading</a:t>
            </a:r>
            <a:endParaRPr dirty="0"/>
          </a:p>
        </p:txBody>
      </p:sp>
      <p:sp>
        <p:nvSpPr>
          <p:cNvPr id="50" name="Shape 50"/>
          <p:cNvSpPr/>
          <p:nvPr/>
        </p:nvSpPr>
        <p:spPr>
          <a:xfrm>
            <a:off x="579000" y="579000"/>
            <a:ext cx="54300" cy="675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>
              <a:solidFill>
                <a:srgbClr val="FFFFFF"/>
              </a:solidFill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49" y="4463148"/>
            <a:ext cx="1096750" cy="4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69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T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64" y="0"/>
            <a:ext cx="4550786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 b="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Adrianna Rg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accent6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3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TF_turquois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64" y="0"/>
            <a:ext cx="4550786" cy="514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 b="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Adrianna Rg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544"/>
                </a:solidFill>
              </a:rPr>
              <a:pPr/>
              <a:t>‹#›</a:t>
            </a:fld>
            <a:endParaRPr lang="en-US">
              <a:solidFill>
                <a:srgbClr val="46454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119A236-3A0D-4153-BF06-269902274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Partne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1714" cy="4210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5009"/>
            <a:ext cx="7543800" cy="226124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 b="1" spc="-38" baseline="0">
                <a:solidFill>
                  <a:schemeClr val="bg1"/>
                </a:solidFill>
                <a:latin typeface="Adrianna Rg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024202"/>
            <a:ext cx="7543800" cy="57624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b="1" cap="all" spc="15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77356" y="4190542"/>
            <a:ext cx="8789288" cy="955278"/>
            <a:chOff x="-134501" y="4190542"/>
            <a:chExt cx="8789288" cy="9552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39" y="4244914"/>
              <a:ext cx="4933948" cy="9009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3879" y="4210050"/>
              <a:ext cx="1778885" cy="9009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4501" y="4190542"/>
              <a:ext cx="2238380" cy="90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940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801" y="1586334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481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92" r:id="rId10"/>
    <p:sldLayoutId id="2147483697" r:id="rId11"/>
    <p:sldLayoutId id="2147483699" r:id="rId12"/>
    <p:sldLayoutId id="2147483712" r:id="rId13"/>
    <p:sldLayoutId id="2147483949" r:id="rId14"/>
    <p:sldLayoutId id="2147483983" r:id="rId15"/>
    <p:sldLayoutId id="2147483988" r:id="rId16"/>
    <p:sldLayoutId id="2147483989" r:id="rId17"/>
    <p:sldLayoutId id="2147483859" r:id="rId18"/>
    <p:sldLayoutId id="2147483865" r:id="rId19"/>
    <p:sldLayoutId id="2147483879" r:id="rId20"/>
    <p:sldLayoutId id="2147483990" r:id="rId21"/>
    <p:sldLayoutId id="214748405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800" y="1586329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247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9" r:id="rId14"/>
    <p:sldLayoutId id="2147484011" r:id="rId15"/>
    <p:sldLayoutId id="2147484013" r:id="rId16"/>
    <p:sldLayoutId id="2147484014" r:id="rId17"/>
    <p:sldLayoutId id="2147484015" r:id="rId18"/>
    <p:sldLayoutId id="2147484017" r:id="rId19"/>
    <p:sldLayoutId id="2147484019" r:id="rId20"/>
    <p:sldLayoutId id="2147484020" r:id="rId21"/>
    <p:sldLayoutId id="2147484021" r:id="rId22"/>
    <p:sldLayoutId id="2147484022" r:id="rId23"/>
    <p:sldLayoutId id="2147484023" r:id="rId24"/>
    <p:sldLayoutId id="2147484024" r:id="rId25"/>
    <p:sldLayoutId id="2147484025" r:id="rId26"/>
    <p:sldLayoutId id="2147484026" r:id="rId27"/>
    <p:sldLayoutId id="2147484027" r:id="rId28"/>
    <p:sldLayoutId id="2147484028" r:id="rId29"/>
    <p:sldLayoutId id="2147484029" r:id="rId30"/>
    <p:sldLayoutId id="2147484030" r:id="rId31"/>
    <p:sldLayoutId id="2147484031" r:id="rId32"/>
    <p:sldLayoutId id="2147484032" r:id="rId33"/>
    <p:sldLayoutId id="2147484033" r:id="rId34"/>
    <p:sldLayoutId id="2147484034" r:id="rId35"/>
    <p:sldLayoutId id="2147484035" r:id="rId36"/>
    <p:sldLayoutId id="2147484036" r:id="rId37"/>
    <p:sldLayoutId id="2147484037" r:id="rId38"/>
    <p:sldLayoutId id="2147484039" r:id="rId39"/>
    <p:sldLayoutId id="2147484040" r:id="rId40"/>
    <p:sldLayoutId id="2147484041" r:id="rId41"/>
    <p:sldLayoutId id="2147484129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799" y="1586326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666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23798" y="1586325"/>
            <a:ext cx="6092099" cy="314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883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498596"/>
            <a:ext cx="9144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351" y="4684127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4594860"/>
            <a:ext cx="1714500" cy="4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6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</p:sldLayoutIdLst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b="0" kern="1200" spc="-38" baseline="0">
          <a:solidFill>
            <a:schemeClr val="tx1">
              <a:lumMod val="75000"/>
              <a:lumOff val="25000"/>
            </a:schemeClr>
          </a:solidFill>
          <a:latin typeface="Adrianna Rg" pitchFamily="50" charset="0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anose="05040102010807070707" pitchFamily="18" charset="2"/>
        <a:buChar char="}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anose="05040102010807070707" pitchFamily="18" charset="2"/>
        <a:buChar char="}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anose="05040102010807070707" pitchFamily="18" charset="2"/>
        <a:buChar char="}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anose="05040102010807070707" pitchFamily="18" charset="2"/>
        <a:buChar char="}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Relationship Id="rId27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hyperlink" Target="https://arcg.is/1nXru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jpeg"/><Relationship Id="rId7" Type="http://schemas.openxmlformats.org/officeDocument/2006/relationships/image" Target="../media/image79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0.jpg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haritable-organizations-and-business-wiki.wikispaces.com/environmental+issues+and+responsibilities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rockey@foundationfar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://www.foundationfar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FA2ED9-AFCA-4EE1-B7BE-A70340DA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"/>
          <a:stretch/>
        </p:blipFill>
        <p:spPr>
          <a:xfrm>
            <a:off x="5" y="1"/>
            <a:ext cx="91439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71F63-B5AA-4F07-B3AA-65FC6D4242DE}"/>
              </a:ext>
            </a:extLst>
          </p:cNvPr>
          <p:cNvSpPr/>
          <p:nvPr/>
        </p:nvSpPr>
        <p:spPr>
          <a:xfrm>
            <a:off x="5" y="1"/>
            <a:ext cx="9143999" cy="308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Shape 66"/>
          <p:cNvSpPr txBox="1">
            <a:spLocks noGrp="1"/>
          </p:cNvSpPr>
          <p:nvPr>
            <p:ph type="ctrTitle" idx="4294967295"/>
          </p:nvPr>
        </p:nvSpPr>
        <p:spPr>
          <a:xfrm>
            <a:off x="1142999" y="240491"/>
            <a:ext cx="6858000" cy="765175"/>
          </a:xfrm>
          <a:prstGeom prst="rect">
            <a:avLst/>
          </a:prstGeom>
        </p:spPr>
        <p:txBody>
          <a:bodyPr lIns="68569" tIns="68569" rIns="68569" bIns="68569" anchor="ctr" anchorCtr="0">
            <a:no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4000" dirty="0">
                <a:latin typeface="+mn-lt"/>
              </a:rPr>
              <a:t>The Foundation For Food And Agriculture Research</a:t>
            </a:r>
            <a:endParaRPr lang="en" sz="2800" b="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3163" y="1276624"/>
            <a:ext cx="68579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Sally Rockey, Executive Director</a:t>
            </a:r>
          </a:p>
          <a:p>
            <a:pPr algn="ctr"/>
            <a:r>
              <a:rPr lang="en-US" sz="2400" dirty="0">
                <a:latin typeface="+mj-lt"/>
              </a:rPr>
              <a:t>Foundation for Food and Agriculture Research</a:t>
            </a:r>
          </a:p>
          <a:p>
            <a:pPr algn="ctr"/>
            <a:r>
              <a:rPr lang="en-US" sz="2400" dirty="0">
                <a:latin typeface="+mj-lt"/>
              </a:rPr>
              <a:t>@</a:t>
            </a:r>
            <a:r>
              <a:rPr lang="en-US" sz="2400" dirty="0" err="1">
                <a:latin typeface="+mj-lt"/>
              </a:rPr>
              <a:t>FoundationFAR</a:t>
            </a:r>
            <a:r>
              <a:rPr lang="en-US" sz="2400" dirty="0">
                <a:latin typeface="+mj-lt"/>
              </a:rPr>
              <a:t>  </a:t>
            </a:r>
            <a:r>
              <a:rPr lang="en-US" sz="2400" b="1" dirty="0">
                <a:solidFill>
                  <a:schemeClr val="accent3"/>
                </a:solidFill>
              </a:rPr>
              <a:t>|</a:t>
            </a:r>
            <a:r>
              <a:rPr lang="en-US" sz="2400" dirty="0"/>
              <a:t> </a:t>
            </a:r>
            <a:r>
              <a:rPr lang="en-US" sz="2400" dirty="0">
                <a:latin typeface="+mj-lt"/>
              </a:rPr>
              <a:t> @</a:t>
            </a:r>
            <a:r>
              <a:rPr lang="en-US" sz="2400" dirty="0" err="1">
                <a:latin typeface="+mj-lt"/>
              </a:rPr>
              <a:t>RockTalking</a:t>
            </a:r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2018 ESS/SAES/ARD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accent3"/>
                </a:solidFill>
                <a:latin typeface="+mj-lt"/>
              </a:rPr>
              <a:t>|</a:t>
            </a:r>
            <a:r>
              <a:rPr lang="en-US" sz="2400" dirty="0">
                <a:latin typeface="+mj-lt"/>
              </a:rPr>
              <a:t> October 3, 2018</a:t>
            </a:r>
            <a:endParaRPr lang="en-US" sz="20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325" y="3688405"/>
            <a:ext cx="1637347" cy="7106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7D2190-0168-4BEE-89B3-762F522BA519}"/>
              </a:ext>
            </a:extLst>
          </p:cNvPr>
          <p:cNvSpPr/>
          <p:nvPr/>
        </p:nvSpPr>
        <p:spPr>
          <a:xfrm>
            <a:off x="5" y="3042895"/>
            <a:ext cx="9143999" cy="189402"/>
          </a:xfrm>
          <a:prstGeom prst="rect">
            <a:avLst/>
          </a:prstGeom>
          <a:solidFill>
            <a:srgbClr val="F7C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7516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860B858-F147-4032-B687-3EAC77B29A68}"/>
              </a:ext>
            </a:extLst>
          </p:cNvPr>
          <p:cNvSpPr/>
          <p:nvPr/>
        </p:nvSpPr>
        <p:spPr>
          <a:xfrm>
            <a:off x="1" y="1622482"/>
            <a:ext cx="9144000" cy="3521027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960B938F-2981-45D1-A238-9BC935F40AF6}"/>
              </a:ext>
            </a:extLst>
          </p:cNvPr>
          <p:cNvSpPr txBox="1">
            <a:spLocks/>
          </p:cNvSpPr>
          <p:nvPr/>
        </p:nvSpPr>
        <p:spPr>
          <a:xfrm>
            <a:off x="1" y="132413"/>
            <a:ext cx="9144000" cy="6171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200" b="1" dirty="0">
                <a:solidFill>
                  <a:srgbClr val="8FBE00"/>
                </a:solidFill>
                <a:latin typeface="+mj-lt"/>
              </a:rPr>
              <a:t>FFAR Challenge Areas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63356-AD9A-446F-9618-E4E3EFD68A82}"/>
              </a:ext>
            </a:extLst>
          </p:cNvPr>
          <p:cNvGrpSpPr/>
          <p:nvPr/>
        </p:nvGrpSpPr>
        <p:grpSpPr>
          <a:xfrm>
            <a:off x="1178561" y="3018804"/>
            <a:ext cx="6552347" cy="1868159"/>
            <a:chOff x="1130492" y="2679066"/>
            <a:chExt cx="4733656" cy="14480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F23082-A0E5-49A3-9CF6-3AA0A1940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492" y="2679066"/>
              <a:ext cx="1383556" cy="144802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2D5379-5B17-4DBE-932E-DE61A9DC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980" y="2679066"/>
              <a:ext cx="1368680" cy="14331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90B6CE-3AA9-40C2-9876-BCA882409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592" y="2688983"/>
              <a:ext cx="1383556" cy="142818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351306-F02F-4533-970F-5BA6D5B1A427}"/>
              </a:ext>
            </a:extLst>
          </p:cNvPr>
          <p:cNvGrpSpPr/>
          <p:nvPr/>
        </p:nvGrpSpPr>
        <p:grpSpPr>
          <a:xfrm>
            <a:off x="416562" y="924065"/>
            <a:ext cx="8341367" cy="1819135"/>
            <a:chOff x="289883" y="892016"/>
            <a:chExt cx="6251167" cy="14846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415E1A-DC54-442C-8621-8EEBADDF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883" y="908795"/>
              <a:ext cx="1368680" cy="146786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86CB9C-65A0-493D-B7D7-4041189DF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7379" y="923671"/>
              <a:ext cx="1378599" cy="143810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D3B371-608C-4644-A776-DC560C4D7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2370" y="904413"/>
              <a:ext cx="1368680" cy="142818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C4E218-0485-4D88-825E-77167C92B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794" y="892016"/>
              <a:ext cx="1358761" cy="1452982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7AA897-5B83-4749-9F16-2D4B628A8E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49" y="4649503"/>
            <a:ext cx="960211" cy="4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474EF8E-27C4-49E4-B8B6-07431B741DD0}"/>
              </a:ext>
            </a:extLst>
          </p:cNvPr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5225" y="203079"/>
            <a:ext cx="522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How We Work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70134" y="2222083"/>
            <a:ext cx="4337668" cy="1725447"/>
            <a:chOff x="1243036" y="1366951"/>
            <a:chExt cx="3253251" cy="1725446"/>
          </a:xfrm>
        </p:grpSpPr>
        <p:sp>
          <p:nvSpPr>
            <p:cNvPr id="17" name="TextBox 16"/>
            <p:cNvSpPr txBox="1"/>
            <p:nvPr/>
          </p:nvSpPr>
          <p:spPr>
            <a:xfrm>
              <a:off x="2098032" y="1366951"/>
              <a:ext cx="14707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7C15D"/>
                  </a:solidFill>
                  <a:latin typeface="+mn-lt"/>
                </a:rPr>
                <a:t>Private-Public</a:t>
              </a:r>
              <a:br>
                <a:rPr lang="en-US" sz="2400" b="1" dirty="0">
                  <a:solidFill>
                    <a:srgbClr val="F7C15D"/>
                  </a:solidFill>
                  <a:latin typeface="+mn-lt"/>
                </a:rPr>
              </a:br>
              <a:r>
                <a:rPr lang="en-US" sz="2400" b="1" dirty="0">
                  <a:solidFill>
                    <a:srgbClr val="F7C15D"/>
                  </a:solidFill>
                  <a:latin typeface="+mn-lt"/>
                </a:rPr>
                <a:t>Partnerships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3036" y="2261400"/>
              <a:ext cx="3253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We build unique partnerships to support innovative science addressing today’s food and agriculture challenges.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37212" y="1275025"/>
            <a:ext cx="4350613" cy="1105473"/>
            <a:chOff x="5207492" y="1580388"/>
            <a:chExt cx="3262959" cy="1105473"/>
          </a:xfrm>
        </p:grpSpPr>
        <p:sp>
          <p:nvSpPr>
            <p:cNvPr id="23" name="TextBox 22"/>
            <p:cNvSpPr txBox="1"/>
            <p:nvPr/>
          </p:nvSpPr>
          <p:spPr>
            <a:xfrm>
              <a:off x="5382198" y="1641943"/>
              <a:ext cx="919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C15D"/>
                  </a:solidFill>
                  <a:latin typeface="+mn-lt"/>
                </a:rPr>
                <a:t>$200M</a:t>
              </a:r>
              <a:endParaRPr lang="en-US" sz="2400" b="1" dirty="0">
                <a:solidFill>
                  <a:srgbClr val="F7C15D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93486" y="1641943"/>
              <a:ext cx="919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7C15D"/>
                  </a:solidFill>
                  <a:latin typeface="+mn-lt"/>
                </a:rPr>
                <a:t>$200M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35481" y="1580388"/>
              <a:ext cx="310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+mn-lt"/>
                </a:rPr>
                <a:t>+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07492" y="2039530"/>
              <a:ext cx="1350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n-lt"/>
                </a:rPr>
                <a:t>FFAR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n-lt"/>
                </a:rPr>
                <a:t>Investment</a:t>
              </a:r>
              <a:endParaRPr lang="en-US" sz="3200" b="1" dirty="0">
                <a:solidFill>
                  <a:srgbClr val="F7C15D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35934" y="2037822"/>
              <a:ext cx="1434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+mn-lt"/>
                </a:rPr>
                <a:t>Non-Federal Match</a:t>
              </a:r>
              <a:endParaRPr lang="en-US" sz="3200" b="1" dirty="0">
                <a:solidFill>
                  <a:srgbClr val="F7C15D"/>
                </a:solidFill>
                <a:latin typeface="+mn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123803" y="2830784"/>
            <a:ext cx="5189212" cy="1675096"/>
            <a:chOff x="4724905" y="2897946"/>
            <a:chExt cx="3891909" cy="1675096"/>
          </a:xfrm>
        </p:grpSpPr>
        <p:sp>
          <p:nvSpPr>
            <p:cNvPr id="33" name="TextBox 32"/>
            <p:cNvSpPr txBox="1"/>
            <p:nvPr/>
          </p:nvSpPr>
          <p:spPr>
            <a:xfrm>
              <a:off x="5062796" y="3095015"/>
              <a:ext cx="35540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FFAR also brings together </a:t>
              </a:r>
              <a:r>
                <a:rPr lang="en-US" sz="1600" b="1" dirty="0">
                  <a:solidFill>
                    <a:srgbClr val="F7C15D"/>
                  </a:solidFill>
                  <a:latin typeface="+mn-lt"/>
                </a:rPr>
                <a:t>diverse groups 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that might not otherwise collaborate to </a:t>
              </a:r>
              <a:r>
                <a:rPr lang="en-US" sz="1600" b="1" dirty="0">
                  <a:solidFill>
                    <a:srgbClr val="F7C15D"/>
                  </a:solidFill>
                  <a:latin typeface="+mn-lt"/>
                </a:rPr>
                <a:t>solve big challenges</a:t>
              </a:r>
            </a:p>
            <a:p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...the FFAR model delivers - and </a:t>
              </a:r>
              <a:r>
                <a:rPr lang="en-US" sz="1600" b="1" dirty="0">
                  <a:solidFill>
                    <a:srgbClr val="F7C15D"/>
                  </a:solidFill>
                  <a:latin typeface="+mn-lt"/>
                </a:rPr>
                <a:t>doubles the taxpayer's investment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24905" y="2897946"/>
              <a:ext cx="554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en-US" sz="44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78999" y="3926711"/>
              <a:ext cx="459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”</a:t>
              </a:r>
              <a:endParaRPr lang="en-US" sz="32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572432" y="4316159"/>
            <a:ext cx="434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</a:rPr>
              <a:t>-Bob Stallman</a:t>
            </a:r>
          </a:p>
          <a:p>
            <a:r>
              <a:rPr lang="en-US" sz="1200" i="1" dirty="0">
                <a:solidFill>
                  <a:schemeClr val="bg1"/>
                </a:solidFill>
                <a:latin typeface="+mn-lt"/>
              </a:rPr>
              <a:t>Past President, American Farm Bureau Federation</a:t>
            </a:r>
          </a:p>
          <a:p>
            <a:r>
              <a:rPr lang="en-US" sz="1200" i="1" dirty="0">
                <a:solidFill>
                  <a:schemeClr val="bg1"/>
                </a:solidFill>
                <a:latin typeface="+mn-lt"/>
              </a:rPr>
              <a:t>Current FFAR Board Member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17" y="1439254"/>
            <a:ext cx="1203131" cy="729803"/>
          </a:xfrm>
          <a:prstGeom prst="rect">
            <a:avLst/>
          </a:prstGeom>
        </p:spPr>
      </p:pic>
      <p:cxnSp>
        <p:nvCxnSpPr>
          <p:cNvPr id="29" name="Straight Connector 28"/>
          <p:cNvCxnSpPr>
            <a:cxnSpLocks/>
          </p:cNvCxnSpPr>
          <p:nvPr/>
        </p:nvCxnSpPr>
        <p:spPr>
          <a:xfrm>
            <a:off x="4100716" y="1121494"/>
            <a:ext cx="1" cy="3812718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4558152" y="2786829"/>
            <a:ext cx="4320517" cy="1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238945" y="957208"/>
            <a:ext cx="8324859" cy="1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A7AA897-5B83-4749-9F16-2D4B628A8E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49" y="4649503"/>
            <a:ext cx="960211" cy="4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4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energinnovation.com/wp-content/uploads/2016/03/Collaborative-Innovation-Network-energy-973x71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42" y="-357443"/>
            <a:ext cx="9199642" cy="67223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71538" y="831098"/>
            <a:ext cx="8493540" cy="3845641"/>
          </a:xfrm>
          <a:noFill/>
        </p:spPr>
        <p:txBody>
          <a:bodyPr/>
          <a:lstStyle/>
          <a:p>
            <a:pPr lvl="0"/>
            <a:r>
              <a:rPr lang="en-US" sz="2400" dirty="0">
                <a:latin typeface="+mj-lt"/>
              </a:rPr>
              <a:t>FFAR works directly and easily with private sector partners</a:t>
            </a:r>
          </a:p>
          <a:p>
            <a:pPr lvl="0"/>
            <a:r>
              <a:rPr lang="en-US" sz="2400" dirty="0">
                <a:latin typeface="+mj-lt"/>
              </a:rPr>
              <a:t>Multiplying investment, currently matching each dollar invested with $1.40 from partners.</a:t>
            </a:r>
          </a:p>
          <a:p>
            <a:pPr lvl="0"/>
            <a:r>
              <a:rPr lang="en-US" sz="2400" dirty="0">
                <a:latin typeface="+mj-lt"/>
              </a:rPr>
              <a:t>Filling gaps – can adapt quickly </a:t>
            </a:r>
          </a:p>
          <a:p>
            <a:pPr lvl="0"/>
            <a:r>
              <a:rPr lang="en-US" sz="2400" dirty="0">
                <a:latin typeface="+mj-lt"/>
              </a:rPr>
              <a:t>Stakeholder input through Board and Advisory Councils  </a:t>
            </a:r>
          </a:p>
          <a:p>
            <a:pPr lvl="0"/>
            <a:r>
              <a:rPr lang="en-US" sz="2400" dirty="0">
                <a:latin typeface="+mj-lt"/>
              </a:rPr>
              <a:t>Flexibility and nimbleness </a:t>
            </a:r>
          </a:p>
          <a:p>
            <a:pPr lvl="1"/>
            <a:r>
              <a:rPr lang="en-US" sz="2000" dirty="0">
                <a:latin typeface="+mj-lt"/>
              </a:rPr>
              <a:t>FFAR can quickly pursue emerging issues.</a:t>
            </a:r>
          </a:p>
          <a:p>
            <a:pPr lvl="1"/>
            <a:r>
              <a:rPr lang="en-US" sz="2000" dirty="0">
                <a:latin typeface="+mj-lt"/>
              </a:rPr>
              <a:t>ROAR program fills a need for rapid response to pest and pathogen threats (Example: Grant to combat SWD in tart cherries)</a:t>
            </a:r>
          </a:p>
          <a:p>
            <a:pPr marL="0" lvl="0" indent="0">
              <a:buNone/>
            </a:pPr>
            <a:endParaRPr lang="en-US" sz="2400" dirty="0">
              <a:latin typeface="+mj-lt"/>
            </a:endParaRPr>
          </a:p>
          <a:p>
            <a:pPr marL="0" lvl="0" indent="0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1538" y="193364"/>
            <a:ext cx="7445333" cy="857400"/>
          </a:xfrm>
        </p:spPr>
        <p:txBody>
          <a:bodyPr/>
          <a:lstStyle/>
          <a:p>
            <a:r>
              <a:rPr lang="en-US" sz="3200" dirty="0"/>
              <a:t>The FFAR Model</a:t>
            </a:r>
          </a:p>
        </p:txBody>
      </p:sp>
    </p:spTree>
    <p:extLst>
      <p:ext uri="{BB962C8B-B14F-4D97-AF65-F5344CB8AC3E}">
        <p14:creationId xmlns:p14="http://schemas.microsoft.com/office/powerpoint/2010/main" val="385361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4DD1000-096B-4D15-9160-AF0E404EB437}"/>
              </a:ext>
            </a:extLst>
          </p:cNvPr>
          <p:cNvSpPr/>
          <p:nvPr/>
        </p:nvSpPr>
        <p:spPr>
          <a:xfrm>
            <a:off x="7769364" y="4383126"/>
            <a:ext cx="1245096" cy="641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7EAFD-8008-4DC0-AC14-A2FCCC6E4AA5}"/>
              </a:ext>
            </a:extLst>
          </p:cNvPr>
          <p:cNvSpPr/>
          <p:nvPr/>
        </p:nvSpPr>
        <p:spPr>
          <a:xfrm>
            <a:off x="253016" y="409704"/>
            <a:ext cx="646144" cy="921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42" y="1688697"/>
            <a:ext cx="2151404" cy="1293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919" y="2349099"/>
            <a:ext cx="2038350" cy="633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28" y="291163"/>
            <a:ext cx="5855789" cy="604021"/>
          </a:xfrm>
          <a:solidFill>
            <a:schemeClr val="bg1"/>
          </a:solidFill>
        </p:spPr>
        <p:txBody>
          <a:bodyPr anchor="ctr"/>
          <a:lstStyle/>
          <a:p>
            <a:r>
              <a:rPr lang="en-US" sz="3200" dirty="0">
                <a:solidFill>
                  <a:srgbClr val="8FBE00"/>
                </a:solidFill>
              </a:rPr>
              <a:t>Industry and Foundations</a:t>
            </a:r>
            <a:endParaRPr lang="en-US" sz="3200" b="1" dirty="0">
              <a:solidFill>
                <a:srgbClr val="8FBE00"/>
              </a:solidFill>
            </a:endParaRPr>
          </a:p>
        </p:txBody>
      </p:sp>
      <p:pic>
        <p:nvPicPr>
          <p:cNvPr id="1026" name="Picture 2" descr="http://foundationfar.org/wp-content/uploads/2016/09/Bill-Melinda-Gates-Foundation-Logo.svg_-300x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750" y="1625307"/>
            <a:ext cx="2465889" cy="5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oundationfar.org/wp-content/uploads/2017/06/Logo_Cross_Print_Pant_abyer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030" y="3616945"/>
            <a:ext cx="972024" cy="97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undationfar.org/wp-content/uploads/2017/06/FAPESP_logo-300x8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878" y="4491304"/>
            <a:ext cx="2018130" cy="5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4" descr="http://foundationfar.org/wp-content/uploads/2017/06/RZ-logo-3col-cmyk-150x1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2" descr="https://www.noble.org/globalassets/images/logos/noble-tagline-colo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117" y="3747870"/>
            <a:ext cx="1575149" cy="80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Image result for pepsico logo"/>
          <p:cNvSpPr>
            <a:spLocks noChangeAspect="1" noChangeArrowheads="1"/>
          </p:cNvSpPr>
          <p:nvPr/>
        </p:nvSpPr>
        <p:spPr bwMode="auto">
          <a:xfrm>
            <a:off x="2540786" y="3278876"/>
            <a:ext cx="88577" cy="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8" name="Picture 10" descr="https://upload.wikimedia.org/wikipedia/en/thumb/b/bf/Pepsico_logo.svg/1024px-Pepsico_logo.sv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97" y="929647"/>
            <a:ext cx="2252553" cy="62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stonyfield.com/wp-content/themes/stonyfield/assets/content/website_images/stonyfield.png?t=1486592004656&amp;width=500&amp;name=stonyfield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4" y="3105377"/>
            <a:ext cx="1729520" cy="5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B8A896-861B-44F3-A780-102318E696C2}"/>
              </a:ext>
            </a:extLst>
          </p:cNvPr>
          <p:cNvCxnSpPr>
            <a:cxnSpLocks/>
          </p:cNvCxnSpPr>
          <p:nvPr/>
        </p:nvCxnSpPr>
        <p:spPr>
          <a:xfrm>
            <a:off x="403996" y="291428"/>
            <a:ext cx="0" cy="619339"/>
          </a:xfrm>
          <a:prstGeom prst="line">
            <a:avLst/>
          </a:prstGeom>
          <a:ln w="381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9A90D96-A63C-44E5-BD8A-BE76A1A90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9833" y="4077777"/>
            <a:ext cx="2038350" cy="1053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C5787-72AD-4F39-94BB-EC94843BBAF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" y="4588969"/>
            <a:ext cx="3162306" cy="503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0AB7F-7DC2-40FE-B7EB-01FE60F2072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752" y="2443554"/>
            <a:ext cx="2496122" cy="1013783"/>
          </a:xfrm>
          <a:prstGeom prst="rect">
            <a:avLst/>
          </a:prstGeom>
        </p:spPr>
      </p:pic>
      <p:pic>
        <p:nvPicPr>
          <p:cNvPr id="6" name="Picture 2" descr="Image result for mcdonalds">
            <a:extLst>
              <a:ext uri="{FF2B5EF4-FFF2-40B4-BE49-F238E27FC236}">
                <a16:creationId xmlns:a16="http://schemas.microsoft.com/office/drawing/2014/main" id="{20A3235B-5E93-439D-A5B4-39F4BE42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26" y="1997159"/>
            <a:ext cx="896652" cy="7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wwf logo">
            <a:extLst>
              <a:ext uri="{FF2B5EF4-FFF2-40B4-BE49-F238E27FC236}">
                <a16:creationId xmlns:a16="http://schemas.microsoft.com/office/drawing/2014/main" id="{884D1505-9353-4977-925A-C2A3EF89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943" y="3461238"/>
            <a:ext cx="1035937" cy="10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pork board logo">
            <a:extLst>
              <a:ext uri="{FF2B5EF4-FFF2-40B4-BE49-F238E27FC236}">
                <a16:creationId xmlns:a16="http://schemas.microsoft.com/office/drawing/2014/main" id="{C2658A72-836A-474C-A1A6-B0720FC7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642" y="3183429"/>
            <a:ext cx="1418026" cy="9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general mills logo">
            <a:extLst>
              <a:ext uri="{FF2B5EF4-FFF2-40B4-BE49-F238E27FC236}">
                <a16:creationId xmlns:a16="http://schemas.microsoft.com/office/drawing/2014/main" id="{D565B4ED-9410-4727-8B09-C2F540005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911" y="1316192"/>
            <a:ext cx="1610517" cy="11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american seed trade association">
            <a:extLst>
              <a:ext uri="{FF2B5EF4-FFF2-40B4-BE49-F238E27FC236}">
                <a16:creationId xmlns:a16="http://schemas.microsoft.com/office/drawing/2014/main" id="{5BF4A334-2AF8-4196-B040-8659CECC5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3375" y="268219"/>
            <a:ext cx="1217609" cy="8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ndiana soybean alliance">
            <a:extLst>
              <a:ext uri="{FF2B5EF4-FFF2-40B4-BE49-F238E27FC236}">
                <a16:creationId xmlns:a16="http://schemas.microsoft.com/office/drawing/2014/main" id="{3E600041-9026-4ACF-B9D4-8BB2EC28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942" y="200756"/>
            <a:ext cx="1548689" cy="8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ibm">
            <a:extLst>
              <a:ext uri="{FF2B5EF4-FFF2-40B4-BE49-F238E27FC236}">
                <a16:creationId xmlns:a16="http://schemas.microsoft.com/office/drawing/2014/main" id="{AF0D1350-AF45-47CB-92A7-9D528627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094" y="427588"/>
            <a:ext cx="1709550" cy="17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foundationfar.org/wp-content/uploads/2017/06/RZ-logo-3col-cmyk-150x150.png">
            <a:extLst>
              <a:ext uri="{FF2B5EF4-FFF2-40B4-BE49-F238E27FC236}">
                <a16:creationId xmlns:a16="http://schemas.microsoft.com/office/drawing/2014/main" id="{643975EE-E7E2-473B-9F48-1B5678E9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59" y="2685254"/>
            <a:ext cx="1013784" cy="10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iogemma.com/images/articles/LogoBiogemmaSmall.jpg">
            <a:extLst>
              <a:ext uri="{FF2B5EF4-FFF2-40B4-BE49-F238E27FC236}">
                <a16:creationId xmlns:a16="http://schemas.microsoft.com/office/drawing/2014/main" id="{21FB94EF-3636-4135-99AF-F0A9D1EE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66571"/>
            <a:ext cx="1371696" cy="6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oundationfar.org/wp-content/uploads/2017/06/KWS_Logo_RGB-e1498593981398-150x150.jpg">
            <a:extLst>
              <a:ext uri="{FF2B5EF4-FFF2-40B4-BE49-F238E27FC236}">
                <a16:creationId xmlns:a16="http://schemas.microsoft.com/office/drawing/2014/main" id="{C97DC332-9126-43D1-AD45-051E3094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12" y="3393682"/>
            <a:ext cx="785540" cy="78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582773-00B9-494A-9982-501E37729DD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7062" y="1708793"/>
            <a:ext cx="1558012" cy="4674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95B43F-454F-4DBB-A1E8-5FC309E3053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5538" t="60424" r="24145" b="12555"/>
          <a:stretch/>
        </p:blipFill>
        <p:spPr>
          <a:xfrm>
            <a:off x="5792286" y="1117147"/>
            <a:ext cx="2009133" cy="349066"/>
          </a:xfrm>
          <a:prstGeom prst="rect">
            <a:avLst/>
          </a:prstGeom>
        </p:spPr>
      </p:pic>
      <p:pic>
        <p:nvPicPr>
          <p:cNvPr id="4098" name="Picture 2" descr="Image result for syngenta logo">
            <a:extLst>
              <a:ext uri="{FF2B5EF4-FFF2-40B4-BE49-F238E27FC236}">
                <a16:creationId xmlns:a16="http://schemas.microsoft.com/office/drawing/2014/main" id="{A47B80B2-8E75-418B-BFFE-E7E0186F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75" y="2636422"/>
            <a:ext cx="1266803" cy="3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uffett foundation logo">
            <a:extLst>
              <a:ext uri="{FF2B5EF4-FFF2-40B4-BE49-F238E27FC236}">
                <a16:creationId xmlns:a16="http://schemas.microsoft.com/office/drawing/2014/main" id="{19B91681-B3CD-458F-9B77-DCBE79A4F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22" y="860484"/>
            <a:ext cx="1418026" cy="5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aura and john arnold foundation 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470" y="1664373"/>
            <a:ext cx="2231104" cy="7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mage ideas">
            <a:extLst>
              <a:ext uri="{FF2B5EF4-FFF2-40B4-BE49-F238E27FC236}">
                <a16:creationId xmlns:a16="http://schemas.microsoft.com/office/drawing/2014/main" id="{226A8E8D-9A31-4AD7-B175-68346C89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0"/>
            <a:ext cx="70225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EE9E1-934A-49F2-9215-EC97767A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08579"/>
            <a:ext cx="3405595" cy="857400"/>
          </a:xfrm>
        </p:spPr>
        <p:txBody>
          <a:bodyPr/>
          <a:lstStyle/>
          <a:p>
            <a:pPr algn="l"/>
            <a:r>
              <a:rPr lang="en-US" dirty="0"/>
              <a:t>How we work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1. Competitive RFAs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800" dirty="0">
                <a:solidFill>
                  <a:schemeClr val="tx1"/>
                </a:solidFill>
              </a:rPr>
              <a:t>Direct Funds</a:t>
            </a: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3. Prizes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D48C-D3B7-410C-99B5-8F0F8544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61" y="488171"/>
            <a:ext cx="3226800" cy="857400"/>
          </a:xfrm>
        </p:spPr>
        <p:txBody>
          <a:bodyPr/>
          <a:lstStyle/>
          <a:p>
            <a:r>
              <a:rPr lang="en-US" dirty="0"/>
              <a:t>Major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DF3C-B368-48BA-B8B6-391A4E2278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425" y="1026810"/>
            <a:ext cx="8166953" cy="320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Convene the community to set research agenda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Foster the next generation of ag scientists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Fund innovation through public-private partnership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id="{80932506-D886-4DF3-9DF8-024FAD05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14" y="3038475"/>
            <a:ext cx="2667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B2B1F9-7295-490E-AE1F-36E72E36566B}"/>
              </a:ext>
            </a:extLst>
          </p:cNvPr>
          <p:cNvSpPr/>
          <p:nvPr/>
        </p:nvSpPr>
        <p:spPr>
          <a:xfrm>
            <a:off x="190831" y="166977"/>
            <a:ext cx="620699" cy="1354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6E2A4B-0B16-41BB-A5E9-4373F4A9E566}"/>
              </a:ext>
            </a:extLst>
          </p:cNvPr>
          <p:cNvCxnSpPr/>
          <p:nvPr/>
        </p:nvCxnSpPr>
        <p:spPr>
          <a:xfrm flipH="1">
            <a:off x="599808" y="230808"/>
            <a:ext cx="2" cy="685802"/>
          </a:xfrm>
          <a:prstGeom prst="line">
            <a:avLst/>
          </a:prstGeom>
          <a:ln w="5715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1180" y="980440"/>
            <a:ext cx="8642820" cy="3949699"/>
          </a:xfrm>
        </p:spPr>
        <p:txBody>
          <a:bodyPr/>
          <a:lstStyle/>
          <a:p>
            <a:r>
              <a:rPr lang="en-US" sz="2100" dirty="0"/>
              <a:t>We bring experts and stakeholders to the table to inform research design and goals before launching programs.</a:t>
            </a:r>
            <a:endParaRPr lang="en-US" altLang="en-US" sz="2100" dirty="0"/>
          </a:p>
          <a:p>
            <a:r>
              <a:rPr lang="en-US" altLang="en-US" sz="2100" dirty="0"/>
              <a:t>Goal of FFAR-funded research: </a:t>
            </a:r>
            <a:r>
              <a:rPr lang="en-US" altLang="en-US" sz="2100" b="1" dirty="0"/>
              <a:t>yield actionable outcomes</a:t>
            </a:r>
            <a:endParaRPr lang="en-US" sz="2100" b="1" dirty="0"/>
          </a:p>
          <a:p>
            <a:r>
              <a:rPr lang="en-US" sz="2100" dirty="0"/>
              <a:t>12 convening events in 2017</a:t>
            </a:r>
          </a:p>
          <a:p>
            <a:r>
              <a:rPr lang="en-US" sz="2100" dirty="0"/>
              <a:t>3 Events coming up</a:t>
            </a:r>
          </a:p>
          <a:p>
            <a:pPr lvl="1"/>
            <a:r>
              <a:rPr lang="en-US" sz="1400" dirty="0"/>
              <a:t>Connection between Soil Health </a:t>
            </a:r>
          </a:p>
          <a:p>
            <a:pPr lvl="2" indent="0">
              <a:buNone/>
            </a:pPr>
            <a:r>
              <a:rPr lang="en-US" sz="1100" dirty="0"/>
              <a:t>  </a:t>
            </a:r>
            <a:r>
              <a:rPr lang="en-US" sz="1400" dirty="0"/>
              <a:t>and Human Health</a:t>
            </a:r>
          </a:p>
          <a:p>
            <a:pPr lvl="1"/>
            <a:r>
              <a:rPr lang="en-US" sz="1400" dirty="0"/>
              <a:t>Advanced in Gene Editing for Both Plants </a:t>
            </a:r>
          </a:p>
          <a:p>
            <a:pPr marL="173831" lvl="1" indent="0">
              <a:buNone/>
            </a:pPr>
            <a:r>
              <a:rPr lang="en-US" sz="1400" dirty="0"/>
              <a:t>    and Animals</a:t>
            </a:r>
          </a:p>
          <a:p>
            <a:pPr lvl="1"/>
            <a:r>
              <a:rPr lang="en-US" sz="1400" dirty="0"/>
              <a:t>Growing Better Health</a:t>
            </a:r>
          </a:p>
          <a:p>
            <a:pPr lvl="1"/>
            <a:endParaRPr lang="en-US" sz="1400" dirty="0"/>
          </a:p>
          <a:p>
            <a:pPr lvl="1"/>
            <a:endParaRPr lang="en-US" sz="1700" dirty="0"/>
          </a:p>
          <a:p>
            <a:pPr lvl="2" indent="0">
              <a:buNone/>
            </a:pPr>
            <a:endParaRPr lang="en-US" sz="1400" dirty="0"/>
          </a:p>
          <a:p>
            <a:pPr lvl="2" indent="0">
              <a:buNone/>
            </a:pPr>
            <a:endParaRPr lang="en-US" sz="1400" dirty="0"/>
          </a:p>
          <a:p>
            <a:pPr marL="803275" lvl="1" indent="-342900"/>
            <a:endParaRPr lang="en-US" sz="1900" dirty="0"/>
          </a:p>
          <a:p>
            <a:pPr marL="573088" lvl="1" indent="-342900"/>
            <a:endParaRPr lang="en-US" sz="1900" dirty="0"/>
          </a:p>
          <a:p>
            <a:pPr marL="342900" indent="-342900"/>
            <a:endParaRPr lang="en-US" altLang="en-US" sz="2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67727-A633-4FFE-ABCA-DB2C96CB0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548" y="2461847"/>
            <a:ext cx="5006452" cy="2681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60" y="230808"/>
            <a:ext cx="5219926" cy="857400"/>
          </a:xfrm>
        </p:spPr>
        <p:txBody>
          <a:bodyPr/>
          <a:lstStyle/>
          <a:p>
            <a:r>
              <a:rPr lang="en-US" sz="3200" dirty="0"/>
              <a:t>Convening Events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9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0505-65BD-4A8B-B558-30F8740B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6C119-C1A0-47AF-A92D-76A2AD81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4" r="2519" b="53587"/>
          <a:stretch/>
        </p:blipFill>
        <p:spPr>
          <a:xfrm>
            <a:off x="-481631" y="-988459"/>
            <a:ext cx="9958223" cy="212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CC1EB-458C-4B53-9CD4-791077B3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55" y="1005141"/>
            <a:ext cx="6247940" cy="46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11A9D6-6EDF-4D02-8E5C-76789FC9C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670" y="4705275"/>
            <a:ext cx="744815" cy="323281"/>
          </a:xfrm>
          <a:prstGeom prst="rect">
            <a:avLst/>
          </a:prstGeom>
        </p:spPr>
      </p:pic>
      <p:pic>
        <p:nvPicPr>
          <p:cNvPr id="5" name="Picture 4" descr="A screenshot of a group of people posing for the camera&#10;&#10;Description generated with very high confidence">
            <a:hlinkClick r:id="rId4"/>
            <a:extLst>
              <a:ext uri="{FF2B5EF4-FFF2-40B4-BE49-F238E27FC236}">
                <a16:creationId xmlns:a16="http://schemas.microsoft.com/office/drawing/2014/main" id="{EBA2D822-E61B-491B-86F8-D74B244F3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6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https://foundationfar.org/wp-content/uploads/2018/08/FFAR-Fellows-with-Sally.jpg">
            <a:extLst>
              <a:ext uri="{FF2B5EF4-FFF2-40B4-BE49-F238E27FC236}">
                <a16:creationId xmlns:a16="http://schemas.microsoft.com/office/drawing/2014/main" id="{34C338EB-5A09-46CF-BFCB-FF4E553A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365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32774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3087" y="3277455"/>
            <a:ext cx="9207088" cy="18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914" y="198683"/>
            <a:ext cx="8956932" cy="8572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Realizing Increased Photosynthetic Efficiency (RIPE)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r>
              <a:rPr lang="en-US" sz="2800" dirty="0">
                <a:solidFill>
                  <a:srgbClr val="8FBE00"/>
                </a:solidFill>
                <a:latin typeface="+mj-lt"/>
              </a:rPr>
              <a:t>   </a:t>
            </a:r>
            <a:r>
              <a:rPr lang="en-US" sz="2800" i="1" dirty="0">
                <a:solidFill>
                  <a:srgbClr val="8FBE00"/>
                </a:solidFill>
                <a:latin typeface="+mj-lt"/>
              </a:rPr>
              <a:t>$45M Reinvestment in “Green Revolution 2.0”</a:t>
            </a:r>
            <a:endParaRPr lang="en-US" sz="2800" dirty="0">
              <a:solidFill>
                <a:srgbClr val="8FBE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3087" y="4162737"/>
            <a:ext cx="9207087" cy="369332"/>
          </a:xfrm>
          <a:prstGeom prst="rect">
            <a:avLst/>
          </a:prstGeom>
          <a:solidFill>
            <a:srgbClr val="8FBE00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Funders: FFAR, Bill &amp; Melinda Gates Foundation, U.K. Department for International Dev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2560" y="1254615"/>
            <a:ext cx="648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>
              <a:buClr>
                <a:srgbClr val="8FBE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University of Illinois researchers increased crop yield by 20% and decreased water use by 25%</a:t>
            </a:r>
          </a:p>
          <a:p>
            <a:pPr>
              <a:buClr>
                <a:srgbClr val="8FBE00"/>
              </a:buClr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87338" indent="-287338">
              <a:buClr>
                <a:srgbClr val="8FBE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Public-private funding supports work to develop (at least 20%) higher-yielding staple food crops: soybean, cowpea, cassava.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277455"/>
            <a:ext cx="9184761" cy="0"/>
          </a:xfrm>
          <a:prstGeom prst="line">
            <a:avLst/>
          </a:prstGeom>
          <a:ln w="381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363247" y="1170768"/>
            <a:ext cx="1976066" cy="2008678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F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26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DC7249-F84D-498F-91BB-C2472EDAE4B1}"/>
              </a:ext>
            </a:extLst>
          </p:cNvPr>
          <p:cNvSpPr/>
          <p:nvPr/>
        </p:nvSpPr>
        <p:spPr>
          <a:xfrm>
            <a:off x="445042" y="487681"/>
            <a:ext cx="328519" cy="937846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4949" y="1137642"/>
            <a:ext cx="4544251" cy="387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spcAft>
                <a:spcPts val="1200"/>
              </a:spcAft>
              <a:buClr>
                <a:srgbClr val="F7C15D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Importance of the issues</a:t>
            </a:r>
          </a:p>
          <a:p>
            <a:pPr marL="285743" indent="-285743">
              <a:spcAft>
                <a:spcPts val="1200"/>
              </a:spcAft>
              <a:buClr>
                <a:srgbClr val="F7C15D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Take fundamental knowledge almost immediately to application</a:t>
            </a:r>
          </a:p>
          <a:p>
            <a:pPr marL="285743" indent="-285743">
              <a:spcAft>
                <a:spcPts val="1200"/>
              </a:spcAft>
              <a:buClr>
                <a:srgbClr val="F7C15D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New technologies often apply directly to agriculture before any other sector</a:t>
            </a:r>
          </a:p>
          <a:p>
            <a:pPr marL="285743" indent="-285743">
              <a:spcAft>
                <a:spcPts val="1200"/>
              </a:spcAft>
              <a:buClr>
                <a:srgbClr val="F7C15D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Growing consumer interest in the food system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8EA263-0DA6-44C0-A0B9-8B1D470518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873" y="4513147"/>
            <a:ext cx="1086611" cy="4716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524695-6981-43D3-9370-D5F5C14B464F}"/>
              </a:ext>
            </a:extLst>
          </p:cNvPr>
          <p:cNvCxnSpPr>
            <a:cxnSpLocks/>
          </p:cNvCxnSpPr>
          <p:nvPr/>
        </p:nvCxnSpPr>
        <p:spPr>
          <a:xfrm>
            <a:off x="445039" y="227027"/>
            <a:ext cx="0" cy="804006"/>
          </a:xfrm>
          <a:prstGeom prst="line">
            <a:avLst/>
          </a:prstGeom>
          <a:ln w="28575">
            <a:solidFill>
              <a:srgbClr val="F7C1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768AEA7-686C-4F96-87C4-3B03970C2448}"/>
              </a:ext>
            </a:extLst>
          </p:cNvPr>
          <p:cNvSpPr/>
          <p:nvPr/>
        </p:nvSpPr>
        <p:spPr>
          <a:xfrm>
            <a:off x="4562297" y="0"/>
            <a:ext cx="1147391" cy="51435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EE79FF-B10D-43EE-B161-CD006B589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687" y="-7974"/>
            <a:ext cx="3434316" cy="515147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4949" y="99435"/>
            <a:ext cx="4933507" cy="91033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Agriculture is the place to be in these days in science!</a:t>
            </a:r>
            <a:br>
              <a:rPr lang="en-US" sz="1800" dirty="0"/>
            </a:br>
            <a:endParaRPr lang="en-US" sz="2000" b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DE27D2-343F-4D59-BD2F-9A9B01A5D5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49" y="4649503"/>
            <a:ext cx="960211" cy="4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A67CA-88F4-4967-992C-56C4D42A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7" t="22223" r="5500" b="22666"/>
          <a:stretch/>
        </p:blipFill>
        <p:spPr>
          <a:xfrm>
            <a:off x="0" y="-116589"/>
            <a:ext cx="10218502" cy="3870960"/>
          </a:xfrm>
          <a:prstGeom prst="rect">
            <a:avLst/>
          </a:prstGeom>
        </p:spPr>
      </p:pic>
      <p:pic>
        <p:nvPicPr>
          <p:cNvPr id="6" name="Picture 8" descr="Image result for general mills logo">
            <a:extLst>
              <a:ext uri="{FF2B5EF4-FFF2-40B4-BE49-F238E27FC236}">
                <a16:creationId xmlns:a16="http://schemas.microsoft.com/office/drawing/2014/main" id="{FDF366FA-362B-4B92-9137-1B5C6031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678" y="3702675"/>
            <a:ext cx="1165131" cy="8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nestle purina petcare logo">
            <a:extLst>
              <a:ext uri="{FF2B5EF4-FFF2-40B4-BE49-F238E27FC236}">
                <a16:creationId xmlns:a16="http://schemas.microsoft.com/office/drawing/2014/main" id="{ECE43215-0E90-4E88-A6B4-DAD6E93D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70" y="4025951"/>
            <a:ext cx="2125980" cy="20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monsanto logo">
            <a:extLst>
              <a:ext uri="{FF2B5EF4-FFF2-40B4-BE49-F238E27FC236}">
                <a16:creationId xmlns:a16="http://schemas.microsoft.com/office/drawing/2014/main" id="{1D8AA434-2183-4DC9-813C-203379E6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70" y="4422280"/>
            <a:ext cx="2019300" cy="6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midwest row crop collaborative logo">
            <a:extLst>
              <a:ext uri="{FF2B5EF4-FFF2-40B4-BE49-F238E27FC236}">
                <a16:creationId xmlns:a16="http://schemas.microsoft.com/office/drawing/2014/main" id="{DD74245E-6401-48E1-A392-42E84026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0" y="3866339"/>
            <a:ext cx="1321413" cy="6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noble foundation logo">
            <a:extLst>
              <a:ext uri="{FF2B5EF4-FFF2-40B4-BE49-F238E27FC236}">
                <a16:creationId xmlns:a16="http://schemas.microsoft.com/office/drawing/2014/main" id="{3A1E2282-15E5-47DC-8E36-987E70B5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24" y="4443236"/>
            <a:ext cx="1190626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A6B49B-4BAB-4CCC-948B-8FDF7927E8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80" y="4575268"/>
            <a:ext cx="3162306" cy="503285"/>
          </a:xfrm>
          <a:prstGeom prst="rect">
            <a:avLst/>
          </a:prstGeom>
        </p:spPr>
      </p:pic>
      <p:pic>
        <p:nvPicPr>
          <p:cNvPr id="8202" name="Picture 10" descr="Image result for walton family foundation logo">
            <a:extLst>
              <a:ext uri="{FF2B5EF4-FFF2-40B4-BE49-F238E27FC236}">
                <a16:creationId xmlns:a16="http://schemas.microsoft.com/office/drawing/2014/main" id="{E30F7E01-AA89-4E16-AAE2-88622F5D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4" b="21400"/>
          <a:stretch/>
        </p:blipFill>
        <p:spPr bwMode="auto">
          <a:xfrm>
            <a:off x="2889888" y="3858560"/>
            <a:ext cx="1428750" cy="68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C5070C-258D-4CB5-861A-08AD189B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823" y="-18507"/>
            <a:ext cx="9183159" cy="516200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649" y="106506"/>
            <a:ext cx="8310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Programs</a:t>
            </a:r>
            <a:br>
              <a:rPr lang="en-US" sz="36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</a:rPr>
              <a:t> www.</a:t>
            </a:r>
            <a:r>
              <a:rPr lang="en-US" sz="2200" b="1" i="1" dirty="0">
                <a:solidFill>
                  <a:schemeClr val="bg1"/>
                </a:solidFill>
              </a:rPr>
              <a:t>foundationfar.org/open-opportunities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99" y="4616726"/>
            <a:ext cx="975768" cy="4657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22615" y="2057658"/>
            <a:ext cx="3359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Emergency funding for research and outreach that </a:t>
            </a:r>
            <a:r>
              <a:rPr lang="en-US" sz="1600" b="1" dirty="0">
                <a:solidFill>
                  <a:srgbClr val="F7C15D"/>
                </a:solidFill>
                <a:latin typeface="+mn-lt"/>
              </a:rPr>
              <a:t>prevents or mitigates pest or pathogen damage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ctr"/>
            <a:endParaRPr lang="en-US" sz="1600" b="1" dirty="0">
              <a:solidFill>
                <a:srgbClr val="F7C15D"/>
              </a:solidFill>
              <a:latin typeface="+mn-lt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Continuing Call for Applications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41074" y="1349772"/>
            <a:ext cx="27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Rapid Outcomes from Agricultural Research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17634" y="1214018"/>
            <a:ext cx="8624235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1337912"/>
            <a:ext cx="0" cy="3696102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61525" y="2057658"/>
            <a:ext cx="410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7C15D"/>
                </a:solidFill>
                <a:latin typeface="+mn-lt"/>
              </a:rPr>
              <a:t>Up to $2 million 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available to improve swine survival rates during all stages of production. Project co-funded by </a:t>
            </a:r>
            <a:r>
              <a:rPr lang="en-US" sz="1600" b="1" dirty="0">
                <a:solidFill>
                  <a:srgbClr val="F7C15D"/>
                </a:solidFill>
                <a:latin typeface="+mn-lt"/>
              </a:rPr>
              <a:t>National Pork Board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3861" y="1349772"/>
            <a:ext cx="27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Swine Health, Well-being and Productivity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403" y="3505560"/>
            <a:ext cx="1540042" cy="1518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8465D-40AC-4FE0-B880-5DBE57A44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613" y="3490042"/>
            <a:ext cx="1393199" cy="1443403"/>
          </a:xfrm>
          <a:prstGeom prst="ellipse">
            <a:avLst/>
          </a:prstGeom>
          <a:ln w="38100" cap="rnd">
            <a:solidFill>
              <a:srgbClr val="F7C15D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25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C5070C-258D-4CB5-861A-08AD189B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823" y="-18507"/>
            <a:ext cx="9183159" cy="516200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649" y="106506"/>
            <a:ext cx="8310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Commodity Programs</a:t>
            </a:r>
            <a:br>
              <a:rPr lang="en-US" sz="3600" b="1" dirty="0">
                <a:solidFill>
                  <a:schemeClr val="bg1"/>
                </a:solidFill>
                <a:latin typeface="+mj-lt"/>
              </a:rPr>
            </a:b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599" y="4616726"/>
            <a:ext cx="975768" cy="4657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22615" y="2057658"/>
            <a:ext cx="3359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  <a:latin typeface="+mn-lt"/>
              </a:rPr>
              <a:t>$2 million 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to combat poor bone health in cage free environments Project co-funded by </a:t>
            </a:r>
            <a:r>
              <a:rPr lang="en-US" sz="1600" b="1" dirty="0">
                <a:solidFill>
                  <a:srgbClr val="FFC000"/>
                </a:solidFill>
                <a:latin typeface="+mn-lt"/>
              </a:rPr>
              <a:t>Open Philanthropy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41074" y="1349772"/>
            <a:ext cx="27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Enhancing Bone Health in Poultry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17634" y="1214018"/>
            <a:ext cx="8624235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1337912"/>
            <a:ext cx="0" cy="3696102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DB5AE93-DAA9-4E95-8039-388D2A67EC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66" y="3367223"/>
            <a:ext cx="1462446" cy="1566222"/>
          </a:xfrm>
          <a:prstGeom prst="ellipse">
            <a:avLst/>
          </a:prstGeom>
          <a:ln w="28575" cap="rnd">
            <a:solidFill>
              <a:srgbClr val="F7C15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38F0CB-276C-4F8E-93ED-51DEB267D5F3}"/>
              </a:ext>
            </a:extLst>
          </p:cNvPr>
          <p:cNvSpPr txBox="1"/>
          <p:nvPr/>
        </p:nvSpPr>
        <p:spPr>
          <a:xfrm>
            <a:off x="4973248" y="1780620"/>
            <a:ext cx="380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7C15D"/>
                </a:solidFill>
                <a:latin typeface="+mj-lt"/>
              </a:rPr>
              <a:t>Up to $1M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to encourage the development of unique partnerships to support innovative and potentially transformative research focused on FFAR’s </a:t>
            </a:r>
            <a:r>
              <a:rPr lang="en-US" sz="1600" b="1" dirty="0">
                <a:solidFill>
                  <a:srgbClr val="F7C15D"/>
                </a:solidFill>
                <a:latin typeface="+mj-lt"/>
              </a:rPr>
              <a:t>Challenge Areas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78204-B570-4716-92A5-5089C07F34D2}"/>
              </a:ext>
            </a:extLst>
          </p:cNvPr>
          <p:cNvSpPr txBox="1"/>
          <p:nvPr/>
        </p:nvSpPr>
        <p:spPr>
          <a:xfrm>
            <a:off x="5503861" y="1349772"/>
            <a:ext cx="272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Seeding Solutions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99106C-D9ED-4F2E-8502-A5EAE07D20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237" y="3436392"/>
            <a:ext cx="1456575" cy="1427884"/>
          </a:xfrm>
          <a:prstGeom prst="ellipse">
            <a:avLst/>
          </a:prstGeom>
          <a:ln w="28575">
            <a:solidFill>
              <a:srgbClr val="F7C15D"/>
            </a:solidFill>
          </a:ln>
        </p:spPr>
      </p:pic>
    </p:spTree>
    <p:extLst>
      <p:ext uri="{BB962C8B-B14F-4D97-AF65-F5344CB8AC3E}">
        <p14:creationId xmlns:p14="http://schemas.microsoft.com/office/powerpoint/2010/main" val="1222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0CF5B-BFB9-4A21-BB8C-DFF5D1130CD8}"/>
              </a:ext>
            </a:extLst>
          </p:cNvPr>
          <p:cNvSpPr/>
          <p:nvPr/>
        </p:nvSpPr>
        <p:spPr>
          <a:xfrm>
            <a:off x="7665720" y="4259580"/>
            <a:ext cx="1363980" cy="7569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255081" y="344488"/>
            <a:ext cx="0" cy="866245"/>
          </a:xfrm>
          <a:prstGeom prst="line">
            <a:avLst/>
          </a:prstGeom>
          <a:ln w="381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/>
          <p:cNvSpPr txBox="1">
            <a:spLocks/>
          </p:cNvSpPr>
          <p:nvPr/>
        </p:nvSpPr>
        <p:spPr>
          <a:xfrm>
            <a:off x="5408751" y="207608"/>
            <a:ext cx="4304709" cy="588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-US" sz="3000" dirty="0">
                <a:solidFill>
                  <a:srgbClr val="8FBE00"/>
                </a:solidFill>
                <a:latin typeface="+mj-lt"/>
              </a:rPr>
              <a:t>NAS Prize in Food and Agriculture Science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5081" y="1484209"/>
            <a:ext cx="4344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$100,000 prize</a:t>
            </a:r>
            <a:br>
              <a:rPr lang="en-US" dirty="0">
                <a:solidFill>
                  <a:schemeClr val="tx1"/>
                </a:solidFill>
                <a:latin typeface="Calibri" panose="020F0502020204030204"/>
              </a:rPr>
            </a:br>
            <a:endParaRPr lang="en-US" dirty="0">
              <a:solidFill>
                <a:schemeClr val="tx1"/>
              </a:solidFill>
              <a:latin typeface="Calibri" panose="020F0502020204030204"/>
            </a:endParaRP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Endowed in perpetuity </a:t>
            </a:r>
            <a:br>
              <a:rPr lang="en-US" sz="1600" dirty="0">
                <a:solidFill>
                  <a:schemeClr val="tx1"/>
                </a:solidFill>
                <a:latin typeface="Calibri" panose="020F0502020204030204"/>
              </a:rPr>
            </a:br>
            <a:endParaRPr lang="en-US" sz="1600" dirty="0">
              <a:solidFill>
                <a:schemeClr val="tx1"/>
              </a:solidFill>
              <a:latin typeface="Calibri" panose="020F0502020204030204"/>
            </a:endParaRPr>
          </a:p>
          <a:p>
            <a:pPr marL="457200" indent="-2254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/>
              </a:rPr>
              <a:t>Prestigious mid-career recognition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55081" y="4008807"/>
            <a:ext cx="3590282" cy="1007679"/>
            <a:chOff x="109651" y="3861676"/>
            <a:chExt cx="4180864" cy="1173437"/>
          </a:xfrm>
        </p:grpSpPr>
        <p:pic>
          <p:nvPicPr>
            <p:cNvPr id="15" name="Picture 2" descr="https://upload.wikimedia.org/wikipedia/commons/thumb/d/d1/Bill-%26-Melinda-Gates-Foundation-Logo.svg/2000px-Bill-%26-Melinda-Gates-Foundation-Logo.svg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51" y="4545774"/>
              <a:ext cx="2147875" cy="447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6394" y="4421325"/>
              <a:ext cx="1414121" cy="6137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00" y="3861676"/>
              <a:ext cx="3636850" cy="43808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5B8DFCB-42CA-4494-93E9-A2E1515DD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088" y="0"/>
            <a:ext cx="5143500" cy="515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50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2474AD-796A-4471-A5C5-0BE689787996}"/>
              </a:ext>
            </a:extLst>
          </p:cNvPr>
          <p:cNvSpPr txBox="1"/>
          <p:nvPr/>
        </p:nvSpPr>
        <p:spPr>
          <a:xfrm>
            <a:off x="6819900" y="4541520"/>
            <a:ext cx="1333500" cy="4127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841" y="1098493"/>
            <a:ext cx="4748319" cy="1265489"/>
          </a:xfrm>
          <a:prstGeom prst="rect">
            <a:avLst/>
          </a:prstGeom>
        </p:spPr>
      </p:pic>
      <p:sp>
        <p:nvSpPr>
          <p:cNvPr id="6" name="Shape 133"/>
          <p:cNvSpPr txBox="1">
            <a:spLocks/>
          </p:cNvSpPr>
          <p:nvPr/>
        </p:nvSpPr>
        <p:spPr>
          <a:xfrm>
            <a:off x="2847265" y="2950845"/>
            <a:ext cx="3449471" cy="592456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spc="-38" baseline="0">
                <a:solidFill>
                  <a:schemeClr val="bg1"/>
                </a:solidFill>
                <a:latin typeface="Adrianna Rg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  <a:sym typeface="Arial"/>
              </a:rPr>
              <a:t>Founding Partners</a:t>
            </a:r>
            <a:endParaRPr kumimoji="0" lang="en" sz="3200" b="1" i="0" u="none" strike="noStrike" kern="1200" cap="none" spc="-38" normalizeH="0" baseline="0" noProof="0" dirty="0">
              <a:ln>
                <a:noFill/>
              </a:ln>
              <a:solidFill>
                <a:srgbClr val="00B6D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CEC46C-EE32-42CE-A42D-4722C7C27349}"/>
              </a:ext>
            </a:extLst>
          </p:cNvPr>
          <p:cNvSpPr/>
          <p:nvPr/>
        </p:nvSpPr>
        <p:spPr>
          <a:xfrm>
            <a:off x="4457225" y="241786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7170" name="Picture 2" descr="https://foundationfar.org/wp-content/uploads/2018/06/elo-color-transparent-web.png">
            <a:extLst>
              <a:ext uri="{FF2B5EF4-FFF2-40B4-BE49-F238E27FC236}">
                <a16:creationId xmlns:a16="http://schemas.microsoft.com/office/drawing/2014/main" id="{023AD417-A8E8-4E07-947F-5135B36F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15" y="4505641"/>
            <a:ext cx="807505" cy="4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5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E7D64C-A622-474C-BA2D-2B225DB0E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 t="62071" r="23220" b="9003"/>
          <a:stretch/>
        </p:blipFill>
        <p:spPr>
          <a:xfrm>
            <a:off x="1929538" y="3277890"/>
            <a:ext cx="5091193" cy="14878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B3710E-853F-476D-B175-06B4FE592025}"/>
              </a:ext>
            </a:extLst>
          </p:cNvPr>
          <p:cNvGrpSpPr/>
          <p:nvPr/>
        </p:nvGrpSpPr>
        <p:grpSpPr>
          <a:xfrm>
            <a:off x="1165685" y="0"/>
            <a:ext cx="6188262" cy="5249075"/>
            <a:chOff x="1929538" y="-131736"/>
            <a:chExt cx="5091193" cy="47657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E462BD-A87F-41D4-A3EE-6D95BD920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8" t="8588" r="23474" b="4181"/>
            <a:stretch/>
          </p:blipFill>
          <p:spPr>
            <a:xfrm>
              <a:off x="1929538" y="-131736"/>
              <a:ext cx="5091193" cy="44867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2E9EF6-BE3C-4450-AEDF-995E0A3E9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102" t="62071" r="23220" b="9003"/>
            <a:stretch/>
          </p:blipFill>
          <p:spPr>
            <a:xfrm>
              <a:off x="1929538" y="3146154"/>
              <a:ext cx="5091193" cy="1487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B6BC1-3F2D-4912-B9F4-FB9BD9EE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2EE2594-7D85-4377-915E-649210C6C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301" y="506412"/>
            <a:ext cx="3231397" cy="2159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755A1-01B6-4051-8928-88E3DD7D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85" y="2960177"/>
            <a:ext cx="5034830" cy="19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71EE3-480A-4B68-8FD5-3C78745F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96501" y="2567364"/>
            <a:ext cx="3347499" cy="2733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E5C1B9-40B2-4263-BC22-68F325B4F658}"/>
              </a:ext>
            </a:extLst>
          </p:cNvPr>
          <p:cNvSpPr/>
          <p:nvPr/>
        </p:nvSpPr>
        <p:spPr>
          <a:xfrm>
            <a:off x="0" y="680740"/>
            <a:ext cx="9309100" cy="89255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Dr. Miriam And Sheldon G. Adelson Medical Research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Rita Allen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Alliance For Cancer Gene Therapy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Laura And John Arnold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Alternatives For Research And Development Foundation</a:t>
            </a:r>
          </a:p>
          <a:p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Bd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Biosciences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 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Arnold And Mabel Beckman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William K. Bowes, Jr. Foundation   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Brinson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Broad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Burroughs </a:t>
            </a:r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Wellcome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Fund</a:t>
            </a:r>
            <a:endParaRPr lang="en-US" sz="1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Civilian Research And Development Foundation</a:t>
            </a:r>
          </a:p>
          <a:p>
            <a:pPr lvl="0"/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Shurl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And Kay </a:t>
            </a:r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Curci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Eppley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 For Research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Bill &amp; Melinda Gates Foundation		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Gatsby Charitable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Glenn Medical Research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Google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Gordon And Laura </a:t>
            </a:r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Gund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Heising-simons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Helmsley Charitable Trust</a:t>
            </a:r>
          </a:p>
          <a:p>
            <a:pPr lvl="0"/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Lyda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Hill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Howard Hughes Medical Institute   </a:t>
            </a: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endParaRPr lang="en-US" sz="1200" b="1" dirty="0">
              <a:solidFill>
                <a:schemeClr val="tx1"/>
              </a:solidFill>
              <a:latin typeface="proxima-nova"/>
            </a:endParaRP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Charles E. Kaufman Foundation</a:t>
            </a:r>
          </a:p>
          <a:p>
            <a:pPr lvl="0"/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Kavli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W.M. Keck Foundation 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Kohlberg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Charles Lafitte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Macarthur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G. Harold And Leila Y. Mathers Charitable Foundation  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James S. </a:t>
            </a:r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Mcdonnell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Ambrose </a:t>
            </a:r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Monell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Gordon And Betty Moore Foundation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M.J. Murdock Charitable Trust 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Open Philanthropy Project Fund</a:t>
            </a:r>
          </a:p>
          <a:p>
            <a:pPr lvl="0"/>
            <a:r>
              <a:rPr lang="en-US" sz="1200" b="1" dirty="0">
                <a:solidFill>
                  <a:schemeClr val="tx1"/>
                </a:solidFill>
                <a:latin typeface="proxima-nova"/>
              </a:rPr>
              <a:t>David And Lucile Packard Foundation</a:t>
            </a:r>
            <a:r>
              <a:rPr lang="en-US" sz="12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Research Corporation For Science Advancement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Robertson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Russell Sage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Schmidt Ocean Institute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Thomas And Stacey Siebel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Simons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Alfred P. Sloan Foundation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Templeton Foundation 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Thrasher Research Fund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Welch Foundation</a:t>
            </a:r>
          </a:p>
          <a:p>
            <a:r>
              <a:rPr lang="en-US" sz="1200" b="1" dirty="0" err="1">
                <a:solidFill>
                  <a:schemeClr val="tx1"/>
                </a:solidFill>
                <a:latin typeface="proxima-nova"/>
              </a:rPr>
              <a:t>Wellcome</a:t>
            </a:r>
            <a:r>
              <a:rPr lang="en-US" sz="1200" b="1" dirty="0">
                <a:solidFill>
                  <a:schemeClr val="tx1"/>
                </a:solidFill>
                <a:latin typeface="proxima-nova"/>
              </a:rPr>
              <a:t> Trust</a:t>
            </a:r>
          </a:p>
          <a:p>
            <a:r>
              <a:rPr lang="en-US" sz="1200" b="1" dirty="0">
                <a:solidFill>
                  <a:schemeClr val="tx1"/>
                </a:solidFill>
                <a:latin typeface="proxima-nova"/>
              </a:rPr>
              <a:t>Whitehall Foundation</a:t>
            </a:r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E789A-480F-4232-A2FB-75C4B981BFC4}"/>
              </a:ext>
            </a:extLst>
          </p:cNvPr>
          <p:cNvSpPr txBox="1"/>
          <p:nvPr/>
        </p:nvSpPr>
        <p:spPr>
          <a:xfrm>
            <a:off x="2112950" y="137640"/>
            <a:ext cx="4863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A4A9F"/>
                </a:solidFill>
              </a:rPr>
              <a:t>Foundations Involved in Science Funding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97918-432A-4980-B104-19F5C98B7F7D}"/>
              </a:ext>
            </a:extLst>
          </p:cNvPr>
          <p:cNvSpPr txBox="1"/>
          <p:nvPr/>
        </p:nvSpPr>
        <p:spPr>
          <a:xfrm>
            <a:off x="3133060" y="3412723"/>
            <a:ext cx="91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USDA</a:t>
            </a:r>
          </a:p>
          <a:p>
            <a:r>
              <a:rPr lang="en-US" dirty="0"/>
              <a:t>CDC</a:t>
            </a:r>
          </a:p>
          <a:p>
            <a:r>
              <a:rPr lang="en-US" dirty="0"/>
              <a:t>FDA</a:t>
            </a:r>
          </a:p>
          <a:p>
            <a:r>
              <a:rPr lang="en-US" dirty="0"/>
              <a:t>FWS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CIA</a:t>
            </a:r>
          </a:p>
          <a:p>
            <a:r>
              <a:rPr lang="en-US" dirty="0"/>
              <a:t>NASA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1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93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28419" y="-69190"/>
            <a:ext cx="9272419" cy="5212690"/>
          </a:xfrm>
          <a:prstGeom prst="rect">
            <a:avLst/>
          </a:prstGeom>
          <a:solidFill>
            <a:srgbClr val="2642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23949" y="2419350"/>
            <a:ext cx="72219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cs typeface="+mn-cs"/>
              </a:rPr>
              <a:t>It is our inability to work together to apply the solutions we have at hand to the problems we all face.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053" y="1449854"/>
            <a:ext cx="4411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The biggest threat to the future of the planet is not agriculture.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76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65"/>
            <a:ext cx="9143042" cy="5153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184" y="970914"/>
            <a:ext cx="881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The next 35 years is not just the most important 35 years </a:t>
            </a:r>
            <a:b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in the history of agriculture.</a:t>
            </a:r>
          </a:p>
          <a:p>
            <a:endParaRPr lang="en-US" sz="24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It is the most important 35 years there will ever be </a:t>
            </a:r>
            <a:b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</a:b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in the history of agriculture.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49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search opportunities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257" y="10267"/>
            <a:ext cx="3294743" cy="219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991" y="332017"/>
            <a:ext cx="7911280" cy="3289488"/>
          </a:xfrm>
        </p:spPr>
        <p:txBody>
          <a:bodyPr/>
          <a:lstStyle/>
          <a:p>
            <a:r>
              <a:rPr lang="en-US" dirty="0"/>
              <a:t>Burgeoning Fields for Ag</a:t>
            </a:r>
            <a:br>
              <a:rPr lang="en-US" dirty="0"/>
            </a:br>
            <a:r>
              <a:rPr lang="en-US" sz="2400" dirty="0"/>
              <a:t>Advanced genetic technologies</a:t>
            </a:r>
            <a:br>
              <a:rPr lang="en-US" sz="2400" dirty="0"/>
            </a:br>
            <a:r>
              <a:rPr lang="en-US" sz="2400" dirty="0"/>
              <a:t>Data Analytics</a:t>
            </a:r>
            <a:br>
              <a:rPr lang="en-US" sz="2400" dirty="0"/>
            </a:br>
            <a:r>
              <a:rPr lang="en-US" sz="2400" dirty="0"/>
              <a:t>Imaging, drones, GPS</a:t>
            </a:r>
            <a:br>
              <a:rPr lang="en-US" sz="2400" dirty="0"/>
            </a:br>
            <a:r>
              <a:rPr lang="en-US" sz="2400" dirty="0"/>
              <a:t>Block Chain</a:t>
            </a:r>
            <a:br>
              <a:rPr lang="en-US" sz="2400" dirty="0"/>
            </a:br>
            <a:r>
              <a:rPr lang="en-US" sz="2400" dirty="0"/>
              <a:t>Whole system modeling</a:t>
            </a:r>
            <a:br>
              <a:rPr lang="en-US" sz="2400" dirty="0"/>
            </a:br>
            <a:r>
              <a:rPr lang="en-US" sz="2400" dirty="0"/>
              <a:t>Artificial intelligence and deep 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1794614"/>
            <a:ext cx="4572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FBE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Titillium Web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" y="3935651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FBE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Titillium Web"/>
              </a:rPr>
              <a:t>Rapid progress happens when our knowledge of how things work converges with technological advances to accelerate discovery</a:t>
            </a:r>
          </a:p>
        </p:txBody>
      </p:sp>
    </p:spTree>
    <p:extLst>
      <p:ext uri="{BB962C8B-B14F-4D97-AF65-F5344CB8AC3E}">
        <p14:creationId xmlns:p14="http://schemas.microsoft.com/office/powerpoint/2010/main" val="3895366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899906-173D-4058-97E0-C2F6CEFEAFFD}"/>
              </a:ext>
            </a:extLst>
          </p:cNvPr>
          <p:cNvSpPr/>
          <p:nvPr/>
        </p:nvSpPr>
        <p:spPr>
          <a:xfrm>
            <a:off x="0" y="0"/>
            <a:ext cx="9130233" cy="2679405"/>
          </a:xfrm>
          <a:prstGeom prst="rect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7953" y="2992796"/>
            <a:ext cx="46949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/>
              </a:rPr>
              <a:t>Dr. Sally Rockey</a:t>
            </a:r>
          </a:p>
          <a:p>
            <a:r>
              <a:rPr lang="en-US" sz="2000" b="1" i="1" dirty="0">
                <a:latin typeface="Calibri" panose="020F0502020204030204"/>
              </a:rPr>
              <a:t>Executive Director</a:t>
            </a:r>
          </a:p>
          <a:p>
            <a:r>
              <a:rPr lang="en-US" sz="1500" dirty="0">
                <a:latin typeface="Calibri" panose="020F0502020204030204"/>
              </a:rPr>
              <a:t>Foundation for Food and Agriculture Research</a:t>
            </a:r>
          </a:p>
          <a:p>
            <a:br>
              <a:rPr lang="en-US" dirty="0">
                <a:solidFill>
                  <a:schemeClr val="tx1"/>
                </a:solidFill>
                <a:latin typeface="Calibri" panose="020F0502020204030204"/>
                <a:hlinkClick r:id="rId3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/>
                <a:hlinkClick r:id="rId3"/>
              </a:rPr>
              <a:t>srockey@foundationfar.org</a:t>
            </a:r>
            <a:endParaRPr lang="en-US" dirty="0">
              <a:solidFill>
                <a:schemeClr val="tx1"/>
              </a:solidFill>
              <a:latin typeface="Calibri" panose="020F0502020204030204"/>
            </a:endParaRPr>
          </a:p>
          <a:p>
            <a:endParaRPr lang="en-US" dirty="0">
              <a:solidFill>
                <a:schemeClr val="tx1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schemeClr val="tx1"/>
                </a:solidFill>
                <a:latin typeface="Calibri" panose="020F0502020204030204"/>
              </a:rPr>
              <a:t>          @</a:t>
            </a:r>
            <a:r>
              <a:rPr lang="en-US" dirty="0" err="1">
                <a:solidFill>
                  <a:schemeClr val="tx1"/>
                </a:solidFill>
                <a:latin typeface="Calibri" panose="020F0502020204030204"/>
              </a:rPr>
              <a:t>RockTalking</a:t>
            </a:r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308AFF6-5467-49C8-9B2A-E56190F84289}"/>
              </a:ext>
            </a:extLst>
          </p:cNvPr>
          <p:cNvSpPr txBox="1">
            <a:spLocks/>
          </p:cNvSpPr>
          <p:nvPr/>
        </p:nvSpPr>
        <p:spPr>
          <a:xfrm>
            <a:off x="2959100" y="967326"/>
            <a:ext cx="3225800" cy="4206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tillium Web"/>
              <a:buNone/>
              <a:defRPr sz="2600" b="1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110A33-4313-49C7-B1A9-A29A65DA05AB}"/>
              </a:ext>
            </a:extLst>
          </p:cNvPr>
          <p:cNvCxnSpPr>
            <a:cxnSpLocks/>
          </p:cNvCxnSpPr>
          <p:nvPr/>
        </p:nvCxnSpPr>
        <p:spPr>
          <a:xfrm>
            <a:off x="485796" y="2897881"/>
            <a:ext cx="0" cy="2032853"/>
          </a:xfrm>
          <a:prstGeom prst="line">
            <a:avLst/>
          </a:prstGeom>
          <a:ln w="28575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CDB0D0-6A13-4B65-9B20-1281113CE510}"/>
              </a:ext>
            </a:extLst>
          </p:cNvPr>
          <p:cNvSpPr txBox="1"/>
          <p:nvPr/>
        </p:nvSpPr>
        <p:spPr>
          <a:xfrm>
            <a:off x="5485886" y="2992795"/>
            <a:ext cx="36443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/>
              </a:rPr>
              <a:t>Connect with FFAR</a:t>
            </a:r>
            <a:endParaRPr lang="en-US" sz="2000" b="1" i="1" dirty="0">
              <a:latin typeface="Calibri" panose="020F0502020204030204"/>
            </a:endParaRPr>
          </a:p>
          <a:p>
            <a:r>
              <a:rPr lang="en-US" sz="1600" dirty="0">
                <a:latin typeface="Calibri" panose="020F0502020204030204"/>
                <a:hlinkClick r:id="rId4"/>
              </a:rPr>
              <a:t>www.foundationfar.org</a:t>
            </a:r>
            <a:endParaRPr lang="en-US" sz="1600" dirty="0">
              <a:latin typeface="Calibri" panose="020F0502020204030204"/>
            </a:endParaRPr>
          </a:p>
          <a:p>
            <a:endParaRPr lang="en-US" sz="1600" dirty="0">
              <a:solidFill>
                <a:srgbClr val="00A8C6"/>
              </a:solidFill>
              <a:latin typeface="Calibri" panose="020F0502020204030204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/>
              </a:rPr>
              <a:t>        @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/>
              </a:rPr>
              <a:t>FoundationFAR</a:t>
            </a:r>
            <a:endParaRPr lang="en-US" sz="1600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41C63D-7920-46CD-9DFF-C59801066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51" y="4440130"/>
            <a:ext cx="353159" cy="353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5FB4D-62D7-4AC8-A5BA-1E9F4E5025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255" y="3805337"/>
            <a:ext cx="353159" cy="35315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C5F918-5F3E-4D76-BED9-5EF429DE3665}"/>
              </a:ext>
            </a:extLst>
          </p:cNvPr>
          <p:cNvCxnSpPr>
            <a:cxnSpLocks/>
          </p:cNvCxnSpPr>
          <p:nvPr/>
        </p:nvCxnSpPr>
        <p:spPr>
          <a:xfrm>
            <a:off x="5337556" y="2897881"/>
            <a:ext cx="0" cy="2032853"/>
          </a:xfrm>
          <a:prstGeom prst="line">
            <a:avLst/>
          </a:prstGeom>
          <a:ln w="28575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815321D-9313-4B16-9F8C-DCEBE7B5D5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91" y="4625163"/>
            <a:ext cx="959133" cy="4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/>
            <a:fld id="{1B1EDB23-86C4-47AF-AE05-8C5E94B83802}" type="slidenum">
              <a:rPr lang="en-US" altLang="en-US" sz="135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altLang="en-US" sz="135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41039"/>
            <a:ext cx="84504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Why is agricultural research funding not commensurate with its value in improving the quality of life?</a:t>
            </a:r>
          </a:p>
          <a:p>
            <a:pPr defTabSz="685800"/>
            <a:endParaRPr lang="en-US" sz="2800" dirty="0">
              <a:solidFill>
                <a:sysClr val="windowText" lastClr="000000"/>
              </a:solidFill>
              <a:latin typeface="+mj-lt"/>
            </a:endParaRPr>
          </a:p>
          <a:p>
            <a:pPr defTabSz="685800"/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789" y="3336189"/>
            <a:ext cx="6659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i="1" dirty="0">
                <a:solidFill>
                  <a:srgbClr val="57A7B5"/>
                </a:solidFill>
                <a:latin typeface="+mn-lt"/>
              </a:rPr>
              <a:t>“When it comes right down to it, food is practically the whole story every time.”</a:t>
            </a:r>
          </a:p>
          <a:p>
            <a:pPr defTabSz="685800"/>
            <a:r>
              <a:rPr lang="en-US" sz="2400" i="1" dirty="0">
                <a:solidFill>
                  <a:sysClr val="windowText" lastClr="000000"/>
                </a:solidFill>
                <a:latin typeface="+mn-lt"/>
              </a:rPr>
              <a:t>				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 - Kurt Vonnegut, Galápagos</a:t>
            </a:r>
          </a:p>
        </p:txBody>
      </p:sp>
      <p:pic>
        <p:nvPicPr>
          <p:cNvPr id="5" name="Picture 4" descr="Time Management : The pomodoro 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252" y="257369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423F6-87F3-459D-8C98-D714A0C86FB1}" type="slidenum">
              <a:rPr kumimoji="0" lang="en-US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5" y="1327234"/>
            <a:ext cx="49636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Funding for Agricultural Research: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How stagnant funding has led to new funding models and opportunity</a:t>
            </a:r>
          </a:p>
        </p:txBody>
      </p:sp>
      <p:pic>
        <p:nvPicPr>
          <p:cNvPr id="2050" name="Picture 2" descr="http://discovermagazine.com/~/media/Images/Issues/2013/June/medical-research-fun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469" y="-378509"/>
            <a:ext cx="4116532" cy="55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35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BFE98A-317F-4D87-AF52-CC9260C8CD67}"/>
              </a:ext>
            </a:extLst>
          </p:cNvPr>
          <p:cNvSpPr/>
          <p:nvPr/>
        </p:nvSpPr>
        <p:spPr>
          <a:xfrm>
            <a:off x="7504981" y="4306610"/>
            <a:ext cx="1463583" cy="75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90767B-796F-4145-A92D-72F3000E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431" y="4625163"/>
            <a:ext cx="959133" cy="416304"/>
          </a:xfrm>
          <a:prstGeom prst="rect">
            <a:avLst/>
          </a:prstGeom>
        </p:spPr>
      </p:pic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514B2355-C1A4-41A0-9D4F-2D49DC3D3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99" r="21158" b="3640"/>
          <a:stretch/>
        </p:blipFill>
        <p:spPr>
          <a:xfrm>
            <a:off x="175436" y="169335"/>
            <a:ext cx="7066041" cy="4974166"/>
          </a:xfrm>
          <a:prstGeom prst="rect">
            <a:avLst/>
          </a:prstGeom>
        </p:spPr>
      </p:pic>
      <p:pic>
        <p:nvPicPr>
          <p:cNvPr id="14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9658CCF8-C0F4-4286-B092-DE590136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41" t="24275" r="-295" b="16690"/>
          <a:stretch/>
        </p:blipFill>
        <p:spPr>
          <a:xfrm>
            <a:off x="7366441" y="34299"/>
            <a:ext cx="1545403" cy="303910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977B9D-F6CC-48D1-B149-DFA098D539C1}"/>
              </a:ext>
            </a:extLst>
          </p:cNvPr>
          <p:cNvSpPr/>
          <p:nvPr/>
        </p:nvSpPr>
        <p:spPr>
          <a:xfrm flipH="1">
            <a:off x="7088363" y="3813628"/>
            <a:ext cx="1213449" cy="1955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E7C64C13-1F17-4854-A973-65B5E87EB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36" t="393" r="44865" b="93222"/>
          <a:stretch/>
        </p:blipFill>
        <p:spPr>
          <a:xfrm>
            <a:off x="846665" y="482600"/>
            <a:ext cx="3335866" cy="4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040389-57C0-42EA-BDA2-F4551C2E7657}"/>
              </a:ext>
            </a:extLst>
          </p:cNvPr>
          <p:cNvSpPr/>
          <p:nvPr/>
        </p:nvSpPr>
        <p:spPr>
          <a:xfrm>
            <a:off x="1443114" y="407970"/>
            <a:ext cx="348743" cy="100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B36C86-B27D-49CE-8DA4-5EFEE6440AAA}"/>
              </a:ext>
            </a:extLst>
          </p:cNvPr>
          <p:cNvSpPr/>
          <p:nvPr/>
        </p:nvSpPr>
        <p:spPr>
          <a:xfrm>
            <a:off x="6722417" y="0"/>
            <a:ext cx="131285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ers.usda.gov/webdocs/charts/80825/november16_feature_clancy_fig02.png?v=426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052" y="969678"/>
            <a:ext cx="6487005" cy="40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012" y="4897285"/>
            <a:ext cx="20294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000" dirty="0"/>
              <a:t>Source: USDA ERS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7490577" y="2063065"/>
            <a:ext cx="1221723" cy="776660"/>
          </a:xfrm>
          <a:prstGeom prst="rightArrow">
            <a:avLst/>
          </a:prstGeom>
          <a:solidFill>
            <a:srgbClr val="8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503047" y="2775582"/>
            <a:ext cx="0" cy="203236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647427" y="2669879"/>
            <a:ext cx="0" cy="339692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97820" y="2317904"/>
            <a:ext cx="0" cy="672717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056499" y="1913866"/>
            <a:ext cx="0" cy="1175453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6924152" y="1998921"/>
            <a:ext cx="0" cy="1044392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170799" y="1828800"/>
            <a:ext cx="0" cy="1339702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285099" y="1765005"/>
            <a:ext cx="0" cy="1488558"/>
          </a:xfrm>
          <a:prstGeom prst="line">
            <a:avLst/>
          </a:prstGeom>
          <a:ln w="76200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632727" y="2297512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en-US" b="1" dirty="0">
                <a:latin typeface="+mn-lt"/>
              </a:rPr>
              <a:t>Opportunity</a:t>
            </a:r>
            <a:endParaRPr lang="en-US" sz="1200" b="1" dirty="0"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7AAA57-9D0A-42CD-9C20-4C3B57E6CFA4}"/>
              </a:ext>
            </a:extLst>
          </p:cNvPr>
          <p:cNvCxnSpPr>
            <a:cxnSpLocks/>
          </p:cNvCxnSpPr>
          <p:nvPr/>
        </p:nvCxnSpPr>
        <p:spPr>
          <a:xfrm>
            <a:off x="654009" y="323275"/>
            <a:ext cx="0" cy="559233"/>
          </a:xfrm>
          <a:prstGeom prst="line">
            <a:avLst/>
          </a:prstGeom>
          <a:ln w="28575">
            <a:solidFill>
              <a:srgbClr val="8F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4013" y="294301"/>
            <a:ext cx="8299575" cy="507638"/>
          </a:xfrm>
        </p:spPr>
        <p:txBody>
          <a:bodyPr/>
          <a:lstStyle/>
          <a:p>
            <a:r>
              <a:rPr lang="en-US" dirty="0">
                <a:latin typeface="+mn-lt"/>
              </a:rPr>
              <a:t>The FFAR model leverages private funds for public good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67BCD18-7A59-4602-A3E6-49DBEE3E91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432" y="4625163"/>
            <a:ext cx="959133" cy="4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555D86-8E34-45C0-8C78-A1DB2DBCD279}"/>
              </a:ext>
            </a:extLst>
          </p:cNvPr>
          <p:cNvSpPr/>
          <p:nvPr/>
        </p:nvSpPr>
        <p:spPr>
          <a:xfrm>
            <a:off x="4524716" y="0"/>
            <a:ext cx="341925" cy="5143500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641" y="1"/>
            <a:ext cx="4277360" cy="5143499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2457" y="284707"/>
            <a:ext cx="0" cy="599223"/>
          </a:xfrm>
          <a:prstGeom prst="line">
            <a:avLst/>
          </a:prstGeom>
          <a:ln w="38100">
            <a:solidFill>
              <a:srgbClr val="F7C1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9388" y="534037"/>
            <a:ext cx="341925" cy="794077"/>
          </a:xfrm>
          <a:prstGeom prst="rect">
            <a:avLst/>
          </a:prstGeom>
          <a:solidFill>
            <a:srgbClr val="00A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58255" y="280395"/>
            <a:ext cx="5292420" cy="60353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/>
              <a:t>About FFAR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4294967295"/>
          </p:nvPr>
        </p:nvSpPr>
        <p:spPr>
          <a:xfrm>
            <a:off x="426720" y="1008700"/>
            <a:ext cx="4175760" cy="338042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891" indent="-34289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Nonprofit created through bipartisan congressional support in the 2014 Farm Bill  </a:t>
            </a:r>
            <a:br>
              <a:rPr lang="en-US" sz="2000" b="1" dirty="0">
                <a:solidFill>
                  <a:srgbClr val="FFFFFF"/>
                </a:solidFill>
                <a:latin typeface="+mj-lt"/>
              </a:rPr>
            </a:br>
            <a:endParaRPr lang="en-US" sz="2000" b="1" dirty="0">
              <a:solidFill>
                <a:srgbClr val="FFFFFF"/>
              </a:solidFill>
              <a:latin typeface="+mj-lt"/>
            </a:endParaRPr>
          </a:p>
          <a:p>
            <a:pPr marL="342891" indent="-34289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Governed by a Board of Directors, advised by expert Councils</a:t>
            </a:r>
            <a:br>
              <a:rPr lang="en-US" sz="2000" b="1" dirty="0">
                <a:solidFill>
                  <a:srgbClr val="FFFFFF"/>
                </a:solidFill>
                <a:latin typeface="+mj-lt"/>
              </a:rPr>
            </a:br>
            <a:endParaRPr lang="en-US" sz="2000" b="1" dirty="0">
              <a:solidFill>
                <a:srgbClr val="FFFFFF"/>
              </a:solidFill>
              <a:latin typeface="+mj-lt"/>
            </a:endParaRPr>
          </a:p>
          <a:p>
            <a:pPr marL="342891" indent="-342891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FFAR complements the work of the USDA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7AA897-5B83-4749-9F16-2D4B628A8E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49" y="4649503"/>
            <a:ext cx="960211" cy="4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5362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22582" y="-348712"/>
            <a:ext cx="9144000" cy="5143501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80626" y="572469"/>
            <a:ext cx="7582747" cy="2533650"/>
            <a:chOff x="1745401" y="684652"/>
            <a:chExt cx="5687060" cy="2533650"/>
          </a:xfrm>
        </p:grpSpPr>
        <p:grpSp>
          <p:nvGrpSpPr>
            <p:cNvPr id="53" name="Group 52"/>
            <p:cNvGrpSpPr/>
            <p:nvPr/>
          </p:nvGrpSpPr>
          <p:grpSpPr>
            <a:xfrm>
              <a:off x="2048565" y="921549"/>
              <a:ext cx="5080736" cy="2174314"/>
              <a:chOff x="2048565" y="1094515"/>
              <a:chExt cx="5080736" cy="217431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741345" y="1094515"/>
                <a:ext cx="14985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FFFF"/>
                    </a:solidFill>
                    <a:latin typeface="Calibri" panose="020F0502020204030204"/>
                  </a:rPr>
                  <a:t>OUR VISION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048565" y="2253166"/>
                <a:ext cx="50807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FFFF"/>
                    </a:solidFill>
                    <a:latin typeface="Calibri" panose="020F0502020204030204"/>
                  </a:rPr>
                  <a:t>We envision a world in which ever-innovating and collaborative science provides every person access to affordable, nutritious food grown on thriving farms.</a:t>
                </a:r>
                <a:endParaRPr lang="en-US" sz="2800" b="1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1745401" y="684652"/>
              <a:ext cx="5687060" cy="2533650"/>
            </a:xfrm>
            <a:prstGeom prst="rect">
              <a:avLst/>
            </a:prstGeom>
            <a:noFill/>
            <a:ln w="50800" cap="rnd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A7AA897-5B83-4749-9F16-2D4B628A8E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49" y="4649503"/>
            <a:ext cx="960211" cy="4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661"/>
      </p:ext>
    </p:extLst>
  </p:cSld>
  <p:clrMapOvr>
    <a:masterClrMapping/>
  </p:clrMapOvr>
</p:sld>
</file>

<file path=ppt/theme/theme1.xml><?xml version="1.0" encoding="utf-8"?>
<a:theme xmlns:a="http://schemas.openxmlformats.org/drawingml/2006/main" name="1_Fidele template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8FBE00"/>
      </a:accent6>
      <a:hlink>
        <a:srgbClr val="1155CC"/>
      </a:hlink>
      <a:folHlink>
        <a:srgbClr val="6611CC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idele template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8FBE00"/>
      </a:accent6>
      <a:hlink>
        <a:srgbClr val="1155CC"/>
      </a:hlink>
      <a:folHlink>
        <a:srgbClr val="6611C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FAR Theme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8FBE00"/>
      </a:accent6>
      <a:hlink>
        <a:srgbClr val="1155CC"/>
      </a:hlink>
      <a:folHlink>
        <a:srgbClr val="6611C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FAR Theme" id="{1CBF2F41-0217-422D-8608-3C5701ED8B32}" vid="{17997668-209A-4F21-8A6A-F6A5DFB62525}"/>
    </a:ext>
  </a:extLst>
</a:theme>
</file>

<file path=ppt/theme/theme4.xml><?xml version="1.0" encoding="utf-8"?>
<a:theme xmlns:a="http://schemas.openxmlformats.org/drawingml/2006/main" name="4_Fidele template">
  <a:themeElements>
    <a:clrScheme name="Custom 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8FBE00"/>
      </a:accent6>
      <a:hlink>
        <a:srgbClr val="1155CC"/>
      </a:hlink>
      <a:folHlink>
        <a:srgbClr val="6611C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TF">
  <a:themeElements>
    <a:clrScheme name="FFAR-COTF">
      <a:dk1>
        <a:srgbClr val="333333"/>
      </a:dk1>
      <a:lt1>
        <a:sysClr val="window" lastClr="FFFFFF"/>
      </a:lt1>
      <a:dk2>
        <a:srgbClr val="464544"/>
      </a:dk2>
      <a:lt2>
        <a:srgbClr val="9BC8CE"/>
      </a:lt2>
      <a:accent1>
        <a:srgbClr val="8DBF40"/>
      </a:accent1>
      <a:accent2>
        <a:srgbClr val="4091A5"/>
      </a:accent2>
      <a:accent3>
        <a:srgbClr val="76923C"/>
      </a:accent3>
      <a:accent4>
        <a:srgbClr val="4BADC5"/>
      </a:accent4>
      <a:accent5>
        <a:srgbClr val="F79646"/>
      </a:accent5>
      <a:accent6>
        <a:srgbClr val="DBEEF3"/>
      </a:accent6>
      <a:hlink>
        <a:srgbClr val="4BADC5"/>
      </a:hlink>
      <a:folHlink>
        <a:srgbClr val="76923C"/>
      </a:folHlink>
    </a:clrScheme>
    <a:fontScheme name="COTF">
      <a:majorFont>
        <a:latin typeface="Adrianna Th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TF" id="{172355BB-8D85-1545-8D31-DE03D60481A0}" vid="{791F7E0A-0FAA-3844-B7D9-CE7EB275775E}"/>
    </a:ext>
  </a:extLst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100204</TotalTime>
  <Words>1346</Words>
  <Application>Microsoft Office PowerPoint</Application>
  <PresentationFormat>On-screen Show (16:9)</PresentationFormat>
  <Paragraphs>245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Adrianna Rg</vt:lpstr>
      <vt:lpstr>Adrianna Th</vt:lpstr>
      <vt:lpstr>Arial</vt:lpstr>
      <vt:lpstr>Arial Black</vt:lpstr>
      <vt:lpstr>Calibri</vt:lpstr>
      <vt:lpstr>Courier New</vt:lpstr>
      <vt:lpstr>Georgia</vt:lpstr>
      <vt:lpstr>proxima-nova</vt:lpstr>
      <vt:lpstr>Tempus Sans ITC</vt:lpstr>
      <vt:lpstr>Times New Roman</vt:lpstr>
      <vt:lpstr>Titillium Web</vt:lpstr>
      <vt:lpstr>Wingdings</vt:lpstr>
      <vt:lpstr>Wingdings 3</vt:lpstr>
      <vt:lpstr>1_Fidele template</vt:lpstr>
      <vt:lpstr>2_Fidele template</vt:lpstr>
      <vt:lpstr>1_FFAR Theme</vt:lpstr>
      <vt:lpstr>4_Fidele template</vt:lpstr>
      <vt:lpstr>COTF</vt:lpstr>
      <vt:lpstr>The Foundation For Food And Agriculture Research</vt:lpstr>
      <vt:lpstr>Agriculture is the place to be in these days in science! </vt:lpstr>
      <vt:lpstr>Burgeoning Fields for Ag Advanced genetic technologies Data Analytics Imaging, drones, GPS Block Chain Whole system modeling Artificial intelligence and deep learning</vt:lpstr>
      <vt:lpstr>PowerPoint Presentation</vt:lpstr>
      <vt:lpstr>PowerPoint Presentation</vt:lpstr>
      <vt:lpstr>PowerPoint Presentation</vt:lpstr>
      <vt:lpstr>The FFAR model leverages private funds for public good</vt:lpstr>
      <vt:lpstr>About FFAR</vt:lpstr>
      <vt:lpstr>PowerPoint Presentation</vt:lpstr>
      <vt:lpstr>PowerPoint Presentation</vt:lpstr>
      <vt:lpstr>PowerPoint Presentation</vt:lpstr>
      <vt:lpstr>The FFAR Model</vt:lpstr>
      <vt:lpstr>Industry and Foundations</vt:lpstr>
      <vt:lpstr>How we work  1. Competitive RFAs  2. Direct Funds  3. Prizes</vt:lpstr>
      <vt:lpstr>Major activities</vt:lpstr>
      <vt:lpstr>Convening Events</vt:lpstr>
      <vt:lpstr>PowerPoint Presentation</vt:lpstr>
      <vt:lpstr>PowerPoint Presentation</vt:lpstr>
      <vt:lpstr>Realizing Increased Photosynthetic Efficiency (RIPE)    $45M Reinvestment in “Green Revolution 2.0”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Madeleine O'Connor</dc:creator>
  <cp:lastModifiedBy>Sarah Rockey</cp:lastModifiedBy>
  <cp:revision>1189</cp:revision>
  <cp:lastPrinted>2017-03-30T20:30:27Z</cp:lastPrinted>
  <dcterms:modified xsi:type="dcterms:W3CDTF">2018-10-01T22:44:37Z</dcterms:modified>
</cp:coreProperties>
</file>