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9" r:id="rId2"/>
    <p:sldId id="281" r:id="rId3"/>
    <p:sldId id="284" r:id="rId4"/>
    <p:sldId id="283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BD0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619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0362C4FC-46B5-4AE8-B0FD-DC695DD3D5F3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E693ACF-0166-4429-A9F6-5147E05E11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7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34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823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9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9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015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085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819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752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28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21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0912A4-42E3-44E0-B6D1-958F2D0A20FC}" type="datetimeFigureOut">
              <a:rPr lang="en-US" smtClean="0"/>
              <a:t>9/26/2018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AA04E-B3C1-4423-9100-E648E84B4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339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883670"/>
              </p:ext>
            </p:extLst>
          </p:nvPr>
        </p:nvGraphicFramePr>
        <p:xfrm>
          <a:off x="566892" y="187422"/>
          <a:ext cx="11095228" cy="64153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999646">
                  <a:extLst>
                    <a:ext uri="{9D8B030D-6E8A-4147-A177-3AD203B41FA5}">
                      <a16:colId xmlns:a16="http://schemas.microsoft.com/office/drawing/2014/main" val="2165747234"/>
                    </a:ext>
                  </a:extLst>
                </a:gridCol>
                <a:gridCol w="3070435">
                  <a:extLst>
                    <a:ext uri="{9D8B030D-6E8A-4147-A177-3AD203B41FA5}">
                      <a16:colId xmlns:a16="http://schemas.microsoft.com/office/drawing/2014/main" val="18869828"/>
                    </a:ext>
                  </a:extLst>
                </a:gridCol>
                <a:gridCol w="3025147">
                  <a:extLst>
                    <a:ext uri="{9D8B030D-6E8A-4147-A177-3AD203B41FA5}">
                      <a16:colId xmlns:a16="http://schemas.microsoft.com/office/drawing/2014/main" val="3128786110"/>
                    </a:ext>
                  </a:extLst>
                </a:gridCol>
              </a:tblGrid>
              <a:tr h="596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Proposed Budget </a:t>
                      </a:r>
                      <a:endParaRPr lang="en-US" sz="18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(FY 18: 10/1/17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– 9/30/18)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Year-to-Date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Expenditures </a:t>
                      </a:r>
                    </a:p>
                    <a:p>
                      <a:pPr algn="ctr" rtl="0" fontAlgn="ctr"/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(FY 18: 10/1/17 – 9/30/18)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36216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Discretionary Funds Available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$64,666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$64,666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7314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Proposed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14671"/>
                  </a:ext>
                </a:extLst>
              </a:tr>
              <a:tr h="5962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Promotion </a:t>
                      </a:r>
                      <a:endParaRPr lang="en-US" sz="1800" b="1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</a:rPr>
                        <a:t>e.g., AOF, Retaking the Field, Ag on the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Hill, Chair travel)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92617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Diversity </a:t>
                      </a:r>
                      <a:r>
                        <a:rPr lang="en-US" sz="1800" b="1" u="none" strike="noStrike" dirty="0">
                          <a:effectLst/>
                        </a:rPr>
                        <a:t>Catalyst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$1,605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64350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Training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00898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Meeting Support (2017 ESS, 2018 Joint COPs)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$4,914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12019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Website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765135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Impact </a:t>
                      </a:r>
                      <a:r>
                        <a:rPr lang="en-US" sz="1800" b="1" u="none" strike="noStrike" dirty="0">
                          <a:effectLst/>
                        </a:rPr>
                        <a:t>Database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$12,500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88607"/>
                  </a:ext>
                </a:extLst>
              </a:tr>
              <a:tr h="5703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</a:t>
                      </a:r>
                      <a:r>
                        <a:rPr lang="en-US" sz="1800" b="1" u="none" strike="noStrike" dirty="0">
                          <a:effectLst/>
                        </a:rPr>
                        <a:t>Impact Database Writing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1751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NC-FAR Membership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44898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Breakthrough </a:t>
                      </a:r>
                      <a:r>
                        <a:rPr lang="en-US" sz="1800" b="1" u="none" strike="noStrike" dirty="0">
                          <a:effectLst/>
                        </a:rPr>
                        <a:t>2030 </a:t>
                      </a:r>
                      <a:r>
                        <a:rPr lang="en-US" sz="1800" b="1" u="none" strike="noStrike" dirty="0" smtClean="0">
                          <a:effectLst/>
                        </a:rPr>
                        <a:t>Report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8180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071510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Proposed Expenditures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$</a:t>
                      </a:r>
                      <a:r>
                        <a:rPr lang="en-US" sz="1800" b="1" u="none" strike="noStrike" dirty="0" smtClean="0">
                          <a:effectLst/>
                        </a:rPr>
                        <a:t>58,000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$29,762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2654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Carry-over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effectLst/>
                        </a:rPr>
                        <a:t>$6,666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$34,904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2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84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2174"/>
            <a:ext cx="10515600" cy="1325563"/>
          </a:xfrm>
        </p:spPr>
        <p:txBody>
          <a:bodyPr/>
          <a:lstStyle/>
          <a:p>
            <a:pPr algn="ctr"/>
            <a:r>
              <a:rPr lang="en-US" sz="4000" b="1" dirty="0" smtClean="0"/>
              <a:t>ESS Proposed Budget </a:t>
            </a:r>
            <a:br>
              <a:rPr lang="en-US" sz="4000" b="1" dirty="0" smtClean="0"/>
            </a:br>
            <a:r>
              <a:rPr lang="en-US" sz="2400" dirty="0" smtClean="0"/>
              <a:t>(FY 19: 10/1/18-9/30/19)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7409" y="1786825"/>
            <a:ext cx="7244177" cy="390791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$234,904  </a:t>
            </a:r>
            <a:r>
              <a:rPr lang="en-US" dirty="0" smtClean="0"/>
              <a:t>Income (assessments [$200,000] +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/>
              <a:t> </a:t>
            </a:r>
            <a:r>
              <a:rPr lang="en-US" dirty="0" smtClean="0"/>
              <a:t>   FY 18 carry-over [$34,904])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$135,334  </a:t>
            </a:r>
            <a:r>
              <a:rPr lang="en-US" dirty="0" smtClean="0"/>
              <a:t>Fixed costs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dirty="0" smtClean="0"/>
              <a:t>$133,334  - Consultants: </a:t>
            </a:r>
            <a:r>
              <a:rPr lang="en-US" dirty="0" err="1" smtClean="0"/>
              <a:t>kglobal</a:t>
            </a:r>
            <a:r>
              <a:rPr lang="en-US" dirty="0" smtClean="0"/>
              <a:t> &amp; Cornerstone</a:t>
            </a: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spcAft>
                <a:spcPts val="3000"/>
              </a:spcAft>
              <a:buNone/>
            </a:pPr>
            <a:r>
              <a:rPr lang="en-US" dirty="0" smtClean="0"/>
              <a:t>$2,000  - Travel </a:t>
            </a:r>
            <a:r>
              <a:rPr lang="en-US" dirty="0"/>
              <a:t>Non-staff (NRSP-RC, non-LGU rep)</a:t>
            </a:r>
            <a:endParaRPr lang="en-US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2400"/>
              </a:spcAft>
              <a:buNone/>
            </a:pPr>
            <a:r>
              <a:rPr lang="en-US" b="1" dirty="0" smtClean="0">
                <a:solidFill>
                  <a:srgbClr val="FF0000"/>
                </a:solidFill>
              </a:rPr>
              <a:t>$99,570  </a:t>
            </a:r>
            <a:r>
              <a:rPr lang="en-US" dirty="0" smtClean="0"/>
              <a:t>Discretionary funds available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651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295873"/>
              </p:ext>
            </p:extLst>
          </p:nvPr>
        </p:nvGraphicFramePr>
        <p:xfrm>
          <a:off x="60452" y="60810"/>
          <a:ext cx="12131548" cy="67441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95456">
                  <a:extLst>
                    <a:ext uri="{9D8B030D-6E8A-4147-A177-3AD203B41FA5}">
                      <a16:colId xmlns:a16="http://schemas.microsoft.com/office/drawing/2014/main" val="2165747234"/>
                    </a:ext>
                  </a:extLst>
                </a:gridCol>
                <a:gridCol w="2637970">
                  <a:extLst>
                    <a:ext uri="{9D8B030D-6E8A-4147-A177-3AD203B41FA5}">
                      <a16:colId xmlns:a16="http://schemas.microsoft.com/office/drawing/2014/main" val="18869828"/>
                    </a:ext>
                  </a:extLst>
                </a:gridCol>
                <a:gridCol w="2599061">
                  <a:extLst>
                    <a:ext uri="{9D8B030D-6E8A-4147-A177-3AD203B41FA5}">
                      <a16:colId xmlns:a16="http://schemas.microsoft.com/office/drawing/2014/main" val="3128786110"/>
                    </a:ext>
                  </a:extLst>
                </a:gridCol>
                <a:gridCol w="25990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Proposed Budget </a:t>
                      </a:r>
                      <a:endParaRPr lang="en-US" sz="18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(FY 18: 10/1/17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– 9/30/18)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Year-to-Date</a:t>
                      </a:r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Expenditures </a:t>
                      </a:r>
                    </a:p>
                    <a:p>
                      <a:pPr algn="ctr" rtl="0" fontAlgn="ctr"/>
                      <a:r>
                        <a:rPr lang="en-US" sz="1800" b="0" i="0" u="none" strike="noStrike" baseline="0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(FY 18: 10/1/17 – 9/30/18)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Proposed Budget</a:t>
                      </a:r>
                    </a:p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(FY 19: 10/1/18 – 9/30/19)</a:t>
                      </a:r>
                      <a:endParaRPr lang="en-US" sz="18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36216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Discretionary Funds Available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$64,666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$64,666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$99,570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7314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Proposed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14671"/>
                  </a:ext>
                </a:extLst>
              </a:tr>
              <a:tr h="5962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Promotion </a:t>
                      </a:r>
                      <a:endParaRPr lang="en-US" sz="1800" b="1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</a:rPr>
                        <a:t>e.g</a:t>
                      </a:r>
                      <a:r>
                        <a:rPr lang="en-US" sz="1400" b="1" u="none" strike="noStrike" dirty="0" smtClean="0">
                          <a:effectLst/>
                        </a:rPr>
                        <a:t>., Retaking </a:t>
                      </a:r>
                      <a:r>
                        <a:rPr lang="en-US" sz="1400" b="1" u="none" strike="noStrike" dirty="0">
                          <a:effectLst/>
                        </a:rPr>
                        <a:t>the Field, Ag on the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Hill, Chair travel)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$2,747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rgbClr val="8BD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92617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Diversity </a:t>
                      </a:r>
                      <a:r>
                        <a:rPr lang="en-US" sz="1800" b="1" u="none" strike="noStrike" dirty="0">
                          <a:effectLst/>
                        </a:rPr>
                        <a:t>Catalyst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$1,605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64350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Training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00898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Meeting Support (FY19: 2018 ESS, 2019</a:t>
                      </a:r>
                    </a:p>
                    <a:p>
                      <a:pPr algn="l" rtl="0" fontAlgn="ctr"/>
                      <a:r>
                        <a:rPr lang="en-US" sz="1800" b="1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Joint </a:t>
                      </a:r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COPs)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$4,914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$10,000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12019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Website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765135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Impact </a:t>
                      </a:r>
                      <a:r>
                        <a:rPr lang="en-US" sz="1800" b="1" u="none" strike="noStrike" dirty="0">
                          <a:effectLst/>
                        </a:rPr>
                        <a:t>Database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$12,500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$12,500</a:t>
                      </a:r>
                    </a:p>
                  </a:txBody>
                  <a:tcPr marL="3433" marR="3433" marT="3433" marB="0" anchor="ctr">
                    <a:solidFill>
                      <a:srgbClr val="8BD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88607"/>
                  </a:ext>
                </a:extLst>
              </a:tr>
              <a:tr h="5703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</a:t>
                      </a:r>
                      <a:r>
                        <a:rPr lang="en-US" sz="1800" b="1" u="none" strike="noStrike" dirty="0">
                          <a:effectLst/>
                        </a:rPr>
                        <a:t>Impact Database </a:t>
                      </a:r>
                      <a:r>
                        <a:rPr lang="en-US" sz="1800" b="1" u="none" strike="noStrike" dirty="0" smtClean="0">
                          <a:effectLst/>
                        </a:rPr>
                        <a:t>Writing</a:t>
                      </a:r>
                    </a:p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   </a:t>
                      </a:r>
                      <a:r>
                        <a:rPr lang="en-US" sz="1800" b="1" u="none" strike="noStrike" dirty="0">
                          <a:effectLst/>
                        </a:rPr>
                        <a:t>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$3,330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1751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NC-FAR Membership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44898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Breakthrough </a:t>
                      </a:r>
                      <a:r>
                        <a:rPr lang="en-US" sz="1800" b="1" u="none" strike="noStrike" dirty="0">
                          <a:effectLst/>
                        </a:rPr>
                        <a:t>2030 </a:t>
                      </a:r>
                      <a:r>
                        <a:rPr lang="en-US" sz="1800" b="1" u="none" strike="noStrike" dirty="0" smtClean="0">
                          <a:effectLst/>
                        </a:rPr>
                        <a:t>Report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8180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Other (FY19: Print APLU Award Program &amp;</a:t>
                      </a:r>
                    </a:p>
                    <a:p>
                      <a:pPr algn="l" rtl="0" fontAlgn="ctr"/>
                      <a:r>
                        <a:rPr lang="en-US" sz="1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Grand Challenge One-Pagers)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$3,266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rgbClr val="8BD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8071510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Proposed Expenditures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>
                          <a:effectLst/>
                        </a:rPr>
                        <a:t>$</a:t>
                      </a:r>
                      <a:r>
                        <a:rPr lang="en-US" sz="1800" b="1" u="none" strike="noStrike" dirty="0" smtClean="0">
                          <a:effectLst/>
                        </a:rPr>
                        <a:t>58,000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$29,762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2654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Carry-over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effectLst/>
                        </a:rPr>
                        <a:t>$6,666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$34,904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2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0526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0259479"/>
              </p:ext>
            </p:extLst>
          </p:nvPr>
        </p:nvGraphicFramePr>
        <p:xfrm>
          <a:off x="2384179" y="312113"/>
          <a:ext cx="7315947" cy="61920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32439">
                  <a:extLst>
                    <a:ext uri="{9D8B030D-6E8A-4147-A177-3AD203B41FA5}">
                      <a16:colId xmlns:a16="http://schemas.microsoft.com/office/drawing/2014/main" val="2165747234"/>
                    </a:ext>
                  </a:extLst>
                </a:gridCol>
                <a:gridCol w="2783508">
                  <a:extLst>
                    <a:ext uri="{9D8B030D-6E8A-4147-A177-3AD203B41FA5}">
                      <a16:colId xmlns:a16="http://schemas.microsoft.com/office/drawing/2014/main" val="18869828"/>
                    </a:ext>
                  </a:extLst>
                </a:gridCol>
              </a:tblGrid>
              <a:tr h="59620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Item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Proposed Budget </a:t>
                      </a:r>
                      <a:endParaRPr lang="en-US" sz="1800" u="none" strike="noStrike" dirty="0" smtClean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ctr" rtl="0" fontAlgn="ctr"/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(FY 19: 10/1/18 </a:t>
                      </a:r>
                      <a:r>
                        <a:rPr lang="en-US" sz="1800" u="none" strike="noStrike" dirty="0">
                          <a:solidFill>
                            <a:schemeClr val="bg1"/>
                          </a:solidFill>
                          <a:effectLst/>
                        </a:rPr>
                        <a:t>– </a:t>
                      </a:r>
                      <a:r>
                        <a:rPr lang="en-US" sz="1800" u="none" strike="noStrike" dirty="0" smtClean="0">
                          <a:solidFill>
                            <a:schemeClr val="bg1"/>
                          </a:solidFill>
                          <a:effectLst/>
                        </a:rPr>
                        <a:t>9/30/19)</a:t>
                      </a:r>
                      <a:endParaRPr lang="en-US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3636216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Discretionary Funds Available</a:t>
                      </a: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$99,570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1387314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Proposed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Expenses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 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2714671"/>
                  </a:ext>
                </a:extLst>
              </a:tr>
              <a:tr h="596208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Promotion </a:t>
                      </a:r>
                      <a:endParaRPr lang="en-US" sz="1800" b="1" u="none" strike="noStrike" dirty="0" smtClean="0">
                        <a:effectLst/>
                      </a:endParaRPr>
                    </a:p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400" b="1" u="none" strike="noStrike" dirty="0" smtClean="0">
                          <a:effectLst/>
                        </a:rPr>
                        <a:t>(</a:t>
                      </a:r>
                      <a:r>
                        <a:rPr lang="en-US" sz="1400" b="1" u="none" strike="noStrike" dirty="0">
                          <a:effectLst/>
                        </a:rPr>
                        <a:t>e.g., </a:t>
                      </a:r>
                      <a:r>
                        <a:rPr lang="en-US" sz="1400" b="1" u="none" strike="noStrike" dirty="0" smtClean="0">
                          <a:effectLst/>
                        </a:rPr>
                        <a:t>Retaking </a:t>
                      </a:r>
                      <a:r>
                        <a:rPr lang="en-US" sz="1400" b="1" u="none" strike="noStrike" dirty="0">
                          <a:effectLst/>
                        </a:rPr>
                        <a:t>the Field, Ag on the </a:t>
                      </a:r>
                      <a:r>
                        <a:rPr lang="en-US" sz="1400" b="1" u="none" strike="noStrike" dirty="0" smtClean="0">
                          <a:effectLst/>
                        </a:rPr>
                        <a:t>Hill, Chair travel)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rgbClr val="8BD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392617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Diversity </a:t>
                      </a:r>
                      <a:r>
                        <a:rPr lang="en-US" sz="1800" b="1" u="none" strike="noStrike" dirty="0">
                          <a:effectLst/>
                        </a:rPr>
                        <a:t>Catalyst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4764350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Training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5000898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Meeting Support (2018 ESS, 2019 Joint COPs)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$10,000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4012019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ESCOP </a:t>
                      </a:r>
                      <a:r>
                        <a:rPr lang="en-US" sz="1800" b="1" u="none" strike="noStrike" dirty="0">
                          <a:effectLst/>
                        </a:rPr>
                        <a:t>Website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$2,000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4765135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Impact </a:t>
                      </a:r>
                      <a:r>
                        <a:rPr lang="en-US" sz="1800" b="1" u="none" strike="noStrike" dirty="0">
                          <a:effectLst/>
                        </a:rPr>
                        <a:t>Database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</a:t>
                      </a:r>
                      <a:r>
                        <a:rPr lang="en-US" sz="1800" u="none" strike="noStrike" dirty="0" smtClean="0">
                          <a:effectLst/>
                        </a:rPr>
                        <a:t>12,500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rgbClr val="8BD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7488607"/>
                  </a:ext>
                </a:extLst>
              </a:tr>
              <a:tr h="57038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National </a:t>
                      </a:r>
                      <a:r>
                        <a:rPr lang="en-US" sz="1800" b="1" u="none" strike="noStrike" dirty="0">
                          <a:effectLst/>
                        </a:rPr>
                        <a:t>Impact Database Writing Committee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01751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NC-FAR Membership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>
                          <a:effectLst/>
                        </a:rPr>
                        <a:t>$1,000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2244898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Printing</a:t>
                      </a:r>
                      <a:r>
                        <a:rPr lang="en-US" sz="1800" b="1" u="none" strike="noStrike" baseline="0" dirty="0" smtClean="0">
                          <a:effectLst/>
                        </a:rPr>
                        <a:t> (APLU Award Program &amp; Grand</a:t>
                      </a:r>
                    </a:p>
                    <a:p>
                      <a:pPr algn="l" rtl="0" fontAlgn="ctr"/>
                      <a:r>
                        <a:rPr lang="en-US" sz="1800" b="1" u="none" strike="noStrike" baseline="0" dirty="0" smtClean="0">
                          <a:effectLst/>
                        </a:rPr>
                        <a:t>     Challenge One-Pagers)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u="none" strike="noStrike" dirty="0" smtClean="0">
                          <a:effectLst/>
                        </a:rPr>
                        <a:t>$15,000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rgbClr val="8BD00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918180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</a:t>
                      </a:r>
                      <a:r>
                        <a:rPr lang="en-US" sz="1800" b="1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Total </a:t>
                      </a:r>
                      <a:r>
                        <a:rPr lang="en-US" sz="1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Proposed Expenditures</a:t>
                      </a:r>
                      <a:endParaRPr lang="en-US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effectLst/>
                        </a:rPr>
                        <a:t>$65,500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26541"/>
                  </a:ext>
                </a:extLst>
              </a:tr>
              <a:tr h="387716">
                <a:tc>
                  <a:txBody>
                    <a:bodyPr/>
                    <a:lstStyle/>
                    <a:p>
                      <a:pPr algn="l" rtl="0" fontAlgn="ctr"/>
                      <a:r>
                        <a:rPr lang="en-US" sz="1800" b="1" u="none" strike="noStrike" dirty="0" smtClean="0">
                          <a:effectLst/>
                        </a:rPr>
                        <a:t>  Carry-over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u="none" strike="noStrike" dirty="0" smtClean="0">
                          <a:effectLst/>
                        </a:rPr>
                        <a:t>$34,070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433" marR="3433" marT="3433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127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4835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500</Words>
  <Application>Microsoft Office PowerPoint</Application>
  <PresentationFormat>Widescreen</PresentationFormat>
  <Paragraphs>150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ESS Proposed Budget  (FY 19: 10/1/18-9/30/19)</vt:lpstr>
      <vt:lpstr>PowerPoint Presentation</vt:lpstr>
      <vt:lpstr>PowerPoint Presentation</vt:lpstr>
    </vt:vector>
  </TitlesOfParts>
  <Company>Penn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Homepage</dc:title>
  <dc:creator>Corinna Fisher</dc:creator>
  <cp:lastModifiedBy>Richard Rhodes</cp:lastModifiedBy>
  <cp:revision>65</cp:revision>
  <cp:lastPrinted>2018-09-25T21:32:23Z</cp:lastPrinted>
  <dcterms:created xsi:type="dcterms:W3CDTF">2017-07-12T17:07:38Z</dcterms:created>
  <dcterms:modified xsi:type="dcterms:W3CDTF">2018-09-26T20:19:39Z</dcterms:modified>
</cp:coreProperties>
</file>