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handoutMasterIdLst>
    <p:handoutMasterId r:id="rId25"/>
  </p:handoutMasterIdLst>
  <p:sldIdLst>
    <p:sldId id="849" r:id="rId2"/>
    <p:sldId id="834" r:id="rId3"/>
    <p:sldId id="726" r:id="rId4"/>
    <p:sldId id="819" r:id="rId5"/>
    <p:sldId id="851" r:id="rId6"/>
    <p:sldId id="840" r:id="rId7"/>
    <p:sldId id="824" r:id="rId8"/>
    <p:sldId id="841" r:id="rId9"/>
    <p:sldId id="850" r:id="rId10"/>
    <p:sldId id="842" r:id="rId11"/>
    <p:sldId id="844" r:id="rId12"/>
    <p:sldId id="785" r:id="rId13"/>
    <p:sldId id="830" r:id="rId14"/>
    <p:sldId id="831" r:id="rId15"/>
    <p:sldId id="790" r:id="rId16"/>
    <p:sldId id="838" r:id="rId17"/>
    <p:sldId id="792" r:id="rId18"/>
    <p:sldId id="845" r:id="rId19"/>
    <p:sldId id="848" r:id="rId20"/>
    <p:sldId id="846" r:id="rId21"/>
    <p:sldId id="847" r:id="rId22"/>
    <p:sldId id="835" r:id="rId23"/>
  </p:sldIdLst>
  <p:sldSz cx="9144000" cy="6858000" type="screen4x3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1126"/>
    <a:srgbClr val="D7F5DB"/>
    <a:srgbClr val="FFCC99"/>
    <a:srgbClr val="FFCCCC"/>
    <a:srgbClr val="FEEBA5"/>
    <a:srgbClr val="CCECFF"/>
    <a:srgbClr val="FF9900"/>
    <a:srgbClr val="CC9900"/>
    <a:srgbClr val="C00000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3" autoAdjust="0"/>
    <p:restoredTop sz="96000" autoAdjust="0"/>
  </p:normalViewPr>
  <p:slideViewPr>
    <p:cSldViewPr>
      <p:cViewPr varScale="1">
        <p:scale>
          <a:sx n="84" d="100"/>
          <a:sy n="84" d="100"/>
        </p:scale>
        <p:origin x="620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4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2" y="4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FF443-895D-4BD5-9443-6B13B6D18795}" type="datetimeFigureOut">
              <a:rPr lang="en-US" smtClean="0"/>
              <a:t>10/2/2018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8759829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2" y="8759829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3C393-0114-434B-9C43-72182E40E6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52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4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2" y="4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4D0A6-4816-F74C-94D2-770A5DE951D1}" type="datetimeFigureOut">
              <a:rPr lang="en-US" smtClean="0"/>
              <a:t>10/2/2018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692150"/>
            <a:ext cx="4613275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381503"/>
            <a:ext cx="5607050" cy="41497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8759829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2" y="8759829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0E256-620F-0647-B036-2167265C8A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12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0E256-620F-0647-B036-2167265C8A7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3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3175"/>
            <a:ext cx="9144000" cy="1146175"/>
          </a:xfrm>
          <a:prstGeom prst="rect">
            <a:avLst/>
          </a:prstGeom>
          <a:solidFill>
            <a:srgbClr val="CE11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" name="Pentagon 2"/>
          <p:cNvSpPr/>
          <p:nvPr userDrawn="1"/>
        </p:nvSpPr>
        <p:spPr bwMode="auto">
          <a:xfrm>
            <a:off x="212725" y="227012"/>
            <a:ext cx="8765462" cy="685800"/>
          </a:xfrm>
          <a:prstGeom prst="homePlat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3400" y="2514600"/>
            <a:ext cx="6629400" cy="1066800"/>
          </a:xfrm>
        </p:spPr>
        <p:txBody>
          <a:bodyPr anchor="b"/>
          <a:lstStyle>
            <a:lvl1pPr>
              <a:defRPr>
                <a:solidFill>
                  <a:srgbClr val="F2BF49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581400"/>
            <a:ext cx="6248400" cy="1752600"/>
          </a:xfrm>
        </p:spPr>
        <p:txBody>
          <a:bodyPr/>
          <a:lstStyle>
            <a:lvl1pPr marL="0" indent="0">
              <a:buFont typeface="Times"/>
              <a:buNone/>
              <a:defRPr sz="2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12725" y="34893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t="7769" r="7088" b="22312"/>
          <a:stretch/>
        </p:blipFill>
        <p:spPr>
          <a:xfrm>
            <a:off x="1359444" y="227012"/>
            <a:ext cx="29718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12720" r="7692" b="23179"/>
          <a:stretch/>
        </p:blipFill>
        <p:spPr>
          <a:xfrm>
            <a:off x="232319" y="227012"/>
            <a:ext cx="914400" cy="714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99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200025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584835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61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55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4238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668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0668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90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47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9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502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127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3379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066800"/>
            <a:ext cx="762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12725" y="34893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-3175"/>
            <a:ext cx="9144000" cy="155575"/>
          </a:xfrm>
          <a:prstGeom prst="rect">
            <a:avLst/>
          </a:prstGeom>
          <a:solidFill>
            <a:srgbClr val="CE112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12720" r="7692" b="23179"/>
          <a:stretch/>
        </p:blipFill>
        <p:spPr>
          <a:xfrm>
            <a:off x="0" y="6055044"/>
            <a:ext cx="1066800" cy="833436"/>
          </a:xfrm>
          <a:prstGeom prst="rect">
            <a:avLst/>
          </a:prstGeom>
        </p:spPr>
      </p:pic>
      <p:sp>
        <p:nvSpPr>
          <p:cNvPr id="3" name="Chevron 2"/>
          <p:cNvSpPr/>
          <p:nvPr userDrawn="1"/>
        </p:nvSpPr>
        <p:spPr bwMode="auto">
          <a:xfrm>
            <a:off x="1049382" y="6506598"/>
            <a:ext cx="8094618" cy="228600"/>
          </a:xfrm>
          <a:prstGeom prst="chevron">
            <a:avLst>
              <a:gd name="adj" fmla="val 156667"/>
            </a:avLst>
          </a:prstGeom>
          <a:solidFill>
            <a:srgbClr val="CE1126"/>
          </a:solidFill>
          <a:ln w="9525" cap="flat" cmpd="sng" algn="ctr">
            <a:solidFill>
              <a:srgbClr val="FEEBA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895600" y="6506598"/>
            <a:ext cx="381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© </a:t>
            </a:r>
            <a:r>
              <a:rPr lang="en-US" sz="1050" dirty="0" smtClean="0">
                <a:solidFill>
                  <a:schemeClr val="bg1"/>
                </a:solidFill>
              </a:rPr>
              <a:t>2018  </a:t>
            </a:r>
            <a:r>
              <a:rPr lang="en-US" sz="1050" dirty="0" smtClean="0">
                <a:solidFill>
                  <a:schemeClr val="bg1"/>
                </a:solidFill>
              </a:rPr>
              <a:t>Startup Factory</a:t>
            </a:r>
            <a:r>
              <a:rPr lang="en-US" sz="1050" baseline="0" dirty="0" smtClean="0">
                <a:solidFill>
                  <a:schemeClr val="bg1"/>
                </a:solidFill>
              </a:rPr>
              <a:t> – Confidential &amp; Proprietary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Text Box 258"/>
          <p:cNvSpPr txBox="1">
            <a:spLocks noChangeArrowheads="1"/>
          </p:cNvSpPr>
          <p:nvPr userDrawn="1"/>
        </p:nvSpPr>
        <p:spPr bwMode="auto">
          <a:xfrm>
            <a:off x="8305800" y="6493735"/>
            <a:ext cx="5635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fld id="{731B5F3B-6BD6-4D93-8133-CF733E61DD93}" type="slidenum">
              <a:rPr lang="en-US" sz="1000" baseline="0">
                <a:solidFill>
                  <a:schemeClr val="bg1"/>
                </a:solidFill>
                <a:latin typeface="+mn-lt"/>
                <a:cs typeface="+mn-cs"/>
              </a:rPr>
              <a:pPr algn="r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baseline="0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/>
        <a:buChar char="•"/>
        <a:defRPr sz="2600">
          <a:solidFill>
            <a:srgbClr val="7A6E67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/>
        <a:buChar char="•"/>
        <a:defRPr sz="2600">
          <a:solidFill>
            <a:srgbClr val="7A6E67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/>
        <a:buChar char="•"/>
        <a:defRPr sz="2600">
          <a:solidFill>
            <a:srgbClr val="7A6E67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/>
        <a:buChar char="•"/>
        <a:defRPr sz="2600">
          <a:solidFill>
            <a:srgbClr val="7A6E67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/>
        <a:buChar char="•"/>
        <a:defRPr sz="2600">
          <a:solidFill>
            <a:srgbClr val="7A6E67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/>
        <a:buChar char="•"/>
        <a:defRPr sz="2600">
          <a:solidFill>
            <a:srgbClr val="7A6E67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/>
        <a:buChar char="•"/>
        <a:defRPr sz="2600">
          <a:solidFill>
            <a:srgbClr val="7A6E67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/>
        <a:buChar char="•"/>
        <a:defRPr sz="2600">
          <a:solidFill>
            <a:srgbClr val="7A6E67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/>
        <a:buChar char="•"/>
        <a:defRPr sz="2600">
          <a:solidFill>
            <a:srgbClr val="7A6E6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Gross-Wen%20MWRD%20O'Brien%20RAB%20Video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mailto:ski@iastate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4" b="14925"/>
          <a:stretch/>
        </p:blipFill>
        <p:spPr>
          <a:xfrm>
            <a:off x="0" y="4267200"/>
            <a:ext cx="9144000" cy="259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1244412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E1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Partnerships for a Diversified Funding Portfolio</a:t>
            </a:r>
            <a:endParaRPr lang="en-US" sz="4000" b="1" dirty="0">
              <a:solidFill>
                <a:srgbClr val="CE11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19561" r="11889" b="20153"/>
          <a:stretch/>
        </p:blipFill>
        <p:spPr>
          <a:xfrm>
            <a:off x="2286000" y="2961003"/>
            <a:ext cx="1536731" cy="11751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14800" y="3120486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E1126"/>
                </a:solidFill>
              </a:rPr>
              <a:t>Bill Adamowski</a:t>
            </a:r>
          </a:p>
          <a:p>
            <a:r>
              <a:rPr lang="en-US" b="1" dirty="0" smtClean="0">
                <a:solidFill>
                  <a:srgbClr val="CE1126"/>
                </a:solidFill>
              </a:rPr>
              <a:t>President, ISU Startup Factory</a:t>
            </a:r>
          </a:p>
          <a:p>
            <a:r>
              <a:rPr lang="en-US" b="1" dirty="0" smtClean="0">
                <a:solidFill>
                  <a:srgbClr val="CE1126"/>
                </a:solidFill>
              </a:rPr>
              <a:t>Co-PI, ISU I-Corps Site</a:t>
            </a:r>
            <a:endParaRPr lang="en-US" b="1" dirty="0">
              <a:solidFill>
                <a:srgbClr val="CE11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1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7948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Angel Investment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799" y="175702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Basic            </a:t>
            </a:r>
          </a:p>
          <a:p>
            <a:r>
              <a:rPr lang="en-US" sz="1200" dirty="0" smtClean="0"/>
              <a:t>Research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799" y="175702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Translational            </a:t>
            </a:r>
          </a:p>
          <a:p>
            <a:r>
              <a:rPr lang="en-US" sz="1200" dirty="0" smtClean="0"/>
              <a:t>Research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895599" y="17657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Proof of Concept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733799" y="177438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Business Formation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571999" y="178306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Expand and Scale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248399" y="179174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IPO/M&amp;A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89847" y="3586223"/>
            <a:ext cx="1900518" cy="30777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I-Corps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120152" y="4009341"/>
            <a:ext cx="1900518" cy="307777"/>
          </a:xfrm>
          <a:prstGeom prst="rect">
            <a:avLst/>
          </a:prstGeom>
          <a:solidFill>
            <a:srgbClr val="FEEBA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SBIR STTR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501152" y="4486772"/>
            <a:ext cx="3953436" cy="307777"/>
          </a:xfrm>
          <a:prstGeom prst="rect">
            <a:avLst/>
          </a:prstGeom>
          <a:solidFill>
            <a:srgbClr val="D7F5D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Angel Investment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320988" y="4959092"/>
            <a:ext cx="2895600" cy="312407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Venture Capital / Institutional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053352" y="2359184"/>
            <a:ext cx="14478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Government Funded University Research</a:t>
            </a:r>
            <a:endParaRPr lang="en-US" sz="1400" dirty="0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1066799" y="2244725"/>
            <a:ext cx="6400800" cy="0"/>
          </a:xfrm>
          <a:prstGeom prst="line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 bwMode="auto">
          <a:xfrm>
            <a:off x="914400" y="1676400"/>
            <a:ext cx="6781799" cy="384492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1240505"/>
            <a:ext cx="333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Sources of Funding</a:t>
            </a:r>
            <a:endParaRPr lang="en-US" b="1" dirty="0"/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4482351" y="1015488"/>
            <a:ext cx="4572000" cy="2878512"/>
          </a:xfrm>
          <a:prstGeom prst="wedgeRoundRectCallout">
            <a:avLst>
              <a:gd name="adj1" fmla="val -23440"/>
              <a:gd name="adj2" fmla="val 74547"/>
              <a:gd name="adj3" fmla="val 16667"/>
            </a:avLst>
          </a:prstGeom>
          <a:solidFill>
            <a:srgbClr val="D7F5D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Angel Investment</a:t>
            </a:r>
            <a:endParaRPr kumimoji="0" lang="en-US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/>
              <a:t>An angel investor (also known as a business angel, informal investor, angel funder, private investor, or seed investor) is an affluent individual who provides capital for a business start-up, usually in exchange for convertible debt or ownership equity.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033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7948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Venture Capital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Institutional Investors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799" y="175702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Basic            </a:t>
            </a:r>
          </a:p>
          <a:p>
            <a:r>
              <a:rPr lang="en-US" sz="1200" dirty="0" smtClean="0"/>
              <a:t>Research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799" y="175702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Translational            </a:t>
            </a:r>
          </a:p>
          <a:p>
            <a:r>
              <a:rPr lang="en-US" sz="1200" dirty="0" smtClean="0"/>
              <a:t>Research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895599" y="17657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Proof of Concept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733799" y="177438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Business Formation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571999" y="178306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Expand and Scale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248399" y="179174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IPO/M&amp;A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89847" y="3586223"/>
            <a:ext cx="1900518" cy="30777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I-Corps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120152" y="4009341"/>
            <a:ext cx="1900518" cy="307777"/>
          </a:xfrm>
          <a:prstGeom prst="rect">
            <a:avLst/>
          </a:prstGeom>
          <a:solidFill>
            <a:srgbClr val="FEEBA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SBIR STTR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501152" y="4486772"/>
            <a:ext cx="3953436" cy="307777"/>
          </a:xfrm>
          <a:prstGeom prst="rect">
            <a:avLst/>
          </a:prstGeom>
          <a:solidFill>
            <a:srgbClr val="D7F5D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Angel Investment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320988" y="4959092"/>
            <a:ext cx="2895600" cy="312407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Venture Capital / Institutional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053352" y="2359184"/>
            <a:ext cx="14478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Government Funded University Research</a:t>
            </a:r>
            <a:endParaRPr lang="en-US" sz="1400" dirty="0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1066799" y="2244725"/>
            <a:ext cx="6400800" cy="0"/>
          </a:xfrm>
          <a:prstGeom prst="line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 bwMode="auto">
          <a:xfrm>
            <a:off x="914400" y="1676400"/>
            <a:ext cx="6781799" cy="384492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1240505"/>
            <a:ext cx="333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Sources of Funding</a:t>
            </a:r>
            <a:endParaRPr lang="en-US" b="1" dirty="0"/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4482351" y="1015488"/>
            <a:ext cx="4572000" cy="3301630"/>
          </a:xfrm>
          <a:prstGeom prst="wedgeRoundRectCallout">
            <a:avLst>
              <a:gd name="adj1" fmla="val 4403"/>
              <a:gd name="adj2" fmla="val 73755"/>
              <a:gd name="adj3" fmla="val 16667"/>
            </a:avLst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Venture Capital / Institutional </a:t>
            </a:r>
            <a:endParaRPr kumimoji="0" lang="en-US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/>
              <a:t>Venture capital is financing that investors provide to startup companies and small businesses that are believed to have long-term growth potential. Venture capital generally comes from well-off investors, investment banks and any other financial institutions. However, it does not always take just a monetary form; it can be provided in the form of technical or managerial expertise.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9837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3886200"/>
            <a:ext cx="746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Team in place (Management, Board, Advisors, Mentors, </a:t>
            </a:r>
            <a:r>
              <a:rPr lang="en-US" sz="1600" dirty="0" err="1" smtClean="0"/>
              <a:t>etc</a:t>
            </a:r>
            <a:r>
              <a:rPr lang="en-US" sz="16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Business Model Validated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Sales Process Implemented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Initial Customer Signed &amp; Implemented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Initial Product Developed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Investor Pitch Refined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Revenue Break-Even or Capital Raised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5131" y="977735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A very intense 52 week program that takes a startup from “out of the lab” to investor ready.</a:t>
            </a:r>
          </a:p>
          <a:p>
            <a:endParaRPr lang="en-US" sz="2000" dirty="0">
              <a:latin typeface="Arial Narrow" panose="020B0606020202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267200"/>
            <a:ext cx="3137719" cy="215663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t="7769" r="7088" b="22312"/>
          <a:stretch/>
        </p:blipFill>
        <p:spPr>
          <a:xfrm>
            <a:off x="1219200" y="234964"/>
            <a:ext cx="29718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19561" r="11889" b="20153"/>
          <a:stretch/>
        </p:blipFill>
        <p:spPr>
          <a:xfrm>
            <a:off x="0" y="176040"/>
            <a:ext cx="1050925" cy="803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28" y="1447800"/>
            <a:ext cx="8811291" cy="226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7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9628" b="8457"/>
          <a:stretch/>
        </p:blipFill>
        <p:spPr>
          <a:xfrm>
            <a:off x="8176978" y="220069"/>
            <a:ext cx="967022" cy="8158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199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Huge Success in First Two Years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890" y="903119"/>
            <a:ext cx="3583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Two years ago we had: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 Acceleration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Few Startups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 Momentum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Little to No Venture Financing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Mentors/Teaching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 Funding for Program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3383875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B72025"/>
                </a:solidFill>
              </a:rPr>
              <a:t>#1 in the State</a:t>
            </a:r>
            <a:endParaRPr lang="en-US" sz="1600" b="1" dirty="0">
              <a:solidFill>
                <a:srgbClr val="B7202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0407" y="381000"/>
            <a:ext cx="6331131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b="1" dirty="0"/>
              <a:t> </a:t>
            </a:r>
            <a:r>
              <a:rPr lang="en-US" sz="1600" b="1" dirty="0" smtClean="0"/>
              <a:t>    In our First 2 Years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endParaRPr lang="en-US" sz="700" dirty="0" smtClean="0"/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 smtClean="0"/>
              <a:t>World-Class Purpose Built Facility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 smtClean="0"/>
              <a:t>Groundbreaking “Super-Accelerator” Program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Over </a:t>
            </a:r>
            <a:r>
              <a:rPr lang="en-US" sz="1600" dirty="0" smtClean="0"/>
              <a:t>$20 </a:t>
            </a:r>
            <a:r>
              <a:rPr lang="en-US" sz="1600" dirty="0"/>
              <a:t>million in venture financing and growing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#1 – Most Startups in the State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#1 – Most SBIR Phase I Awards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#1 – Most SBIR Phase II Awards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#1 – Most Seed Financings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Winner – </a:t>
            </a:r>
            <a:r>
              <a:rPr lang="en-US" sz="1600" dirty="0" err="1"/>
              <a:t>Pappajohn</a:t>
            </a:r>
            <a:r>
              <a:rPr lang="en-US" sz="1600" dirty="0"/>
              <a:t> Business Plan Competition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Winner – SBIR Pitch Competition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Winner – </a:t>
            </a:r>
            <a:r>
              <a:rPr lang="en-US" sz="1600" dirty="0" err="1"/>
              <a:t>IdTechEx</a:t>
            </a:r>
            <a:r>
              <a:rPr lang="en-US" sz="1600" dirty="0"/>
              <a:t> Materials Development Award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Winner – TAI Women of Innovation Award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Winner </a:t>
            </a:r>
            <a:r>
              <a:rPr lang="en-US" sz="1600" dirty="0" smtClean="0"/>
              <a:t>– Entrepreneurial </a:t>
            </a:r>
            <a:r>
              <a:rPr lang="en-US" sz="1600" dirty="0"/>
              <a:t>Investment Award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Winner – NSF I-Corps Site Award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Winner – EDA i6 Challenge Award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n-US" sz="1600" dirty="0" smtClean="0"/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 smtClean="0"/>
              <a:t>Huge Momentum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 err="1" smtClean="0"/>
              <a:t>SuperTeam</a:t>
            </a:r>
            <a:r>
              <a:rPr lang="en-US" sz="1600" dirty="0" smtClean="0"/>
              <a:t> of Mentors &amp; Teaching Team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 smtClean="0"/>
              <a:t>Funding from the University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 smtClean="0"/>
              <a:t>Funding from the State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 smtClean="0"/>
              <a:t>Funding from Corporate Sponsorships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600" dirty="0" smtClean="0"/>
              <a:t>Funding from Individual Sponsorships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9" y="3858918"/>
            <a:ext cx="3589954" cy="208468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70319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743" y="277243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Huge Success in First Two Years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2201779"/>
            <a:ext cx="5791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36 </a:t>
            </a:r>
            <a:r>
              <a:rPr lang="en-US" sz="1600" dirty="0" smtClean="0"/>
              <a:t>I-Corps Site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 5 I-Corps National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10 </a:t>
            </a:r>
            <a:r>
              <a:rPr lang="en-US" sz="1600" dirty="0" smtClean="0"/>
              <a:t>SBIR Phase I Award Winners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 4 SBIR Phase II Award Winners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 8 Proof of Commercial Relevance Fund (State)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 6 Demonstration Fund (State)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14 Angel Investment 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 4 Institutional Investment 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More in the works!</a:t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685800" y="2142694"/>
            <a:ext cx="7543800" cy="2581706"/>
          </a:xfrm>
          <a:prstGeom prst="roundRect">
            <a:avLst>
              <a:gd name="adj" fmla="val 3548"/>
            </a:avLst>
          </a:prstGeom>
          <a:noFill/>
          <a:ln w="28575" cap="flat" cmpd="sng" algn="ctr">
            <a:solidFill>
              <a:srgbClr val="CE112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7225" y="1763362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Funding and Award Highlights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929407"/>
            <a:ext cx="601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Raised about </a:t>
            </a:r>
            <a:r>
              <a:rPr lang="en-US" sz="2000" b="1" dirty="0" smtClean="0">
                <a:solidFill>
                  <a:srgbClr val="C00000"/>
                </a:solidFill>
              </a:rPr>
              <a:t>$20 Million </a:t>
            </a:r>
            <a:r>
              <a:rPr lang="en-US" b="1" dirty="0" smtClean="0"/>
              <a:t>So Far in Venture Funding</a:t>
            </a:r>
            <a:br>
              <a:rPr lang="en-US" b="1" dirty="0" smtClean="0"/>
            </a:br>
            <a:r>
              <a:rPr lang="en-US" sz="1600" dirty="0" smtClean="0"/>
              <a:t>   (remember this is Early Stage – Seed Financing)</a:t>
            </a:r>
            <a:endParaRPr lang="en-US" sz="1600" dirty="0"/>
          </a:p>
        </p:txBody>
      </p:sp>
      <p:sp>
        <p:nvSpPr>
          <p:cNvPr id="7" name="5-Point Star 6"/>
          <p:cNvSpPr/>
          <p:nvPr/>
        </p:nvSpPr>
        <p:spPr bwMode="auto">
          <a:xfrm>
            <a:off x="381000" y="1000072"/>
            <a:ext cx="457200" cy="3810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4966687"/>
            <a:ext cx="6934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err="1" smtClean="0"/>
              <a:t>SmartAg</a:t>
            </a:r>
            <a:r>
              <a:rPr lang="en-US" sz="1600" dirty="0" smtClean="0"/>
              <a:t>		$5,000,000	Stine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Gross-Wen		$2,000,000	</a:t>
            </a:r>
            <a:r>
              <a:rPr lang="en-US" sz="1600" dirty="0" err="1" smtClean="0"/>
              <a:t>Doerfer</a:t>
            </a:r>
            <a:endParaRPr lang="en-US" sz="1600" dirty="0" smtClean="0"/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Tractor Zoom	$1,000,000	Angels</a:t>
            </a:r>
          </a:p>
          <a:p>
            <a:pPr marL="742950" lvl="1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err="1" smtClean="0"/>
              <a:t>Structurely</a:t>
            </a:r>
            <a:r>
              <a:rPr lang="en-US" sz="1600" dirty="0" smtClean="0"/>
              <a:t>		$   800,000	Ames Seed Capital</a:t>
            </a:r>
          </a:p>
        </p:txBody>
      </p:sp>
    </p:spTree>
    <p:extLst>
      <p:ext uri="{BB962C8B-B14F-4D97-AF65-F5344CB8AC3E}">
        <p14:creationId xmlns:p14="http://schemas.microsoft.com/office/powerpoint/2010/main" val="114722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506"/>
            <a:ext cx="9144000" cy="571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191869"/>
            <a:ext cx="2971800" cy="14845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817" y="191869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Cross Over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7566"/>
            <a:ext cx="2456576" cy="1222771"/>
          </a:xfrm>
          <a:prstGeom prst="rect">
            <a:avLst/>
          </a:prstGeom>
        </p:spPr>
      </p:pic>
      <p:pic>
        <p:nvPicPr>
          <p:cNvPr id="3" name="Picture 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56" y="5638800"/>
            <a:ext cx="990600" cy="71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3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191869"/>
            <a:ext cx="2971800" cy="14845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817" y="191869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Cross Over</a:t>
            </a:r>
            <a:endParaRPr 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7566"/>
            <a:ext cx="2456576" cy="1222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" y="1828800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I-Corps Site </a:t>
            </a:r>
          </a:p>
          <a:p>
            <a:r>
              <a:rPr lang="en-US" dirty="0" smtClean="0"/>
              <a:t>Startup Factory Program</a:t>
            </a:r>
            <a:endParaRPr lang="en-US" dirty="0" smtClean="0"/>
          </a:p>
          <a:p>
            <a:r>
              <a:rPr lang="en-US" dirty="0" smtClean="0"/>
              <a:t>SBIR </a:t>
            </a:r>
            <a:r>
              <a:rPr lang="en-US" dirty="0" smtClean="0"/>
              <a:t>Phase </a:t>
            </a:r>
            <a:r>
              <a:rPr lang="en-US" dirty="0" smtClean="0"/>
              <a:t>I		   $100,000</a:t>
            </a:r>
            <a:endParaRPr lang="en-US" dirty="0" smtClean="0"/>
          </a:p>
          <a:p>
            <a:r>
              <a:rPr lang="en-US" dirty="0" smtClean="0"/>
              <a:t>SBIR Phase </a:t>
            </a:r>
            <a:r>
              <a:rPr lang="en-US" dirty="0" smtClean="0"/>
              <a:t>II		   $600,000</a:t>
            </a:r>
          </a:p>
          <a:p>
            <a:r>
              <a:rPr lang="en-US" dirty="0" smtClean="0"/>
              <a:t>State (Demo Fund)	   $100,000</a:t>
            </a:r>
            <a:endParaRPr lang="en-US" dirty="0" smtClean="0"/>
          </a:p>
          <a:p>
            <a:r>
              <a:rPr lang="en-US" dirty="0" smtClean="0"/>
              <a:t>Angel </a:t>
            </a:r>
            <a:r>
              <a:rPr lang="en-US" dirty="0" smtClean="0"/>
              <a:t>Investment		   $500,000</a:t>
            </a:r>
            <a:endParaRPr lang="en-US" dirty="0" smtClean="0"/>
          </a:p>
          <a:p>
            <a:r>
              <a:rPr lang="en-US" dirty="0" smtClean="0"/>
              <a:t>SBIR Phase </a:t>
            </a:r>
            <a:r>
              <a:rPr lang="en-US" dirty="0" smtClean="0"/>
              <a:t>I		   $100,000</a:t>
            </a:r>
            <a:endParaRPr lang="en-US" dirty="0" smtClean="0"/>
          </a:p>
          <a:p>
            <a:r>
              <a:rPr lang="en-US" dirty="0" smtClean="0"/>
              <a:t>Institutional </a:t>
            </a:r>
            <a:r>
              <a:rPr lang="en-US" dirty="0" smtClean="0"/>
              <a:t>Investment	$2,000,000</a:t>
            </a:r>
            <a:endParaRPr lang="en-US" dirty="0"/>
          </a:p>
        </p:txBody>
      </p:sp>
      <p:pic>
        <p:nvPicPr>
          <p:cNvPr id="4098" name="Picture 2" descr="https://gross-wen.com/images/algae-treatment-technology/RAB-Infograph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16" y="3886200"/>
            <a:ext cx="3548346" cy="242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40" y="199489"/>
            <a:ext cx="3443662" cy="353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gross wen govern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037" y="4495800"/>
            <a:ext cx="30861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7127" y="6038850"/>
            <a:ext cx="2986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Visibility at State level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772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18342"/>
          <a:stretch/>
        </p:blipFill>
        <p:spPr>
          <a:xfrm>
            <a:off x="1" y="20370"/>
            <a:ext cx="9144000" cy="6304230"/>
          </a:xfrm>
          <a:prstGeom prst="rect">
            <a:avLst/>
          </a:prstGeom>
        </p:spPr>
      </p:pic>
      <p:pic>
        <p:nvPicPr>
          <p:cNvPr id="5" name="Picture 4" descr="http://www.cfitire.com/wp-content/uploads/2014/07/Lowell-Garrett-Thumbnai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1" r="39647"/>
          <a:stretch/>
        </p:blipFill>
        <p:spPr bwMode="auto">
          <a:xfrm>
            <a:off x="152400" y="1752600"/>
            <a:ext cx="2658256" cy="3187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-76200" y="4939647"/>
            <a:ext cx="4785715" cy="119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1">
              <a:lnSpc>
                <a:spcPct val="160000"/>
              </a:lnSpc>
            </a:pPr>
            <a:r>
              <a:rPr lang="en-US" sz="1200" i="1" dirty="0">
                <a:solidFill>
                  <a:schemeClr val="bg2"/>
                </a:solidFill>
              </a:rPr>
              <a:t>I would pay you $50,000 right now if I could run my grain cart without an operator. </a:t>
            </a:r>
          </a:p>
          <a:p>
            <a:pPr marL="457200" lvl="1">
              <a:lnSpc>
                <a:spcPct val="160000"/>
              </a:lnSpc>
            </a:pPr>
            <a:r>
              <a:rPr lang="en-US" sz="1200" i="1" dirty="0">
                <a:solidFill>
                  <a:schemeClr val="bg2"/>
                </a:solidFill>
              </a:rPr>
              <a:t>Lowell Garret, Adel, IA</a:t>
            </a:r>
          </a:p>
          <a:p>
            <a:endParaRPr lang="en-US" dirty="0"/>
          </a:p>
        </p:txBody>
      </p:sp>
      <p:pic>
        <p:nvPicPr>
          <p:cNvPr id="7" name="Autonomous tractor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800" y="1794635"/>
            <a:ext cx="4910348" cy="2762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889" y="76200"/>
            <a:ext cx="1577788" cy="1219200"/>
          </a:xfrm>
          <a:prstGeom prst="rect">
            <a:avLst/>
          </a:prstGeom>
        </p:spPr>
      </p:pic>
      <p:sp>
        <p:nvSpPr>
          <p:cNvPr id="11" name="Shape 55"/>
          <p:cNvSpPr txBox="1">
            <a:spLocks/>
          </p:cNvSpPr>
          <p:nvPr/>
        </p:nvSpPr>
        <p:spPr bwMode="auto">
          <a:xfrm>
            <a:off x="2133600" y="335248"/>
            <a:ext cx="5638800" cy="102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/>
              <a:buChar char="•"/>
              <a:defRPr sz="2600">
                <a:solidFill>
                  <a:srgbClr val="7A6E6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/>
              <a:buChar char="•"/>
              <a:defRPr sz="2600">
                <a:solidFill>
                  <a:srgbClr val="7A6E67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/>
              <a:buChar char="•"/>
              <a:defRPr sz="2600">
                <a:solidFill>
                  <a:srgbClr val="7A6E67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/>
              <a:buChar char="•"/>
              <a:defRPr sz="2600">
                <a:solidFill>
                  <a:srgbClr val="7A6E67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/>
              <a:buChar char="•"/>
              <a:defRPr sz="2600">
                <a:solidFill>
                  <a:srgbClr val="7A6E67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/>
              <a:buChar char="•"/>
              <a:defRPr sz="2600">
                <a:solidFill>
                  <a:srgbClr val="7A6E67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/>
              <a:buChar char="•"/>
              <a:defRPr sz="2600">
                <a:solidFill>
                  <a:srgbClr val="7A6E67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/>
              <a:buChar char="•"/>
              <a:defRPr sz="2600">
                <a:solidFill>
                  <a:srgbClr val="7A6E67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/>
              <a:buChar char="•"/>
              <a:defRPr sz="2600">
                <a:solidFill>
                  <a:srgbClr val="7A6E67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buFont typeface="Times"/>
              <a:buNone/>
            </a:pPr>
            <a:r>
              <a:rPr lang="en-US" i="1" kern="0" dirty="0" smtClean="0">
                <a:solidFill>
                  <a:schemeClr val="bg1"/>
                </a:solidFill>
              </a:rPr>
              <a:t>Providing Automated Systems to Row Crop Farms</a:t>
            </a:r>
          </a:p>
        </p:txBody>
      </p:sp>
    </p:spTree>
    <p:extLst>
      <p:ext uri="{BB962C8B-B14F-4D97-AF65-F5344CB8AC3E}">
        <p14:creationId xmlns:p14="http://schemas.microsoft.com/office/powerpoint/2010/main" val="345680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10204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56" y="1066800"/>
            <a:ext cx="3711388" cy="3537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844" y="1066800"/>
            <a:ext cx="3781956" cy="3537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2" y="259080"/>
            <a:ext cx="3122212" cy="579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3518" y="4724400"/>
            <a:ext cx="662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Making local auctions searchable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Real-time information on Equipment Sales and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Just closed $1,000,000 Angel Investment 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12324"/>
            <a:ext cx="5791200" cy="3188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505199"/>
            <a:ext cx="6477000" cy="2894467"/>
          </a:xfrm>
          <a:prstGeom prst="rect">
            <a:avLst/>
          </a:prstGeom>
        </p:spPr>
      </p:pic>
      <p:pic>
        <p:nvPicPr>
          <p:cNvPr id="6146" name="Picture 2" descr="Image result for engenious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324"/>
            <a:ext cx="3009900" cy="279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08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789" y="2791705"/>
            <a:ext cx="9114972" cy="3581400"/>
            <a:chOff x="21771" y="75848"/>
            <a:chExt cx="8572500" cy="2752725"/>
          </a:xfrm>
        </p:grpSpPr>
        <p:pic>
          <p:nvPicPr>
            <p:cNvPr id="6" name="Picture 4" descr="Image result for iowa state universit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1" y="75848"/>
              <a:ext cx="8572500" cy="275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1771" y="75848"/>
              <a:ext cx="8572500" cy="2752725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8600" y="6096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Personally I feel that </a:t>
            </a:r>
            <a:r>
              <a:rPr lang="en-US" sz="2400" b="1" dirty="0" smtClean="0">
                <a:solidFill>
                  <a:srgbClr val="C00000"/>
                </a:solidFill>
              </a:rPr>
              <a:t>University Research &amp; Innovations represent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752600"/>
            <a:ext cx="7621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The Opportunity of </a:t>
            </a:r>
            <a:br>
              <a:rPr lang="en-US" sz="6000" b="1" dirty="0" smtClean="0"/>
            </a:br>
            <a:r>
              <a:rPr lang="en-US" sz="6000" b="1" dirty="0" smtClean="0"/>
              <a:t>Our Lifetime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54179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OGO WILL GO 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" y="511259"/>
            <a:ext cx="216331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6" t="19092" r="15657" b="22113"/>
          <a:stretch/>
        </p:blipFill>
        <p:spPr>
          <a:xfrm>
            <a:off x="265755" y="2331230"/>
            <a:ext cx="1716744" cy="10987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52400" y="228600"/>
            <a:ext cx="8763000" cy="178451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52400" y="2091559"/>
            <a:ext cx="8763000" cy="178451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52400" y="3954518"/>
            <a:ext cx="8763000" cy="178451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286936-890B-430E-B008-27EEAC9358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19"/>
          <a:stretch/>
        </p:blipFill>
        <p:spPr>
          <a:xfrm>
            <a:off x="265755" y="4471320"/>
            <a:ext cx="1805824" cy="681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797692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Real-time nitrogen sensing in the soil.</a:t>
            </a:r>
          </a:p>
          <a:p>
            <a:r>
              <a:rPr lang="en-US" dirty="0" smtClean="0"/>
              <a:t>Apply the right amount in real-time.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43200" y="2597449"/>
            <a:ext cx="570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Pressure </a:t>
            </a:r>
            <a:r>
              <a:rPr lang="en-US" dirty="0" err="1" smtClean="0"/>
              <a:t>Aeroponics</a:t>
            </a:r>
            <a:r>
              <a:rPr lang="en-US" dirty="0" smtClean="0"/>
              <a:t> and Artificial Intelligence</a:t>
            </a:r>
          </a:p>
          <a:p>
            <a:r>
              <a:rPr lang="en-US" dirty="0" smtClean="0"/>
              <a:t>Vertical Indoor Farming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43200" y="4506180"/>
            <a:ext cx="570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Real-time salmonella detection utilizing a graphene based sensor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1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13639"/>
            <a:ext cx="1980671" cy="624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BB5C9B-329E-49E0-9659-6CFB18FA7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1" y="4062111"/>
            <a:ext cx="1958816" cy="19588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" y="2715871"/>
            <a:ext cx="2033627" cy="14902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4572000"/>
            <a:ext cx="2096488" cy="1168774"/>
          </a:xfrm>
          <a:prstGeom prst="rect">
            <a:avLst/>
          </a:prstGeom>
        </p:spPr>
      </p:pic>
      <p:pic>
        <p:nvPicPr>
          <p:cNvPr id="12290" name="Picture 2" descr="http://www.inland-sea.com/images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43723"/>
            <a:ext cx="1681627" cy="9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C5B007-6E05-432E-91EF-FD338E7FDD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5428"/>
          <a:stretch/>
        </p:blipFill>
        <p:spPr>
          <a:xfrm>
            <a:off x="6703209" y="4648200"/>
            <a:ext cx="2046292" cy="953054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294" name="Picture 6" descr="Image result for performance livestock analytic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766" y="1585039"/>
            <a:ext cx="1993402" cy="79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051580"/>
            <a:ext cx="3253415" cy="10105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000" y="1585039"/>
            <a:ext cx="2456970" cy="8533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4300" y="301220"/>
            <a:ext cx="8115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Other Agricultural Startups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from various “colleges” and the community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9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228600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Going along with the theme of Pursuing </a:t>
            </a:r>
            <a:r>
              <a:rPr lang="en-US" sz="3200" b="1" dirty="0" smtClean="0">
                <a:solidFill>
                  <a:srgbClr val="C00000"/>
                </a:solidFill>
              </a:rPr>
              <a:t>Partnerships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53340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Bill Adamowski</a:t>
            </a:r>
          </a:p>
          <a:p>
            <a:r>
              <a:rPr lang="en-US" sz="2400" b="1" dirty="0" smtClean="0">
                <a:solidFill>
                  <a:srgbClr val="C00000"/>
                </a:solidFill>
                <a:hlinkClick r:id="rId2"/>
              </a:rPr>
              <a:t>ski@iastate.edu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1421963"/>
            <a:ext cx="746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Capital is the easy part.  There’s plenty of investment money.</a:t>
            </a:r>
          </a:p>
          <a:p>
            <a:endParaRPr lang="en-US" sz="2000" dirty="0"/>
          </a:p>
          <a:p>
            <a:r>
              <a:rPr lang="en-US" sz="2000" dirty="0" smtClean="0"/>
              <a:t>The challenge is in “Connections”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Getting the right Customers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Getting the right Advisors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Getting the right Data (studies / research)</a:t>
            </a:r>
          </a:p>
          <a:p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981200" y="3878119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E1126"/>
                </a:solidFill>
              </a:rPr>
              <a:t>Developing a collaboration between several Universities that want to work together to increase opportunities, increase access to capital and access to programming.</a:t>
            </a:r>
            <a:endParaRPr lang="en-US" sz="2000" b="1" dirty="0">
              <a:solidFill>
                <a:srgbClr val="CE112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8765" y="5303520"/>
            <a:ext cx="3735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If you are interested please give me your business card or contact me</a:t>
            </a:r>
            <a:endParaRPr lang="en-US" sz="2000" b="1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5284470" y="5564832"/>
            <a:ext cx="533400" cy="369332"/>
          </a:xfrm>
          <a:prstGeom prst="rightArrow">
            <a:avLst/>
          </a:prstGeom>
          <a:solidFill>
            <a:srgbClr val="C00000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4098" name="Picture 2" descr="Image result for opportun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84878"/>
            <a:ext cx="1732360" cy="120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22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increase in agriculture venture fun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6019800" cy="288588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8778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While Government </a:t>
            </a:r>
            <a:r>
              <a:rPr lang="en-US" b="1" dirty="0" smtClean="0">
                <a:solidFill>
                  <a:srgbClr val="C00000"/>
                </a:solidFill>
              </a:rPr>
              <a:t>funding </a:t>
            </a:r>
            <a:r>
              <a:rPr lang="en-US" b="1" dirty="0" smtClean="0">
                <a:solidFill>
                  <a:srgbClr val="C00000"/>
                </a:solidFill>
              </a:rPr>
              <a:t>is Decreasing</a:t>
            </a:r>
            <a:endParaRPr lang="en-US" b="1" dirty="0" smtClean="0">
              <a:solidFill>
                <a:srgbClr val="C00000"/>
              </a:solidFill>
            </a:endParaRPr>
          </a:p>
          <a:p>
            <a:endParaRPr lang="en-US" sz="1400" dirty="0"/>
          </a:p>
          <a:p>
            <a:r>
              <a:rPr lang="en-US" sz="2800" b="1" dirty="0" smtClean="0">
                <a:solidFill>
                  <a:srgbClr val="C00000"/>
                </a:solidFill>
              </a:rPr>
              <a:t>Private Investments in Agriculture &amp; Food are Increasing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agriculture revo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38600"/>
            <a:ext cx="3132684" cy="22867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304800" y="48006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Large &amp; significant opportunities in ag &amp; food are driving investment capital.  There is money to be made.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Involved in several fund-raising initiatives.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3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7948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Entrepreneurship as Alternative Funding Source</a:t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How to take advantage of this trend…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799" y="175702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Basic            </a:t>
            </a:r>
          </a:p>
          <a:p>
            <a:r>
              <a:rPr lang="en-US" sz="1200" dirty="0" smtClean="0"/>
              <a:t>Research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799" y="175702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Translational            </a:t>
            </a:r>
          </a:p>
          <a:p>
            <a:r>
              <a:rPr lang="en-US" sz="1200" dirty="0" smtClean="0"/>
              <a:t>Research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895599" y="17657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Proof of Concept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733799" y="177438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Business Formation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571999" y="178306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Expand and Scale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248399" y="179174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IPO/M&amp;A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89847" y="3586223"/>
            <a:ext cx="1900518" cy="30777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I-Corps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120152" y="4009341"/>
            <a:ext cx="1900518" cy="307777"/>
          </a:xfrm>
          <a:prstGeom prst="rect">
            <a:avLst/>
          </a:prstGeom>
          <a:solidFill>
            <a:srgbClr val="FEEBA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SBIR STTR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501152" y="4486772"/>
            <a:ext cx="3953436" cy="307777"/>
          </a:xfrm>
          <a:prstGeom prst="rect">
            <a:avLst/>
          </a:prstGeom>
          <a:solidFill>
            <a:srgbClr val="D7F5D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Angel Investment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320988" y="4959092"/>
            <a:ext cx="2895600" cy="312407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Venture Capital / Institutional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053352" y="2359184"/>
            <a:ext cx="14478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Government Funded University Research</a:t>
            </a:r>
            <a:endParaRPr lang="en-US" sz="1400" dirty="0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1066799" y="2244725"/>
            <a:ext cx="6400800" cy="0"/>
          </a:xfrm>
          <a:prstGeom prst="line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 bwMode="auto">
          <a:xfrm>
            <a:off x="914400" y="1676400"/>
            <a:ext cx="6781799" cy="384492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1240505"/>
            <a:ext cx="333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Sources of Funding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674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7948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Entrepreneurship as Alternative Funding Source</a:t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How to take advantage of this trend…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799" y="175702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Basic            </a:t>
            </a:r>
          </a:p>
          <a:p>
            <a:r>
              <a:rPr lang="en-US" sz="1200" dirty="0" smtClean="0"/>
              <a:t>Research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799" y="175702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Translational            </a:t>
            </a:r>
          </a:p>
          <a:p>
            <a:r>
              <a:rPr lang="en-US" sz="1200" dirty="0" smtClean="0"/>
              <a:t>Research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895599" y="17657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Proof of Concept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733799" y="177438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Business Formation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571999" y="178306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Expand and Scale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248399" y="179174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IPO/M&amp;A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89847" y="3586223"/>
            <a:ext cx="1900518" cy="30777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I-Corps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120152" y="4009341"/>
            <a:ext cx="1900518" cy="307777"/>
          </a:xfrm>
          <a:prstGeom prst="rect">
            <a:avLst/>
          </a:prstGeom>
          <a:solidFill>
            <a:srgbClr val="FEEBA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SBIR STTR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501152" y="4486772"/>
            <a:ext cx="3953436" cy="307777"/>
          </a:xfrm>
          <a:prstGeom prst="rect">
            <a:avLst/>
          </a:prstGeom>
          <a:solidFill>
            <a:srgbClr val="D7F5D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Angel Investment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320988" y="4959092"/>
            <a:ext cx="2895600" cy="312407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Venture Capital / Institutional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053352" y="2359184"/>
            <a:ext cx="14478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Government Funded University Research</a:t>
            </a:r>
            <a:endParaRPr lang="en-US" sz="1400" dirty="0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1066799" y="2244725"/>
            <a:ext cx="6400800" cy="0"/>
          </a:xfrm>
          <a:prstGeom prst="line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 bwMode="auto">
          <a:xfrm>
            <a:off x="914400" y="1676400"/>
            <a:ext cx="6781799" cy="384492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1240505"/>
            <a:ext cx="333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Sources of Funding</a:t>
            </a:r>
            <a:endParaRPr lang="en-US" b="1" dirty="0"/>
          </a:p>
        </p:txBody>
      </p:sp>
      <p:sp>
        <p:nvSpPr>
          <p:cNvPr id="3" name="Curved Left Arrow 2"/>
          <p:cNvSpPr/>
          <p:nvPr/>
        </p:nvSpPr>
        <p:spPr bwMode="auto">
          <a:xfrm rot="9180443">
            <a:off x="243278" y="2909829"/>
            <a:ext cx="1270526" cy="2097058"/>
          </a:xfrm>
          <a:prstGeom prst="curvedLeftArrow">
            <a:avLst>
              <a:gd name="adj1" fmla="val 25000"/>
              <a:gd name="adj2" fmla="val 50000"/>
              <a:gd name="adj3" fmla="val 40271"/>
            </a:avLst>
          </a:prstGeom>
          <a:solidFill>
            <a:srgbClr val="C0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4959092"/>
            <a:ext cx="34290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What you do in these areas impacts directly the amount of University Research dollars coming in… both Federal and State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5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7948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I-Corps Program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Great First Step in the Journey of Private Capital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799" y="175702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Basic            </a:t>
            </a:r>
          </a:p>
          <a:p>
            <a:r>
              <a:rPr lang="en-US" sz="1200" dirty="0" smtClean="0"/>
              <a:t>Research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799" y="175702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Translational            </a:t>
            </a:r>
          </a:p>
          <a:p>
            <a:r>
              <a:rPr lang="en-US" sz="1200" dirty="0" smtClean="0"/>
              <a:t>Research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895599" y="17657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Proof of Concept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733799" y="177438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Business Formation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571999" y="178306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Expand and Scale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248399" y="179174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IPO/M&amp;A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89847" y="3586223"/>
            <a:ext cx="1900518" cy="30777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I-Corps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120152" y="4009341"/>
            <a:ext cx="1900518" cy="307777"/>
          </a:xfrm>
          <a:prstGeom prst="rect">
            <a:avLst/>
          </a:prstGeom>
          <a:solidFill>
            <a:srgbClr val="FEEBA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SBIR STTR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501152" y="4486772"/>
            <a:ext cx="3953436" cy="307777"/>
          </a:xfrm>
          <a:prstGeom prst="rect">
            <a:avLst/>
          </a:prstGeom>
          <a:solidFill>
            <a:srgbClr val="D7F5D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Angel Investment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320988" y="4959092"/>
            <a:ext cx="2895600" cy="312407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Venture Capital / Institutional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053352" y="2359184"/>
            <a:ext cx="14478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Government Funded University Research</a:t>
            </a:r>
            <a:endParaRPr lang="en-US" sz="1400" dirty="0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1066799" y="2244725"/>
            <a:ext cx="6400800" cy="0"/>
          </a:xfrm>
          <a:prstGeom prst="line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 bwMode="auto">
          <a:xfrm>
            <a:off x="914400" y="1676400"/>
            <a:ext cx="6781799" cy="384492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1240505"/>
            <a:ext cx="333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Sources of Funding</a:t>
            </a:r>
            <a:endParaRPr lang="en-US" b="1" dirty="0"/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4482351" y="1015488"/>
            <a:ext cx="4572000" cy="5080512"/>
          </a:xfrm>
          <a:prstGeom prst="wedgeRoundRectCallout">
            <a:avLst>
              <a:gd name="adj1" fmla="val -75401"/>
              <a:gd name="adj2" fmla="val 3376"/>
              <a:gd name="adj3" fmla="val 16667"/>
            </a:avLst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NSF Innovation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Corps (I-Corps)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/>
              <a:t>The National Science Foundation (NSF) I-Corps program prepares scientists and engineers to extend their focus beyond the university laboratory, and accelerates the economic and societal benefits of NSF-funded, basic-research projects that are ready to move toward commercialization.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/>
              <a:t>Through I-Corps, NSF grantees learn to identify valuable product opportunities that can emerge from academic research, and gain skills in entrepreneurship through training in customer discovery and guidance from established entrepreneurs.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9218" name="Picture 2" descr="Image result for icorp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57" y="4959092"/>
            <a:ext cx="3008861" cy="104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0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27634" y="698589"/>
            <a:ext cx="62886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Arial Narrow" panose="020B0606020202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latin typeface="Arial Narrow" panose="020B0606020202030204" pitchFamily="34" charset="0"/>
              </a:rPr>
              <a:t>Awarded NSF I-Corp’s Site</a:t>
            </a:r>
          </a:p>
          <a:p>
            <a:pPr marL="800100" lvl="1" indent="-342900">
              <a:buFontTx/>
              <a:buChar char="-"/>
            </a:pPr>
            <a:r>
              <a:rPr lang="en-US" sz="1600" dirty="0" smtClean="0">
                <a:latin typeface="Arial Narrow" panose="020B0606020202030204" pitchFamily="34" charset="0"/>
              </a:rPr>
              <a:t>30 </a:t>
            </a:r>
            <a:r>
              <a:rPr lang="en-US" sz="1600" dirty="0" smtClean="0">
                <a:latin typeface="Arial Narrow" panose="020B0606020202030204" pitchFamily="34" charset="0"/>
              </a:rPr>
              <a:t>Researchers </a:t>
            </a:r>
            <a:r>
              <a:rPr lang="en-US" sz="1600" dirty="0" smtClean="0">
                <a:latin typeface="Arial Narrow" panose="020B0606020202030204" pitchFamily="34" charset="0"/>
              </a:rPr>
              <a:t>Testing the Entrepreneurial Waters Annually</a:t>
            </a:r>
          </a:p>
          <a:p>
            <a:pPr marL="800100" lvl="1" indent="-342900">
              <a:buFontTx/>
              <a:buChar char="-"/>
            </a:pPr>
            <a:r>
              <a:rPr lang="en-US" sz="1600" dirty="0" smtClean="0">
                <a:latin typeface="Arial Narrow" panose="020B0606020202030204" pitchFamily="34" charset="0"/>
              </a:rPr>
              <a:t>Goal is to create sustainable pipeline from this activity</a:t>
            </a:r>
            <a:br>
              <a:rPr lang="en-US" sz="1600" dirty="0" smtClean="0">
                <a:latin typeface="Arial Narrow" panose="020B0606020202030204" pitchFamily="34" charset="0"/>
              </a:rPr>
            </a:br>
            <a:endParaRPr lang="en-US" sz="1600" dirty="0" smtClean="0"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9743" y="277243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Additionally</a:t>
            </a:r>
            <a:endParaRPr lang="en-US" sz="14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468" y="136738"/>
            <a:ext cx="4041998" cy="969348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 bwMode="auto">
          <a:xfrm>
            <a:off x="6100083" y="2778461"/>
            <a:ext cx="997446" cy="1347473"/>
          </a:xfrm>
          <a:prstGeom prst="roundRect">
            <a:avLst>
              <a:gd name="adj" fmla="val 6709"/>
            </a:avLst>
          </a:prstGeom>
          <a:solidFill>
            <a:srgbClr val="ADDEDA"/>
          </a:solidFill>
          <a:ln w="57150">
            <a:noFill/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4361997" y="3499033"/>
            <a:ext cx="997446" cy="661674"/>
          </a:xfrm>
          <a:prstGeom prst="roundRect">
            <a:avLst>
              <a:gd name="adj" fmla="val 6709"/>
            </a:avLst>
          </a:prstGeom>
          <a:solidFill>
            <a:srgbClr val="ADDEDA"/>
          </a:solidFill>
          <a:ln w="57150">
            <a:noFill/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4361998" y="2782195"/>
            <a:ext cx="997446" cy="661674"/>
          </a:xfrm>
          <a:prstGeom prst="roundRect">
            <a:avLst>
              <a:gd name="adj" fmla="val 6709"/>
            </a:avLst>
          </a:prstGeom>
          <a:solidFill>
            <a:srgbClr val="ADDEDA"/>
          </a:solidFill>
          <a:ln w="57150">
            <a:noFill/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2617960" y="2770132"/>
            <a:ext cx="997446" cy="1347473"/>
          </a:xfrm>
          <a:prstGeom prst="roundRect">
            <a:avLst>
              <a:gd name="adj" fmla="val 6709"/>
            </a:avLst>
          </a:prstGeom>
          <a:solidFill>
            <a:srgbClr val="FFC000"/>
          </a:solidFill>
          <a:ln w="57150">
            <a:noFill/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37" y="1993787"/>
            <a:ext cx="997332" cy="308023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682528" y="3138325"/>
            <a:ext cx="871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I-Corps</a:t>
            </a:r>
            <a:br>
              <a:rPr lang="en-US" sz="1400" b="1" dirty="0" smtClean="0"/>
            </a:br>
            <a:r>
              <a:rPr lang="en-US" sz="1400" b="1" dirty="0" smtClean="0"/>
              <a:t>Site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424919" y="2851422"/>
            <a:ext cx="871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National I-Corps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4424918" y="3460538"/>
            <a:ext cx="8716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Startup Factory I-Corps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6163004" y="2816649"/>
            <a:ext cx="87160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Startup Factory</a:t>
            </a:r>
            <a:br>
              <a:rPr lang="en-US" sz="14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1050" dirty="0" smtClean="0"/>
              <a:t>Business</a:t>
            </a:r>
            <a:br>
              <a:rPr lang="en-US" sz="1050" dirty="0" smtClean="0"/>
            </a:br>
            <a:r>
              <a:rPr lang="en-US" sz="1050" dirty="0" smtClean="0"/>
              <a:t>Accelerator</a:t>
            </a:r>
            <a:br>
              <a:rPr lang="en-US" sz="1050" dirty="0" smtClean="0"/>
            </a:br>
            <a:r>
              <a:rPr lang="en-US" sz="1050" dirty="0" smtClean="0"/>
              <a:t>Program</a:t>
            </a:r>
            <a:endParaRPr lang="en-US" sz="1050" dirty="0"/>
          </a:p>
        </p:txBody>
      </p:sp>
      <p:sp>
        <p:nvSpPr>
          <p:cNvPr id="34" name="TextBox 33"/>
          <p:cNvSpPr txBox="1"/>
          <p:nvPr/>
        </p:nvSpPr>
        <p:spPr>
          <a:xfrm>
            <a:off x="1744348" y="3079494"/>
            <a:ext cx="97132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30 </a:t>
            </a:r>
            <a:r>
              <a:rPr lang="en-US" sz="1200" dirty="0" smtClean="0"/>
              <a:t>Research Oriented Potential</a:t>
            </a:r>
            <a:br>
              <a:rPr lang="en-US" sz="1200" dirty="0" smtClean="0"/>
            </a:br>
            <a:r>
              <a:rPr lang="en-US" sz="1200" dirty="0" smtClean="0"/>
              <a:t>Startups</a:t>
            </a:r>
            <a:endParaRPr lang="en-US" sz="1200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1901161" y="3027584"/>
            <a:ext cx="699948" cy="316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3480008" y="2781363"/>
            <a:ext cx="971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5 </a:t>
            </a:r>
            <a:br>
              <a:rPr lang="en-US" sz="1400" dirty="0" smtClean="0"/>
            </a:br>
            <a:r>
              <a:rPr lang="en-US" sz="1200" dirty="0" smtClean="0"/>
              <a:t>Startups</a:t>
            </a:r>
            <a:endParaRPr lang="en-US" sz="1200" dirty="0"/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3645040" y="3310131"/>
            <a:ext cx="699948" cy="316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TextBox 37"/>
          <p:cNvSpPr txBox="1"/>
          <p:nvPr/>
        </p:nvSpPr>
        <p:spPr>
          <a:xfrm>
            <a:off x="3476302" y="3411166"/>
            <a:ext cx="971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20 </a:t>
            </a:r>
            <a:r>
              <a:rPr lang="en-US" sz="1200" dirty="0" smtClean="0"/>
              <a:t>Startups</a:t>
            </a:r>
            <a:endParaRPr lang="en-US" sz="1200" dirty="0"/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3641334" y="3939934"/>
            <a:ext cx="699948" cy="316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5218463" y="2764836"/>
            <a:ext cx="971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5 </a:t>
            </a:r>
            <a:br>
              <a:rPr lang="en-US" sz="1400" dirty="0" smtClean="0"/>
            </a:br>
            <a:r>
              <a:rPr lang="en-US" sz="1200" dirty="0" smtClean="0"/>
              <a:t>Startups</a:t>
            </a:r>
            <a:endParaRPr lang="en-US" sz="1200" dirty="0"/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5383495" y="3285264"/>
            <a:ext cx="699948" cy="316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Box 41"/>
          <p:cNvSpPr txBox="1"/>
          <p:nvPr/>
        </p:nvSpPr>
        <p:spPr>
          <a:xfrm>
            <a:off x="5214757" y="3394639"/>
            <a:ext cx="971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15 </a:t>
            </a:r>
            <a:br>
              <a:rPr lang="en-US" sz="1400" dirty="0" smtClean="0"/>
            </a:br>
            <a:r>
              <a:rPr lang="en-US" sz="1200" dirty="0" smtClean="0"/>
              <a:t>Startups</a:t>
            </a:r>
            <a:endParaRPr lang="en-US" sz="1200" dirty="0"/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5379789" y="3923407"/>
            <a:ext cx="699948" cy="316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2591520" y="4264211"/>
            <a:ext cx="971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4 Week Customer Discovery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4341281" y="4261513"/>
            <a:ext cx="1038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</a:t>
            </a:r>
            <a:r>
              <a:rPr lang="en-US" sz="1400" dirty="0" smtClean="0"/>
              <a:t> Week Full Customer Discovery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5854933" y="4261136"/>
            <a:ext cx="1487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18 Week</a:t>
            </a:r>
            <a:br>
              <a:rPr lang="en-US" sz="1400" dirty="0" smtClean="0"/>
            </a:br>
            <a:r>
              <a:rPr lang="en-US" sz="1400" dirty="0" smtClean="0"/>
              <a:t>Business </a:t>
            </a:r>
            <a:br>
              <a:rPr lang="en-US" sz="1400" dirty="0" smtClean="0"/>
            </a:br>
            <a:r>
              <a:rPr lang="en-US" sz="1400" dirty="0" smtClean="0"/>
              <a:t>Accelerator</a:t>
            </a:r>
            <a:br>
              <a:rPr lang="en-US" sz="1400" dirty="0" smtClean="0"/>
            </a:br>
            <a:r>
              <a:rPr lang="en-US" sz="1400" dirty="0" smtClean="0"/>
              <a:t>Program</a:t>
            </a:r>
            <a:endParaRPr lang="en-US" sz="1400" dirty="0"/>
          </a:p>
        </p:txBody>
      </p:sp>
      <p:sp>
        <p:nvSpPr>
          <p:cNvPr id="47" name="Rounded Rectangle 46"/>
          <p:cNvSpPr/>
          <p:nvPr/>
        </p:nvSpPr>
        <p:spPr bwMode="auto">
          <a:xfrm>
            <a:off x="7849700" y="2778461"/>
            <a:ext cx="997446" cy="1347473"/>
          </a:xfrm>
          <a:prstGeom prst="roundRect">
            <a:avLst>
              <a:gd name="adj" fmla="val 6709"/>
            </a:avLst>
          </a:prstGeom>
          <a:solidFill>
            <a:srgbClr val="ADDEDA"/>
          </a:solidFill>
          <a:ln w="57150">
            <a:noFill/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43974" y="2816649"/>
            <a:ext cx="100686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Startup Factory</a:t>
            </a:r>
            <a:br>
              <a:rPr lang="en-US" sz="14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1050" dirty="0" smtClean="0"/>
              <a:t>Individual</a:t>
            </a:r>
            <a:br>
              <a:rPr lang="en-US" sz="1050" dirty="0" smtClean="0"/>
            </a:br>
            <a:r>
              <a:rPr lang="en-US" sz="1050" dirty="0" smtClean="0"/>
              <a:t>Development</a:t>
            </a:r>
            <a:br>
              <a:rPr lang="en-US" sz="1050" dirty="0" smtClean="0"/>
            </a:br>
            <a:r>
              <a:rPr lang="en-US" sz="1050" dirty="0" smtClean="0"/>
              <a:t>Plan</a:t>
            </a:r>
            <a:endParaRPr lang="en-US" sz="1050" dirty="0"/>
          </a:p>
        </p:txBody>
      </p:sp>
      <p:cxnSp>
        <p:nvCxnSpPr>
          <p:cNvPr id="49" name="Straight Arrow Connector 48"/>
          <p:cNvCxnSpPr/>
          <p:nvPr/>
        </p:nvCxnSpPr>
        <p:spPr bwMode="auto">
          <a:xfrm>
            <a:off x="7133112" y="3285264"/>
            <a:ext cx="699948" cy="316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Box 49"/>
          <p:cNvSpPr txBox="1"/>
          <p:nvPr/>
        </p:nvSpPr>
        <p:spPr>
          <a:xfrm>
            <a:off x="7604550" y="4299324"/>
            <a:ext cx="1487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26 Week</a:t>
            </a:r>
            <a:br>
              <a:rPr lang="en-US" sz="1400" dirty="0" smtClean="0"/>
            </a:br>
            <a:r>
              <a:rPr lang="en-US" sz="1400" dirty="0" smtClean="0"/>
              <a:t>Individualized</a:t>
            </a:r>
            <a:br>
              <a:rPr lang="en-US" sz="1400" dirty="0" smtClean="0"/>
            </a:br>
            <a:r>
              <a:rPr lang="en-US" sz="1400" dirty="0" smtClean="0"/>
              <a:t>Development</a:t>
            </a:r>
            <a:br>
              <a:rPr lang="en-US" sz="1400" dirty="0" smtClean="0"/>
            </a:br>
            <a:r>
              <a:rPr lang="en-US" sz="1400" dirty="0" smtClean="0"/>
              <a:t>Plan</a:t>
            </a:r>
            <a:endParaRPr lang="en-US" sz="1400" dirty="0"/>
          </a:p>
        </p:txBody>
      </p:sp>
      <p:sp>
        <p:nvSpPr>
          <p:cNvPr id="51" name="Right Brace 50"/>
          <p:cNvSpPr/>
          <p:nvPr/>
        </p:nvSpPr>
        <p:spPr bwMode="auto">
          <a:xfrm rot="5400000">
            <a:off x="6425534" y="3173546"/>
            <a:ext cx="337357" cy="450586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018468" y="5573301"/>
            <a:ext cx="329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Startup </a:t>
            </a:r>
            <a:r>
              <a:rPr lang="en-US" sz="1400" dirty="0" smtClean="0"/>
              <a:t>Factory</a:t>
            </a:r>
            <a:br>
              <a:rPr lang="en-US" sz="1400" dirty="0" smtClean="0"/>
            </a:br>
            <a:r>
              <a:rPr lang="en-US" sz="1400" dirty="0" smtClean="0"/>
              <a:t>52 Week Program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6957563" y="3337259"/>
            <a:ext cx="971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20 </a:t>
            </a:r>
            <a:br>
              <a:rPr lang="en-US" sz="1400" dirty="0" smtClean="0"/>
            </a:br>
            <a:r>
              <a:rPr lang="en-US" sz="1200" dirty="0" smtClean="0"/>
              <a:t>Startups</a:t>
            </a:r>
            <a:endParaRPr lang="en-US" sz="1200" dirty="0"/>
          </a:p>
        </p:txBody>
      </p:sp>
      <p:sp>
        <p:nvSpPr>
          <p:cNvPr id="54" name="Rounded Rectangle 53"/>
          <p:cNvSpPr/>
          <p:nvPr/>
        </p:nvSpPr>
        <p:spPr bwMode="auto">
          <a:xfrm>
            <a:off x="305177" y="2541564"/>
            <a:ext cx="997446" cy="384424"/>
          </a:xfrm>
          <a:prstGeom prst="roundRect">
            <a:avLst>
              <a:gd name="adj" fmla="val 6709"/>
            </a:avLst>
          </a:prstGeom>
          <a:solidFill>
            <a:srgbClr val="83ACA6"/>
          </a:solidFill>
          <a:ln w="57150">
            <a:noFill/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56" name="Rounded Rectangle 55"/>
          <p:cNvSpPr/>
          <p:nvPr/>
        </p:nvSpPr>
        <p:spPr bwMode="auto">
          <a:xfrm>
            <a:off x="305177" y="3050534"/>
            <a:ext cx="997446" cy="384424"/>
          </a:xfrm>
          <a:prstGeom prst="roundRect">
            <a:avLst>
              <a:gd name="adj" fmla="val 6709"/>
            </a:avLst>
          </a:prstGeom>
          <a:solidFill>
            <a:srgbClr val="83ACA6"/>
          </a:solidFill>
          <a:ln w="57150">
            <a:noFill/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69594" y="2590366"/>
            <a:ext cx="1018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Agriculture</a:t>
            </a:r>
            <a:endParaRPr lang="en-US" sz="1200" dirty="0"/>
          </a:p>
        </p:txBody>
      </p:sp>
      <p:sp>
        <p:nvSpPr>
          <p:cNvPr id="58" name="Rounded Rectangle 57"/>
          <p:cNvSpPr/>
          <p:nvPr/>
        </p:nvSpPr>
        <p:spPr bwMode="auto">
          <a:xfrm>
            <a:off x="305177" y="3569418"/>
            <a:ext cx="997446" cy="384424"/>
          </a:xfrm>
          <a:prstGeom prst="roundRect">
            <a:avLst>
              <a:gd name="adj" fmla="val 6709"/>
            </a:avLst>
          </a:prstGeom>
          <a:solidFill>
            <a:srgbClr val="83ACA6"/>
          </a:solidFill>
          <a:ln w="57150">
            <a:noFill/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5178" y="3619354"/>
            <a:ext cx="997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CBIRC</a:t>
            </a:r>
            <a:endParaRPr lang="en-US" sz="1200" dirty="0"/>
          </a:p>
        </p:txBody>
      </p:sp>
      <p:sp>
        <p:nvSpPr>
          <p:cNvPr id="60" name="Rounded Rectangle 59"/>
          <p:cNvSpPr/>
          <p:nvPr/>
        </p:nvSpPr>
        <p:spPr bwMode="auto">
          <a:xfrm>
            <a:off x="305177" y="4077499"/>
            <a:ext cx="997446" cy="384424"/>
          </a:xfrm>
          <a:prstGeom prst="roundRect">
            <a:avLst>
              <a:gd name="adj" fmla="val 6709"/>
            </a:avLst>
          </a:prstGeom>
          <a:solidFill>
            <a:srgbClr val="83ACA6"/>
          </a:solidFill>
          <a:ln w="57150">
            <a:noFill/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5177" y="4127435"/>
            <a:ext cx="1018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Others</a:t>
            </a:r>
            <a:endParaRPr lang="en-US" sz="1200" dirty="0"/>
          </a:p>
        </p:txBody>
      </p:sp>
      <p:sp>
        <p:nvSpPr>
          <p:cNvPr id="62" name="Right Brace 61"/>
          <p:cNvSpPr/>
          <p:nvPr/>
        </p:nvSpPr>
        <p:spPr bwMode="auto">
          <a:xfrm rot="5400000">
            <a:off x="1036914" y="4380116"/>
            <a:ext cx="337357" cy="20574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76894" y="5589722"/>
            <a:ext cx="2077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Existing Research </a:t>
            </a:r>
            <a:br>
              <a:rPr lang="en-US" sz="1400" dirty="0" smtClean="0"/>
            </a:br>
            <a:r>
              <a:rPr lang="en-US" sz="1400" dirty="0" smtClean="0"/>
              <a:t>Establishment</a:t>
            </a:r>
            <a:endParaRPr lang="en-US" sz="1400" dirty="0"/>
          </a:p>
        </p:txBody>
      </p:sp>
      <p:sp>
        <p:nvSpPr>
          <p:cNvPr id="64" name="Right Brace 63"/>
          <p:cNvSpPr/>
          <p:nvPr/>
        </p:nvSpPr>
        <p:spPr bwMode="auto">
          <a:xfrm rot="5400000">
            <a:off x="3119107" y="4464646"/>
            <a:ext cx="337357" cy="1913778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075178" y="5561781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“</a:t>
            </a:r>
            <a:r>
              <a:rPr lang="en-US" sz="1400" b="1" dirty="0" smtClean="0">
                <a:solidFill>
                  <a:srgbClr val="C00000"/>
                </a:solidFill>
              </a:rPr>
              <a:t>Current Gap</a:t>
            </a:r>
            <a:r>
              <a:rPr lang="en-US" sz="1400" dirty="0" smtClean="0"/>
              <a:t>”</a:t>
            </a:r>
            <a:br>
              <a:rPr lang="en-US" sz="1400" dirty="0" smtClean="0"/>
            </a:br>
            <a:r>
              <a:rPr lang="en-US" sz="1400" dirty="0" smtClean="0"/>
              <a:t>Research to </a:t>
            </a:r>
            <a:br>
              <a:rPr lang="en-US" sz="1400" dirty="0" smtClean="0"/>
            </a:br>
            <a:r>
              <a:rPr lang="en-US" sz="1400" dirty="0" smtClean="0"/>
              <a:t>Commercial Relevance</a:t>
            </a:r>
            <a:endParaRPr lang="en-US" sz="1400" dirty="0"/>
          </a:p>
        </p:txBody>
      </p:sp>
      <p:sp>
        <p:nvSpPr>
          <p:cNvPr id="66" name="TextBox 65"/>
          <p:cNvSpPr txBox="1"/>
          <p:nvPr/>
        </p:nvSpPr>
        <p:spPr>
          <a:xfrm>
            <a:off x="2547192" y="2219760"/>
            <a:ext cx="5498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Research to Full Company Launch Continuum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289190" y="3108601"/>
            <a:ext cx="1018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Engineering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64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7948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SBIR – STTR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Great funding source from Research to Commercialization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799" y="175702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Basic            </a:t>
            </a:r>
          </a:p>
          <a:p>
            <a:r>
              <a:rPr lang="en-US" sz="1200" dirty="0" smtClean="0"/>
              <a:t>Research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799" y="175702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Translational            </a:t>
            </a:r>
          </a:p>
          <a:p>
            <a:r>
              <a:rPr lang="en-US" sz="1200" dirty="0" smtClean="0"/>
              <a:t>Research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895599" y="17657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Proof of Concept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733799" y="177438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Business Formation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571999" y="178306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Expand and Scale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248399" y="179174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IPO/M&amp;A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89847" y="3586223"/>
            <a:ext cx="1900518" cy="30777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I-Corps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120152" y="4009341"/>
            <a:ext cx="1900518" cy="307777"/>
          </a:xfrm>
          <a:prstGeom prst="rect">
            <a:avLst/>
          </a:prstGeom>
          <a:solidFill>
            <a:srgbClr val="FEEBA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SBIR STTR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501152" y="4486772"/>
            <a:ext cx="3953436" cy="307777"/>
          </a:xfrm>
          <a:prstGeom prst="rect">
            <a:avLst/>
          </a:prstGeom>
          <a:solidFill>
            <a:srgbClr val="D7F5D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Angel Investment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320988" y="4959092"/>
            <a:ext cx="2895600" cy="312407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Venture Capital / Institutional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053352" y="2359184"/>
            <a:ext cx="14478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Government Funded University Research</a:t>
            </a:r>
            <a:endParaRPr lang="en-US" sz="1400" dirty="0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1066799" y="2244725"/>
            <a:ext cx="6400800" cy="0"/>
          </a:xfrm>
          <a:prstGeom prst="line">
            <a:avLst/>
          </a:prstGeom>
          <a:solidFill>
            <a:schemeClr val="accent1"/>
          </a:solidFill>
          <a:ln w="3175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 bwMode="auto">
          <a:xfrm>
            <a:off x="914400" y="1676400"/>
            <a:ext cx="6781799" cy="384492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1240505"/>
            <a:ext cx="333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Sources of Funding</a:t>
            </a:r>
            <a:endParaRPr lang="en-US" b="1" dirty="0"/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4482351" y="1015488"/>
            <a:ext cx="4572000" cy="5080512"/>
          </a:xfrm>
          <a:prstGeom prst="wedgeRoundRectCallout">
            <a:avLst>
              <a:gd name="adj1" fmla="val -66381"/>
              <a:gd name="adj2" fmla="val 12199"/>
              <a:gd name="adj3" fmla="val 16667"/>
            </a:avLst>
          </a:prstGeom>
          <a:solidFill>
            <a:srgbClr val="FEEBA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SBIR / STTR</a:t>
            </a:r>
            <a:endParaRPr kumimoji="0" lang="en-US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/>
              <a:t>The Small Business Innovation Research (SBIR) program is a highly competitive program that encourages domestic small businesses to engage in Federal Research/Research and Development (R/R&amp;D) that has the potential for </a:t>
            </a:r>
            <a:r>
              <a:rPr lang="en-US" sz="1400" dirty="0" smtClean="0"/>
              <a:t>commercialization.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5" name="Picture 2" descr="Image result for sbir stt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4310833"/>
            <a:ext cx="3829611" cy="13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0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" y="11364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SBIR / STTR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3256388"/>
            <a:ext cx="2971800" cy="558652"/>
          </a:xfrm>
          <a:prstGeom prst="rect">
            <a:avLst/>
          </a:prstGeom>
        </p:spPr>
      </p:pic>
      <p:pic>
        <p:nvPicPr>
          <p:cNvPr id="25" name="Picture 2" descr="Image result for sbir stt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60418"/>
            <a:ext cx="2667000" cy="97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30698" y="325638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I:   $100,000</a:t>
            </a:r>
          </a:p>
          <a:p>
            <a:r>
              <a:rPr lang="en-US" dirty="0" smtClean="0"/>
              <a:t>Phase II:  $600,000</a:t>
            </a:r>
            <a:endParaRPr lang="en-US" dirty="0"/>
          </a:p>
        </p:txBody>
      </p:sp>
      <p:pic>
        <p:nvPicPr>
          <p:cNvPr id="2052" name="Picture 4" descr="Image result for nsf sbi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98" y="3942188"/>
            <a:ext cx="2441575" cy="101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130698" y="4124429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I:   $225,000</a:t>
            </a:r>
          </a:p>
          <a:p>
            <a:r>
              <a:rPr lang="en-US" dirty="0" smtClean="0"/>
              <a:t>Phase II:  $750,000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498" y="5554848"/>
            <a:ext cx="1527175" cy="381794"/>
          </a:xfrm>
          <a:prstGeom prst="rect">
            <a:avLst/>
          </a:prstGeom>
        </p:spPr>
      </p:pic>
      <p:pic>
        <p:nvPicPr>
          <p:cNvPr id="2056" name="Picture 8" descr="Image result for nih sbi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98" y="5257800"/>
            <a:ext cx="986551" cy="9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dod sbi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257800"/>
            <a:ext cx="977798" cy="97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05200" y="834679"/>
            <a:ext cx="57992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/>
              <a:t>The program’s goals are four-fold: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00" dirty="0"/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Stimulate technological innovation.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Meet Federal research and development needs.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Foster and encourage participation in innovation and entrepreneurship by women and socially or economically disadvantaged persons.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Increase private-sector commercialization of innovations derived from Federal research and development funding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813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Univers 67 CondensedBold"/>
        <a:ea typeface=""/>
        <a:cs typeface=""/>
      </a:majorFont>
      <a:minorFont>
        <a:latin typeface="Univers 67 Condensed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161576</TotalTime>
  <Words>1031</Words>
  <Application>Microsoft Office PowerPoint</Application>
  <PresentationFormat>On-screen Show (4:3)</PresentationFormat>
  <Paragraphs>274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Agency FB</vt:lpstr>
      <vt:lpstr>Arial</vt:lpstr>
      <vt:lpstr>Arial Narrow</vt:lpstr>
      <vt:lpstr>Calibri</vt:lpstr>
      <vt:lpstr>Times</vt:lpstr>
      <vt:lpstr>Univers 67 CondensedBold</vt:lpstr>
      <vt:lpstr>Wingdings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ITSSCCM1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rlapplet</dc:creator>
  <cp:lastModifiedBy>Adamowski, William G [EDIR]</cp:lastModifiedBy>
  <cp:revision>829</cp:revision>
  <cp:lastPrinted>2016-06-24T21:06:17Z</cp:lastPrinted>
  <dcterms:created xsi:type="dcterms:W3CDTF">2013-10-11T14:36:34Z</dcterms:created>
  <dcterms:modified xsi:type="dcterms:W3CDTF">2018-10-02T17:53:35Z</dcterms:modified>
</cp:coreProperties>
</file>