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1a84bb99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1a84bb99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20a9c9a0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420a9c9a0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20a9c9a0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420a9c9a0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20a9c9a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20a9c9a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20a9c9a0f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20a9c9a0f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1a84bb99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1a84bb99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50a2d3b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50a2d3b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1a84bb99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1a84bb99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20a9c9a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420a9c9a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20a9c9a0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420a9c9a0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99" y="0"/>
            <a:ext cx="121514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6695225" y="774725"/>
            <a:ext cx="5528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 May 11. 2023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075" y="520825"/>
            <a:ext cx="87439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17521">
            <a:off x="1689375" y="3782500"/>
            <a:ext cx="1860951" cy="191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2209" y="1859025"/>
            <a:ext cx="6781800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feedback from you all!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1256725" y="2940600"/>
            <a:ext cx="496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Let us know what information you would like to see as part of the analysis.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700" y="250715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a IPM Survey?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3200"/>
              <a:t>To identify funding and resource gaps at the state level and as a data set to advocate for increased funding</a:t>
            </a:r>
            <a:endParaRPr sz="3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3200"/>
              <a:t>To create a baseline for future analyses</a:t>
            </a:r>
            <a:endParaRPr sz="32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3200"/>
              <a:t>To promote the idea that IPM is infrastructur</a:t>
            </a:r>
            <a:r>
              <a:rPr lang="en-US" sz="3100"/>
              <a:t>e important to the future of society</a:t>
            </a:r>
            <a:endParaRPr sz="3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How?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3200"/>
              <a:t>Completed by state or territory IPM coordinator</a:t>
            </a:r>
            <a:endParaRPr sz="3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3200"/>
              <a:t>Representative not exhaustive</a:t>
            </a:r>
            <a:endParaRPr sz="3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3200"/>
              <a:t>Standardized by population and NASS commodities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Consulted other data sources NAS, NPDN etc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Smartsheet survey form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Analyses pending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4342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158" y="990600"/>
            <a:ext cx="10148467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3452225" y="1061025"/>
            <a:ext cx="4953900" cy="4691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7"/>
          <p:cNvGrpSpPr/>
          <p:nvPr/>
        </p:nvGrpSpPr>
        <p:grpSpPr>
          <a:xfrm rot="2001191">
            <a:off x="5747836" y="1483308"/>
            <a:ext cx="1795806" cy="866703"/>
            <a:chOff x="9167590" y="1174215"/>
            <a:chExt cx="1795800" cy="866700"/>
          </a:xfrm>
        </p:grpSpPr>
        <p:sp>
          <p:nvSpPr>
            <p:cNvPr id="112" name="Google Shape;112;p17"/>
            <p:cNvSpPr/>
            <p:nvPr/>
          </p:nvSpPr>
          <p:spPr>
            <a:xfrm>
              <a:off x="9167590" y="1174215"/>
              <a:ext cx="1795800" cy="8667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 txBox="1"/>
            <p:nvPr/>
          </p:nvSpPr>
          <p:spPr>
            <a:xfrm rot="2648">
              <a:off x="9558831" y="1392070"/>
              <a:ext cx="116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Cultural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7"/>
          <p:cNvGrpSpPr/>
          <p:nvPr/>
        </p:nvGrpSpPr>
        <p:grpSpPr>
          <a:xfrm rot="5195327">
            <a:off x="6739007" y="2930854"/>
            <a:ext cx="1795749" cy="866676"/>
            <a:chOff x="9167590" y="1174215"/>
            <a:chExt cx="1795800" cy="866700"/>
          </a:xfrm>
        </p:grpSpPr>
        <p:sp>
          <p:nvSpPr>
            <p:cNvPr id="115" name="Google Shape;115;p17"/>
            <p:cNvSpPr/>
            <p:nvPr/>
          </p:nvSpPr>
          <p:spPr>
            <a:xfrm>
              <a:off x="9167590" y="1174215"/>
              <a:ext cx="1795800" cy="8667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 txBox="1"/>
            <p:nvPr/>
          </p:nvSpPr>
          <p:spPr>
            <a:xfrm rot="2648">
              <a:off x="9558831" y="1392070"/>
              <a:ext cx="116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Natural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7"/>
          <p:cNvGrpSpPr/>
          <p:nvPr/>
        </p:nvGrpSpPr>
        <p:grpSpPr>
          <a:xfrm rot="-2057639">
            <a:off x="6052770" y="4454741"/>
            <a:ext cx="1795675" cy="866640"/>
            <a:chOff x="9167590" y="1174215"/>
            <a:chExt cx="1795800" cy="866700"/>
          </a:xfrm>
        </p:grpSpPr>
        <p:sp>
          <p:nvSpPr>
            <p:cNvPr id="118" name="Google Shape;118;p17"/>
            <p:cNvSpPr/>
            <p:nvPr/>
          </p:nvSpPr>
          <p:spPr>
            <a:xfrm>
              <a:off x="9167590" y="1174215"/>
              <a:ext cx="1795800" cy="8667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 txBox="1"/>
            <p:nvPr/>
          </p:nvSpPr>
          <p:spPr>
            <a:xfrm rot="2164">
              <a:off x="9441623" y="1391993"/>
              <a:ext cx="1429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Stakeholder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7"/>
          <p:cNvGrpSpPr/>
          <p:nvPr/>
        </p:nvGrpSpPr>
        <p:grpSpPr>
          <a:xfrm rot="2001191">
            <a:off x="4147636" y="4378908"/>
            <a:ext cx="1795806" cy="866703"/>
            <a:chOff x="9167590" y="1174215"/>
            <a:chExt cx="1795800" cy="866700"/>
          </a:xfrm>
        </p:grpSpPr>
        <p:sp>
          <p:nvSpPr>
            <p:cNvPr id="121" name="Google Shape;121;p17"/>
            <p:cNvSpPr/>
            <p:nvPr/>
          </p:nvSpPr>
          <p:spPr>
            <a:xfrm>
              <a:off x="9167590" y="1174215"/>
              <a:ext cx="1795800" cy="8667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 txBox="1"/>
            <p:nvPr/>
          </p:nvSpPr>
          <p:spPr>
            <a:xfrm rot="2648">
              <a:off x="9558831" y="1392070"/>
              <a:ext cx="116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Economic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7"/>
          <p:cNvGrpSpPr/>
          <p:nvPr/>
        </p:nvGrpSpPr>
        <p:grpSpPr>
          <a:xfrm rot="-5400000">
            <a:off x="3233234" y="2931140"/>
            <a:ext cx="1795800" cy="866700"/>
            <a:chOff x="9167590" y="1174215"/>
            <a:chExt cx="1795800" cy="866700"/>
          </a:xfrm>
        </p:grpSpPr>
        <p:sp>
          <p:nvSpPr>
            <p:cNvPr id="124" name="Google Shape;124;p17"/>
            <p:cNvSpPr/>
            <p:nvPr/>
          </p:nvSpPr>
          <p:spPr>
            <a:xfrm>
              <a:off x="9167590" y="1174215"/>
              <a:ext cx="1795800" cy="8667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 txBox="1"/>
            <p:nvPr/>
          </p:nvSpPr>
          <p:spPr>
            <a:xfrm rot="2648">
              <a:off x="9558831" y="1392070"/>
              <a:ext cx="116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7"/>
          <p:cNvGrpSpPr/>
          <p:nvPr/>
        </p:nvGrpSpPr>
        <p:grpSpPr>
          <a:xfrm rot="-1972583">
            <a:off x="4071098" y="1483857"/>
            <a:ext cx="1795707" cy="866655"/>
            <a:chOff x="9167590" y="1174215"/>
            <a:chExt cx="1795800" cy="866700"/>
          </a:xfrm>
        </p:grpSpPr>
        <p:sp>
          <p:nvSpPr>
            <p:cNvPr id="127" name="Google Shape;127;p17"/>
            <p:cNvSpPr/>
            <p:nvPr/>
          </p:nvSpPr>
          <p:spPr>
            <a:xfrm>
              <a:off x="9167590" y="1174215"/>
              <a:ext cx="1795800" cy="8667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 txBox="1"/>
            <p:nvPr/>
          </p:nvSpPr>
          <p:spPr>
            <a:xfrm rot="2648">
              <a:off x="9558831" y="1392070"/>
              <a:ext cx="116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Human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9" name="Google Shape;129;p17"/>
          <p:cNvCxnSpPr>
            <a:stCxn id="124" idx="4"/>
          </p:cNvCxnSpPr>
          <p:nvPr/>
        </p:nvCxnSpPr>
        <p:spPr>
          <a:xfrm>
            <a:off x="4564484" y="3364490"/>
            <a:ext cx="1349100" cy="42600"/>
          </a:xfrm>
          <a:prstGeom prst="straightConnector1">
            <a:avLst/>
          </a:prstGeom>
          <a:noFill/>
          <a:ln w="1524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>
            <a:stCxn id="127" idx="4"/>
          </p:cNvCxnSpPr>
          <p:nvPr/>
        </p:nvCxnSpPr>
        <p:spPr>
          <a:xfrm>
            <a:off x="5204173" y="2281112"/>
            <a:ext cx="848700" cy="1187700"/>
          </a:xfrm>
          <a:prstGeom prst="straightConnector1">
            <a:avLst/>
          </a:prstGeom>
          <a:noFill/>
          <a:ln w="1524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>
            <a:stCxn id="112" idx="4"/>
          </p:cNvCxnSpPr>
          <p:nvPr/>
        </p:nvCxnSpPr>
        <p:spPr>
          <a:xfrm flipH="1">
            <a:off x="6021983" y="2278636"/>
            <a:ext cx="385500" cy="1205700"/>
          </a:xfrm>
          <a:prstGeom prst="straightConnector1">
            <a:avLst/>
          </a:prstGeom>
          <a:noFill/>
          <a:ln w="1524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17"/>
          <p:cNvCxnSpPr/>
          <p:nvPr/>
        </p:nvCxnSpPr>
        <p:spPr>
          <a:xfrm rot="10800000">
            <a:off x="6047375" y="3468938"/>
            <a:ext cx="1134300" cy="5400"/>
          </a:xfrm>
          <a:prstGeom prst="straightConnector1">
            <a:avLst/>
          </a:prstGeom>
          <a:noFill/>
          <a:ln w="1524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17"/>
          <p:cNvCxnSpPr>
            <a:stCxn id="118" idx="0"/>
          </p:cNvCxnSpPr>
          <p:nvPr/>
        </p:nvCxnSpPr>
        <p:spPr>
          <a:xfrm rot="10800000">
            <a:off x="6053058" y="3499870"/>
            <a:ext cx="653400" cy="1030200"/>
          </a:xfrm>
          <a:prstGeom prst="straightConnector1">
            <a:avLst/>
          </a:prstGeom>
          <a:noFill/>
          <a:ln w="1524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7"/>
          <p:cNvCxnSpPr>
            <a:stCxn id="121" idx="0"/>
          </p:cNvCxnSpPr>
          <p:nvPr/>
        </p:nvCxnSpPr>
        <p:spPr>
          <a:xfrm rot="10800000" flipH="1">
            <a:off x="5283795" y="3499882"/>
            <a:ext cx="753600" cy="950400"/>
          </a:xfrm>
          <a:prstGeom prst="straightConnector1">
            <a:avLst/>
          </a:prstGeom>
          <a:noFill/>
          <a:ln w="1524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17"/>
          <p:cNvSpPr txBox="1"/>
          <p:nvPr/>
        </p:nvSpPr>
        <p:spPr>
          <a:xfrm rot="4414">
            <a:off x="4901174" y="2888138"/>
            <a:ext cx="2102702" cy="11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Calibri"/>
                <a:ea typeface="Calibri"/>
                <a:cs typeface="Calibri"/>
                <a:sym typeface="Calibri"/>
              </a:rPr>
              <a:t>IPM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Calibri"/>
                <a:ea typeface="Calibri"/>
                <a:cs typeface="Calibri"/>
                <a:sym typeface="Calibri"/>
              </a:rPr>
              <a:t>Infrastructure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8"/>
          <p:cNvGrpSpPr/>
          <p:nvPr/>
        </p:nvGrpSpPr>
        <p:grpSpPr>
          <a:xfrm>
            <a:off x="2368575" y="34689"/>
            <a:ext cx="7167900" cy="6747011"/>
            <a:chOff x="2368575" y="34689"/>
            <a:chExt cx="7167900" cy="6747011"/>
          </a:xfrm>
        </p:grpSpPr>
        <p:sp>
          <p:nvSpPr>
            <p:cNvPr id="141" name="Google Shape;141;p18"/>
            <p:cNvSpPr/>
            <p:nvPr/>
          </p:nvSpPr>
          <p:spPr>
            <a:xfrm>
              <a:off x="2368575" y="94100"/>
              <a:ext cx="7167900" cy="66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3452225" y="1061025"/>
              <a:ext cx="4953900" cy="4691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" name="Google Shape;143;p18"/>
            <p:cNvGrpSpPr/>
            <p:nvPr/>
          </p:nvGrpSpPr>
          <p:grpSpPr>
            <a:xfrm rot="2001191">
              <a:off x="5747836" y="1483308"/>
              <a:ext cx="1795806" cy="866703"/>
              <a:chOff x="9167590" y="1174215"/>
              <a:chExt cx="1795800" cy="866700"/>
            </a:xfrm>
          </p:grpSpPr>
          <p:sp>
            <p:nvSpPr>
              <p:cNvPr id="144" name="Google Shape;144;p18"/>
              <p:cNvSpPr/>
              <p:nvPr/>
            </p:nvSpPr>
            <p:spPr>
              <a:xfrm>
                <a:off x="9167590" y="1174215"/>
                <a:ext cx="1795800" cy="8667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8"/>
              <p:cNvSpPr txBox="1"/>
              <p:nvPr/>
            </p:nvSpPr>
            <p:spPr>
              <a:xfrm rot="2648">
                <a:off x="9558831" y="1392070"/>
                <a:ext cx="11682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latin typeface="Calibri"/>
                    <a:ea typeface="Calibri"/>
                    <a:cs typeface="Calibri"/>
                    <a:sym typeface="Calibri"/>
                  </a:rPr>
                  <a:t>Cultural</a:t>
                </a:r>
                <a:endParaRPr sz="18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18"/>
            <p:cNvGrpSpPr/>
            <p:nvPr/>
          </p:nvGrpSpPr>
          <p:grpSpPr>
            <a:xfrm rot="5195327">
              <a:off x="6739007" y="2930854"/>
              <a:ext cx="1795749" cy="866676"/>
              <a:chOff x="9167590" y="1174215"/>
              <a:chExt cx="1795800" cy="866700"/>
            </a:xfrm>
          </p:grpSpPr>
          <p:sp>
            <p:nvSpPr>
              <p:cNvPr id="147" name="Google Shape;147;p18"/>
              <p:cNvSpPr/>
              <p:nvPr/>
            </p:nvSpPr>
            <p:spPr>
              <a:xfrm>
                <a:off x="9167590" y="1174215"/>
                <a:ext cx="1795800" cy="8667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8"/>
              <p:cNvSpPr txBox="1"/>
              <p:nvPr/>
            </p:nvSpPr>
            <p:spPr>
              <a:xfrm rot="2648">
                <a:off x="9558831" y="1392070"/>
                <a:ext cx="11682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latin typeface="Calibri"/>
                    <a:ea typeface="Calibri"/>
                    <a:cs typeface="Calibri"/>
                    <a:sym typeface="Calibri"/>
                  </a:rPr>
                  <a:t>Natural</a:t>
                </a:r>
                <a:endParaRPr sz="18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18"/>
            <p:cNvGrpSpPr/>
            <p:nvPr/>
          </p:nvGrpSpPr>
          <p:grpSpPr>
            <a:xfrm rot="-2057639">
              <a:off x="6052770" y="4454741"/>
              <a:ext cx="1795675" cy="866640"/>
              <a:chOff x="9167590" y="1174215"/>
              <a:chExt cx="1795800" cy="866700"/>
            </a:xfrm>
          </p:grpSpPr>
          <p:sp>
            <p:nvSpPr>
              <p:cNvPr id="150" name="Google Shape;150;p18"/>
              <p:cNvSpPr/>
              <p:nvPr/>
            </p:nvSpPr>
            <p:spPr>
              <a:xfrm>
                <a:off x="9167590" y="1174215"/>
                <a:ext cx="1795800" cy="8667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8"/>
              <p:cNvSpPr txBox="1"/>
              <p:nvPr/>
            </p:nvSpPr>
            <p:spPr>
              <a:xfrm rot="2164">
                <a:off x="9441623" y="1391993"/>
                <a:ext cx="14298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latin typeface="Calibri"/>
                    <a:ea typeface="Calibri"/>
                    <a:cs typeface="Calibri"/>
                    <a:sym typeface="Calibri"/>
                  </a:rPr>
                  <a:t>Stakeholder</a:t>
                </a:r>
                <a:endParaRPr sz="18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18"/>
            <p:cNvGrpSpPr/>
            <p:nvPr/>
          </p:nvGrpSpPr>
          <p:grpSpPr>
            <a:xfrm rot="2001191">
              <a:off x="4147636" y="4378908"/>
              <a:ext cx="1795806" cy="866703"/>
              <a:chOff x="9167590" y="1174215"/>
              <a:chExt cx="1795800" cy="866700"/>
            </a:xfrm>
          </p:grpSpPr>
          <p:sp>
            <p:nvSpPr>
              <p:cNvPr id="153" name="Google Shape;153;p18"/>
              <p:cNvSpPr/>
              <p:nvPr/>
            </p:nvSpPr>
            <p:spPr>
              <a:xfrm>
                <a:off x="9167590" y="1174215"/>
                <a:ext cx="1795800" cy="8667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8"/>
              <p:cNvSpPr txBox="1"/>
              <p:nvPr/>
            </p:nvSpPr>
            <p:spPr>
              <a:xfrm rot="2648">
                <a:off x="9558831" y="1392070"/>
                <a:ext cx="11682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latin typeface="Calibri"/>
                    <a:ea typeface="Calibri"/>
                    <a:cs typeface="Calibri"/>
                    <a:sym typeface="Calibri"/>
                  </a:rPr>
                  <a:t>Economic</a:t>
                </a:r>
                <a:endParaRPr sz="18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18"/>
            <p:cNvGrpSpPr/>
            <p:nvPr/>
          </p:nvGrpSpPr>
          <p:grpSpPr>
            <a:xfrm rot="-5400000">
              <a:off x="3233234" y="2931140"/>
              <a:ext cx="1795800" cy="866700"/>
              <a:chOff x="9167590" y="1174215"/>
              <a:chExt cx="1795800" cy="866700"/>
            </a:xfrm>
          </p:grpSpPr>
          <p:sp>
            <p:nvSpPr>
              <p:cNvPr id="156" name="Google Shape;156;p18"/>
              <p:cNvSpPr/>
              <p:nvPr/>
            </p:nvSpPr>
            <p:spPr>
              <a:xfrm>
                <a:off x="9167590" y="1174215"/>
                <a:ext cx="1795800" cy="8667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8"/>
              <p:cNvSpPr txBox="1"/>
              <p:nvPr/>
            </p:nvSpPr>
            <p:spPr>
              <a:xfrm rot="2648">
                <a:off x="9558831" y="1392070"/>
                <a:ext cx="11682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latin typeface="Calibri"/>
                    <a:ea typeface="Calibri"/>
                    <a:cs typeface="Calibri"/>
                    <a:sym typeface="Calibri"/>
                  </a:rPr>
                  <a:t>Social</a:t>
                </a:r>
                <a:endParaRPr sz="18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18"/>
            <p:cNvGrpSpPr/>
            <p:nvPr/>
          </p:nvGrpSpPr>
          <p:grpSpPr>
            <a:xfrm rot="-1972583">
              <a:off x="4071098" y="1483857"/>
              <a:ext cx="1795707" cy="866655"/>
              <a:chOff x="9167590" y="1174215"/>
              <a:chExt cx="1795800" cy="866700"/>
            </a:xfrm>
          </p:grpSpPr>
          <p:sp>
            <p:nvSpPr>
              <p:cNvPr id="159" name="Google Shape;159;p18"/>
              <p:cNvSpPr/>
              <p:nvPr/>
            </p:nvSpPr>
            <p:spPr>
              <a:xfrm>
                <a:off x="9167590" y="1174215"/>
                <a:ext cx="1795800" cy="8667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8"/>
              <p:cNvSpPr txBox="1"/>
              <p:nvPr/>
            </p:nvSpPr>
            <p:spPr>
              <a:xfrm rot="2648">
                <a:off x="9558831" y="1392070"/>
                <a:ext cx="11682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latin typeface="Calibri"/>
                    <a:ea typeface="Calibri"/>
                    <a:cs typeface="Calibri"/>
                    <a:sym typeface="Calibri"/>
                  </a:rPr>
                  <a:t>Human</a:t>
                </a:r>
                <a:endParaRPr sz="18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1" name="Google Shape;161;p18"/>
            <p:cNvSpPr txBox="1"/>
            <p:nvPr/>
          </p:nvSpPr>
          <p:spPr>
            <a:xfrm rot="1570570">
              <a:off x="6004346" y="451517"/>
              <a:ext cx="2075566" cy="800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IPM Tools/information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8"/>
            <p:cNvSpPr txBox="1"/>
            <p:nvPr/>
          </p:nvSpPr>
          <p:spPr>
            <a:xfrm rot="-2306098">
              <a:off x="3276217" y="548922"/>
              <a:ext cx="1922217" cy="1108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Training next generation IPMers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8"/>
            <p:cNvSpPr txBox="1"/>
            <p:nvPr/>
          </p:nvSpPr>
          <p:spPr>
            <a:xfrm rot="-2328522">
              <a:off x="6792891" y="5296388"/>
              <a:ext cx="1730911" cy="800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IPM Awareness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8"/>
            <p:cNvSpPr txBox="1"/>
            <p:nvPr/>
          </p:nvSpPr>
          <p:spPr>
            <a:xfrm rot="1678916">
              <a:off x="3455567" y="5451311"/>
              <a:ext cx="1730843" cy="492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IPM Funding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8"/>
            <p:cNvSpPr txBox="1"/>
            <p:nvPr/>
          </p:nvSpPr>
          <p:spPr>
            <a:xfrm rot="5276344">
              <a:off x="7565542" y="2747181"/>
              <a:ext cx="2727865" cy="1108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Reduced economic, environmental and human health risks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8"/>
            <p:cNvSpPr txBox="1"/>
            <p:nvPr/>
          </p:nvSpPr>
          <p:spPr>
            <a:xfrm rot="-5398390">
              <a:off x="2056396" y="3055054"/>
              <a:ext cx="1922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Calibri"/>
                  <a:ea typeface="Calibri"/>
                  <a:cs typeface="Calibri"/>
                  <a:sym typeface="Calibri"/>
                </a:rPr>
                <a:t>IPM Networks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 rot="2858487">
              <a:off x="8127490" y="1562329"/>
              <a:ext cx="681243" cy="35038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 rot="7700912">
              <a:off x="8279874" y="4686482"/>
              <a:ext cx="681287" cy="35045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 rot="-10550010">
              <a:off x="5536688" y="6057996"/>
              <a:ext cx="681301" cy="35042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 rot="-6953963">
              <a:off x="3022137" y="4534067"/>
              <a:ext cx="681331" cy="35046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 rot="-3856191">
              <a:off x="2911348" y="1718194"/>
              <a:ext cx="681358" cy="3503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 rot="-482883">
              <a:off x="5163553" y="431599"/>
              <a:ext cx="681411" cy="35027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3" name="Google Shape;173;p18"/>
            <p:cNvCxnSpPr>
              <a:stCxn id="156" idx="4"/>
            </p:cNvCxnSpPr>
            <p:nvPr/>
          </p:nvCxnSpPr>
          <p:spPr>
            <a:xfrm>
              <a:off x="4564484" y="3364490"/>
              <a:ext cx="1349100" cy="42600"/>
            </a:xfrm>
            <a:prstGeom prst="straightConnector1">
              <a:avLst/>
            </a:prstGeom>
            <a:noFill/>
            <a:ln w="152400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18"/>
            <p:cNvCxnSpPr>
              <a:stCxn id="159" idx="4"/>
            </p:cNvCxnSpPr>
            <p:nvPr/>
          </p:nvCxnSpPr>
          <p:spPr>
            <a:xfrm>
              <a:off x="5204173" y="2281112"/>
              <a:ext cx="848700" cy="1187700"/>
            </a:xfrm>
            <a:prstGeom prst="straightConnector1">
              <a:avLst/>
            </a:prstGeom>
            <a:noFill/>
            <a:ln w="152400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18"/>
            <p:cNvCxnSpPr>
              <a:stCxn id="144" idx="4"/>
            </p:cNvCxnSpPr>
            <p:nvPr/>
          </p:nvCxnSpPr>
          <p:spPr>
            <a:xfrm flipH="1">
              <a:off x="6021983" y="2278636"/>
              <a:ext cx="385500" cy="1205700"/>
            </a:xfrm>
            <a:prstGeom prst="straightConnector1">
              <a:avLst/>
            </a:prstGeom>
            <a:noFill/>
            <a:ln w="152400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18"/>
            <p:cNvCxnSpPr/>
            <p:nvPr/>
          </p:nvCxnSpPr>
          <p:spPr>
            <a:xfrm rot="10800000">
              <a:off x="6047375" y="3468938"/>
              <a:ext cx="1134300" cy="5400"/>
            </a:xfrm>
            <a:prstGeom prst="straightConnector1">
              <a:avLst/>
            </a:prstGeom>
            <a:noFill/>
            <a:ln w="152400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18"/>
            <p:cNvCxnSpPr>
              <a:stCxn id="150" idx="0"/>
            </p:cNvCxnSpPr>
            <p:nvPr/>
          </p:nvCxnSpPr>
          <p:spPr>
            <a:xfrm rot="10800000">
              <a:off x="6053058" y="3499870"/>
              <a:ext cx="653400" cy="1030200"/>
            </a:xfrm>
            <a:prstGeom prst="straightConnector1">
              <a:avLst/>
            </a:prstGeom>
            <a:noFill/>
            <a:ln w="152400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8"/>
            <p:cNvCxnSpPr>
              <a:stCxn id="153" idx="0"/>
            </p:cNvCxnSpPr>
            <p:nvPr/>
          </p:nvCxnSpPr>
          <p:spPr>
            <a:xfrm rot="10800000" flipH="1">
              <a:off x="5283795" y="3499882"/>
              <a:ext cx="753600" cy="950400"/>
            </a:xfrm>
            <a:prstGeom prst="straightConnector1">
              <a:avLst/>
            </a:prstGeom>
            <a:noFill/>
            <a:ln w="152400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9" name="Google Shape;179;p18"/>
            <p:cNvSpPr txBox="1"/>
            <p:nvPr/>
          </p:nvSpPr>
          <p:spPr>
            <a:xfrm rot="4414">
              <a:off x="4901174" y="2888138"/>
              <a:ext cx="2102702" cy="116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>
                  <a:latin typeface="Calibri"/>
                  <a:ea typeface="Calibri"/>
                  <a:cs typeface="Calibri"/>
                  <a:sym typeface="Calibri"/>
                </a:rPr>
                <a:t>IPM</a:t>
              </a:r>
              <a:endParaRPr sz="23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>
                  <a:latin typeface="Calibri"/>
                  <a:ea typeface="Calibri"/>
                  <a:cs typeface="Calibri"/>
                  <a:sym typeface="Calibri"/>
                </a:rPr>
                <a:t>Infrastructure</a:t>
              </a:r>
              <a:endParaRPr sz="23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Physical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/>
          <p:nvPr/>
        </p:nvSpPr>
        <p:spPr>
          <a:xfrm>
            <a:off x="3452225" y="1061025"/>
            <a:ext cx="4953900" cy="4691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19"/>
          <p:cNvGrpSpPr/>
          <p:nvPr/>
        </p:nvGrpSpPr>
        <p:grpSpPr>
          <a:xfrm rot="2001191">
            <a:off x="5747836" y="1483308"/>
            <a:ext cx="1795806" cy="866703"/>
            <a:chOff x="9167590" y="1174215"/>
            <a:chExt cx="1795800" cy="866700"/>
          </a:xfrm>
        </p:grpSpPr>
        <p:sp>
          <p:nvSpPr>
            <p:cNvPr id="186" name="Google Shape;186;p19"/>
            <p:cNvSpPr/>
            <p:nvPr/>
          </p:nvSpPr>
          <p:spPr>
            <a:xfrm>
              <a:off x="9167590" y="1174215"/>
              <a:ext cx="1795800" cy="8667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 txBox="1"/>
            <p:nvPr/>
          </p:nvSpPr>
          <p:spPr>
            <a:xfrm rot="2648">
              <a:off x="9558831" y="1392070"/>
              <a:ext cx="116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Cultural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9"/>
          <p:cNvGrpSpPr/>
          <p:nvPr/>
        </p:nvGrpSpPr>
        <p:grpSpPr>
          <a:xfrm rot="5195327">
            <a:off x="6739007" y="2930854"/>
            <a:ext cx="1795749" cy="866676"/>
            <a:chOff x="9167590" y="1174215"/>
            <a:chExt cx="1795800" cy="866700"/>
          </a:xfrm>
        </p:grpSpPr>
        <p:sp>
          <p:nvSpPr>
            <p:cNvPr id="189" name="Google Shape;189;p19"/>
            <p:cNvSpPr/>
            <p:nvPr/>
          </p:nvSpPr>
          <p:spPr>
            <a:xfrm>
              <a:off x="9167590" y="1174215"/>
              <a:ext cx="1795800" cy="8667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 txBox="1"/>
            <p:nvPr/>
          </p:nvSpPr>
          <p:spPr>
            <a:xfrm rot="2648">
              <a:off x="9558831" y="1392070"/>
              <a:ext cx="116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Natural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19"/>
          <p:cNvGrpSpPr/>
          <p:nvPr/>
        </p:nvGrpSpPr>
        <p:grpSpPr>
          <a:xfrm rot="-2057639">
            <a:off x="6052770" y="4454741"/>
            <a:ext cx="1795675" cy="866640"/>
            <a:chOff x="9167590" y="1174215"/>
            <a:chExt cx="1795800" cy="866700"/>
          </a:xfrm>
        </p:grpSpPr>
        <p:sp>
          <p:nvSpPr>
            <p:cNvPr id="192" name="Google Shape;192;p19"/>
            <p:cNvSpPr/>
            <p:nvPr/>
          </p:nvSpPr>
          <p:spPr>
            <a:xfrm>
              <a:off x="9167590" y="1174215"/>
              <a:ext cx="1795800" cy="8667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 txBox="1"/>
            <p:nvPr/>
          </p:nvSpPr>
          <p:spPr>
            <a:xfrm rot="2164">
              <a:off x="9441623" y="1391993"/>
              <a:ext cx="1429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Stakeholder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9"/>
          <p:cNvGrpSpPr/>
          <p:nvPr/>
        </p:nvGrpSpPr>
        <p:grpSpPr>
          <a:xfrm rot="2001191">
            <a:off x="4147636" y="4378908"/>
            <a:ext cx="1795806" cy="866703"/>
            <a:chOff x="9167590" y="1174215"/>
            <a:chExt cx="1795800" cy="866700"/>
          </a:xfrm>
        </p:grpSpPr>
        <p:sp>
          <p:nvSpPr>
            <p:cNvPr id="195" name="Google Shape;195;p19"/>
            <p:cNvSpPr/>
            <p:nvPr/>
          </p:nvSpPr>
          <p:spPr>
            <a:xfrm>
              <a:off x="9167590" y="1174215"/>
              <a:ext cx="1795800" cy="8667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 txBox="1"/>
            <p:nvPr/>
          </p:nvSpPr>
          <p:spPr>
            <a:xfrm rot="2648">
              <a:off x="9558831" y="1392070"/>
              <a:ext cx="116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Economic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9"/>
          <p:cNvGrpSpPr/>
          <p:nvPr/>
        </p:nvGrpSpPr>
        <p:grpSpPr>
          <a:xfrm rot="-5400000">
            <a:off x="3233234" y="2931140"/>
            <a:ext cx="1795800" cy="866700"/>
            <a:chOff x="9167590" y="1174215"/>
            <a:chExt cx="1795800" cy="866700"/>
          </a:xfrm>
        </p:grpSpPr>
        <p:sp>
          <p:nvSpPr>
            <p:cNvPr id="198" name="Google Shape;198;p19"/>
            <p:cNvSpPr/>
            <p:nvPr/>
          </p:nvSpPr>
          <p:spPr>
            <a:xfrm>
              <a:off x="9167590" y="1174215"/>
              <a:ext cx="1795800" cy="8667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 txBox="1"/>
            <p:nvPr/>
          </p:nvSpPr>
          <p:spPr>
            <a:xfrm rot="2648">
              <a:off x="9558831" y="1392070"/>
              <a:ext cx="116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9"/>
          <p:cNvGrpSpPr/>
          <p:nvPr/>
        </p:nvGrpSpPr>
        <p:grpSpPr>
          <a:xfrm rot="-1972583">
            <a:off x="4071098" y="1483857"/>
            <a:ext cx="1795707" cy="866655"/>
            <a:chOff x="9167590" y="1174215"/>
            <a:chExt cx="1795800" cy="866700"/>
          </a:xfrm>
        </p:grpSpPr>
        <p:sp>
          <p:nvSpPr>
            <p:cNvPr id="201" name="Google Shape;201;p19"/>
            <p:cNvSpPr/>
            <p:nvPr/>
          </p:nvSpPr>
          <p:spPr>
            <a:xfrm>
              <a:off x="9167590" y="1174215"/>
              <a:ext cx="1795800" cy="8667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9"/>
            <p:cNvSpPr txBox="1"/>
            <p:nvPr/>
          </p:nvSpPr>
          <p:spPr>
            <a:xfrm rot="2648">
              <a:off x="9558831" y="1392070"/>
              <a:ext cx="116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Human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3" name="Google Shape;203;p19"/>
          <p:cNvCxnSpPr>
            <a:stCxn id="198" idx="4"/>
          </p:cNvCxnSpPr>
          <p:nvPr/>
        </p:nvCxnSpPr>
        <p:spPr>
          <a:xfrm>
            <a:off x="4564484" y="3364490"/>
            <a:ext cx="1349100" cy="42600"/>
          </a:xfrm>
          <a:prstGeom prst="straightConnector1">
            <a:avLst/>
          </a:prstGeom>
          <a:noFill/>
          <a:ln w="1524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19"/>
          <p:cNvCxnSpPr>
            <a:stCxn id="201" idx="4"/>
          </p:cNvCxnSpPr>
          <p:nvPr/>
        </p:nvCxnSpPr>
        <p:spPr>
          <a:xfrm>
            <a:off x="5204173" y="2281112"/>
            <a:ext cx="848700" cy="1187700"/>
          </a:xfrm>
          <a:prstGeom prst="straightConnector1">
            <a:avLst/>
          </a:prstGeom>
          <a:noFill/>
          <a:ln w="1524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19"/>
          <p:cNvCxnSpPr>
            <a:stCxn id="186" idx="4"/>
          </p:cNvCxnSpPr>
          <p:nvPr/>
        </p:nvCxnSpPr>
        <p:spPr>
          <a:xfrm flipH="1">
            <a:off x="6021983" y="2278636"/>
            <a:ext cx="385500" cy="1205700"/>
          </a:xfrm>
          <a:prstGeom prst="straightConnector1">
            <a:avLst/>
          </a:prstGeom>
          <a:noFill/>
          <a:ln w="1524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19"/>
          <p:cNvCxnSpPr/>
          <p:nvPr/>
        </p:nvCxnSpPr>
        <p:spPr>
          <a:xfrm rot="10800000">
            <a:off x="6047375" y="3468938"/>
            <a:ext cx="1134300" cy="5400"/>
          </a:xfrm>
          <a:prstGeom prst="straightConnector1">
            <a:avLst/>
          </a:prstGeom>
          <a:noFill/>
          <a:ln w="1524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19"/>
          <p:cNvCxnSpPr>
            <a:stCxn id="192" idx="0"/>
          </p:cNvCxnSpPr>
          <p:nvPr/>
        </p:nvCxnSpPr>
        <p:spPr>
          <a:xfrm rot="10800000">
            <a:off x="6053058" y="3499870"/>
            <a:ext cx="653400" cy="1030200"/>
          </a:xfrm>
          <a:prstGeom prst="straightConnector1">
            <a:avLst/>
          </a:prstGeom>
          <a:noFill/>
          <a:ln w="1524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19"/>
          <p:cNvCxnSpPr>
            <a:stCxn id="195" idx="0"/>
          </p:cNvCxnSpPr>
          <p:nvPr/>
        </p:nvCxnSpPr>
        <p:spPr>
          <a:xfrm rot="10800000" flipH="1">
            <a:off x="5283795" y="3499882"/>
            <a:ext cx="753600" cy="950400"/>
          </a:xfrm>
          <a:prstGeom prst="straightConnector1">
            <a:avLst/>
          </a:prstGeom>
          <a:noFill/>
          <a:ln w="1524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Google Shape;209;p19"/>
          <p:cNvSpPr txBox="1"/>
          <p:nvPr/>
        </p:nvSpPr>
        <p:spPr>
          <a:xfrm rot="4414">
            <a:off x="4901174" y="2888138"/>
            <a:ext cx="2102702" cy="11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Calibri"/>
                <a:ea typeface="Calibri"/>
                <a:cs typeface="Calibri"/>
                <a:sym typeface="Calibri"/>
              </a:rPr>
              <a:t>IPM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Calibri"/>
                <a:ea typeface="Calibri"/>
                <a:cs typeface="Calibri"/>
                <a:sym typeface="Calibri"/>
              </a:rPr>
              <a:t>Infrastructure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04525"/>
            <a:ext cx="55340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7150" y="233825"/>
            <a:ext cx="4953900" cy="77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1175" y="1582225"/>
            <a:ext cx="2690100" cy="6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650" y="4258913"/>
            <a:ext cx="298132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6250" y="2768500"/>
            <a:ext cx="1926712" cy="67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19"/>
          <p:cNvCxnSpPr/>
          <p:nvPr/>
        </p:nvCxnSpPr>
        <p:spPr>
          <a:xfrm rot="10800000" flipH="1">
            <a:off x="1658025" y="5177625"/>
            <a:ext cx="2052600" cy="700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6" name="Google Shape;216;p19"/>
          <p:cNvCxnSpPr/>
          <p:nvPr/>
        </p:nvCxnSpPr>
        <p:spPr>
          <a:xfrm rot="10800000" flipH="1">
            <a:off x="1658025" y="3499875"/>
            <a:ext cx="2052600" cy="700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7" name="Google Shape;217;p19"/>
          <p:cNvCxnSpPr/>
          <p:nvPr/>
        </p:nvCxnSpPr>
        <p:spPr>
          <a:xfrm rot="10800000" flipH="1">
            <a:off x="1539581" y="3325938"/>
            <a:ext cx="2158200" cy="76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8" name="Google Shape;218;p19"/>
          <p:cNvCxnSpPr>
            <a:stCxn id="219" idx="2"/>
            <a:endCxn id="202" idx="0"/>
          </p:cNvCxnSpPr>
          <p:nvPr/>
        </p:nvCxnSpPr>
        <p:spPr>
          <a:xfrm>
            <a:off x="2249626" y="948200"/>
            <a:ext cx="2667300" cy="746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9" name="Google Shape;21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1" y="275675"/>
            <a:ext cx="4194449" cy="67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19"/>
          <p:cNvCxnSpPr>
            <a:stCxn id="211" idx="1"/>
            <a:endCxn id="186" idx="0"/>
          </p:cNvCxnSpPr>
          <p:nvPr/>
        </p:nvCxnSpPr>
        <p:spPr>
          <a:xfrm flipH="1">
            <a:off x="6883850" y="623671"/>
            <a:ext cx="393300" cy="9309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1" name="Google Shape;221;p19"/>
          <p:cNvCxnSpPr>
            <a:stCxn id="212" idx="1"/>
          </p:cNvCxnSpPr>
          <p:nvPr/>
        </p:nvCxnSpPr>
        <p:spPr>
          <a:xfrm flipH="1">
            <a:off x="7181575" y="1918488"/>
            <a:ext cx="1059600" cy="294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125" y="979325"/>
            <a:ext cx="7907748" cy="55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0"/>
          <p:cNvSpPr txBox="1"/>
          <p:nvPr/>
        </p:nvSpPr>
        <p:spPr>
          <a:xfrm>
            <a:off x="3507450" y="440525"/>
            <a:ext cx="5177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strike="sngStrike">
                <a:latin typeface="Calibri"/>
                <a:ea typeface="Calibri"/>
                <a:cs typeface="Calibri"/>
                <a:sym typeface="Calibri"/>
              </a:rPr>
              <a:t>January 31</a:t>
            </a:r>
            <a:r>
              <a:rPr lang="en-US" sz="2300" b="1">
                <a:latin typeface="Calibri"/>
                <a:ea typeface="Calibri"/>
                <a:cs typeface="Calibri"/>
                <a:sym typeface="Calibri"/>
              </a:rPr>
              <a:t> June 1 Deadline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075" y="520825"/>
            <a:ext cx="87439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5750" y="2155650"/>
            <a:ext cx="85344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17521">
            <a:off x="1689375" y="3782500"/>
            <a:ext cx="1860951" cy="191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Widescreen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Why a IPM Survey?</vt:lpstr>
      <vt:lpstr>How?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 feedback from you all!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</dc:creator>
  <cp:lastModifiedBy>Jennifer Tippetts</cp:lastModifiedBy>
  <cp:revision>1</cp:revision>
  <dcterms:modified xsi:type="dcterms:W3CDTF">2023-07-10T20:14:00Z</dcterms:modified>
</cp:coreProperties>
</file>